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75" r:id="rId5"/>
    <p:sldId id="257" r:id="rId6"/>
    <p:sldId id="278" r:id="rId7"/>
    <p:sldId id="258" r:id="rId8"/>
    <p:sldId id="274" r:id="rId9"/>
    <p:sldId id="276" r:id="rId10"/>
    <p:sldId id="277" r:id="rId11"/>
    <p:sldId id="279" r:id="rId12"/>
    <p:sldId id="260" r:id="rId13"/>
    <p:sldId id="281" r:id="rId14"/>
    <p:sldId id="261" r:id="rId15"/>
    <p:sldId id="262" r:id="rId16"/>
    <p:sldId id="263" r:id="rId17"/>
    <p:sldId id="280" r:id="rId18"/>
    <p:sldId id="282" r:id="rId19"/>
    <p:sldId id="266" r:id="rId20"/>
    <p:sldId id="264" r:id="rId21"/>
    <p:sldId id="267" r:id="rId22"/>
    <p:sldId id="283" r:id="rId23"/>
    <p:sldId id="284" r:id="rId24"/>
    <p:sldId id="288" r:id="rId25"/>
    <p:sldId id="286" r:id="rId26"/>
    <p:sldId id="287" r:id="rId27"/>
    <p:sldId id="265" r:id="rId28"/>
    <p:sldId id="268" r:id="rId29"/>
    <p:sldId id="289" r:id="rId30"/>
    <p:sldId id="271" r:id="rId31"/>
    <p:sldId id="269" r:id="rId32"/>
    <p:sldId id="28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4EC0-C11D-4914-8281-CBD6B89E9222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C72D-5255-41A4-8A6A-D4C497D5CA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r-FR" sz="6700" dirty="0" smtClean="0"/>
              <a:t>Trace </a:t>
            </a:r>
            <a:r>
              <a:rPr lang="fr-FR" sz="6700" dirty="0" err="1" smtClean="0"/>
              <a:t>Elements</a:t>
            </a:r>
            <a:r>
              <a:rPr lang="fr-FR" sz="6700" dirty="0" smtClean="0"/>
              <a:t>  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Oligo-éléments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386104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Dr. Mohamed el </a:t>
            </a:r>
            <a:r>
              <a:rPr lang="fr-FR" sz="2000" dirty="0" err="1" smtClean="0"/>
              <a:t>hadi</a:t>
            </a:r>
            <a:r>
              <a:rPr lang="fr-FR" sz="2000" dirty="0" smtClean="0"/>
              <a:t> </a:t>
            </a:r>
            <a:r>
              <a:rPr lang="fr-FR" sz="2000" dirty="0" err="1" smtClean="0"/>
              <a:t>Cherifi</a:t>
            </a:r>
            <a:endParaRPr lang="fr-FR" sz="2000" dirty="0" smtClean="0"/>
          </a:p>
          <a:p>
            <a:r>
              <a:rPr lang="fr-FR" sz="2000" dirty="0" smtClean="0"/>
              <a:t>2019 - 2020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3448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63888" y="33265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Iode</a:t>
            </a:r>
            <a:endParaRPr lang="fr-FR" sz="6000" dirty="0"/>
          </a:p>
        </p:txBody>
      </p:sp>
      <p:sp>
        <p:nvSpPr>
          <p:cNvPr id="5122" name="AutoShape 2" descr="Image result for iode el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80791"/>
            <a:ext cx="3918545" cy="39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aliments riches en i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Image result for aliments riches en i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2453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Image result for aliments riches en i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778896" cy="358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3 et t4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9046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50" name="AutoShape 2" descr="Image result for sodium iodide sympo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840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sodium iodide sympo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égulation de l'axe hypothalamo hypophysaire thyro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752528" cy="6048672"/>
          </a:xfrm>
          <a:prstGeom prst="rect">
            <a:avLst/>
          </a:prstGeom>
          <a:noFill/>
        </p:spPr>
      </p:pic>
      <p:sp>
        <p:nvSpPr>
          <p:cNvPr id="1028" name="AutoShape 4" descr="Image result for goi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FER  - IRON</a:t>
            </a:r>
            <a:endParaRPr lang="fr-F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iron distribution in the bod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86808" cy="6000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oneTexte 1"/>
          <p:cNvSpPr txBox="1">
            <a:spLocks noChangeArrowheads="1"/>
          </p:cNvSpPr>
          <p:nvPr/>
        </p:nvSpPr>
        <p:spPr bwMode="auto">
          <a:xfrm>
            <a:off x="857250" y="7016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Transport et absorption du fer </a:t>
            </a:r>
          </a:p>
        </p:txBody>
      </p:sp>
      <p:sp>
        <p:nvSpPr>
          <p:cNvPr id="81923" name="ZoneTexte 2"/>
          <p:cNvSpPr txBox="1">
            <a:spLocks noChangeArrowheads="1"/>
          </p:cNvSpPr>
          <p:nvPr/>
        </p:nvSpPr>
        <p:spPr bwMode="auto">
          <a:xfrm>
            <a:off x="755576" y="1700808"/>
            <a:ext cx="7572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/>
              <a:t>Au niveau intestinal le fer alimentaire est </a:t>
            </a:r>
            <a:r>
              <a:rPr lang="fr-FR" sz="2800" dirty="0" smtClean="0"/>
              <a:t>absorbé                   ( </a:t>
            </a:r>
            <a:r>
              <a:rPr lang="fr-FR" sz="2800" dirty="0"/>
              <a:t>duodénum et jéjunum supérieur) sous forme de fer divalent ( fer ferreux);</a:t>
            </a:r>
          </a:p>
          <a:p>
            <a:endParaRPr lang="fr-FR" sz="2800" dirty="0"/>
          </a:p>
          <a:p>
            <a:r>
              <a:rPr lang="fr-FR" sz="2800" dirty="0"/>
              <a:t>Les facteurs favorisant l’absorption du fer : l’acidité gastrique, la vitamine c, les fruits.</a:t>
            </a:r>
          </a:p>
          <a:p>
            <a:endParaRPr lang="fr-FR" sz="2800" dirty="0"/>
          </a:p>
          <a:p>
            <a:r>
              <a:rPr lang="fr-FR" sz="2800" dirty="0"/>
              <a:t>Les facteurs inhibant ou réduisant l’absorption : le café , le thé et le régime végétarien.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0070C0"/>
                </a:solidFill>
              </a:rPr>
              <a:t>Introduction </a:t>
            </a:r>
            <a:endParaRPr lang="fr-FR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on metabo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3602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oneTexte 1"/>
          <p:cNvSpPr txBox="1">
            <a:spLocks noChangeArrowheads="1"/>
          </p:cNvSpPr>
          <p:nvPr/>
        </p:nvSpPr>
        <p:spPr bwMode="auto">
          <a:xfrm>
            <a:off x="571500" y="285750"/>
            <a:ext cx="7786688" cy="1384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>
                <a:solidFill>
                  <a:schemeClr val="bg1"/>
                </a:solidFill>
              </a:rPr>
              <a:t>Au niveau intestinal le fer est oxydé en Fe3+  par la céruloplasmaine  et  capté ultérieurement  par la transferrine plasmatique.   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071688"/>
            <a:ext cx="1357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ZoneTexte 6"/>
          <p:cNvSpPr txBox="1">
            <a:spLocks noChangeArrowheads="1"/>
          </p:cNvSpPr>
          <p:nvPr/>
        </p:nvSpPr>
        <p:spPr bwMode="auto">
          <a:xfrm>
            <a:off x="428625" y="6000750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Transferrine= sidérophiline 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57313" y="3355975"/>
            <a:ext cx="857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950" name="ZoneTexte 12"/>
          <p:cNvSpPr txBox="1">
            <a:spLocks noChangeArrowheads="1"/>
          </p:cNvSpPr>
          <p:nvPr/>
        </p:nvSpPr>
        <p:spPr bwMode="auto">
          <a:xfrm>
            <a:off x="1285875" y="492918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2 Fe3+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2357438" y="2143125"/>
            <a:ext cx="642937" cy="24288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952" name="ZoneTexte 14"/>
          <p:cNvSpPr txBox="1">
            <a:spLocks noChangeArrowheads="1"/>
          </p:cNvSpPr>
          <p:nvPr/>
        </p:nvSpPr>
        <p:spPr bwMode="auto">
          <a:xfrm>
            <a:off x="3000375" y="3286125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/>
              <a:t>CLF</a:t>
            </a:r>
          </a:p>
        </p:txBody>
      </p:sp>
      <p:sp>
        <p:nvSpPr>
          <p:cNvPr id="16" name="Accolade ouvrante 15"/>
          <p:cNvSpPr/>
          <p:nvPr/>
        </p:nvSpPr>
        <p:spPr>
          <a:xfrm>
            <a:off x="714375" y="2143125"/>
            <a:ext cx="357188" cy="3429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954" name="ZoneTexte 16"/>
          <p:cNvSpPr txBox="1">
            <a:spLocks noChangeArrowheads="1"/>
          </p:cNvSpPr>
          <p:nvPr/>
        </p:nvSpPr>
        <p:spPr bwMode="auto">
          <a:xfrm>
            <a:off x="0" y="3143250"/>
            <a:ext cx="785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/>
              <a:t>CTF</a:t>
            </a:r>
          </a:p>
        </p:txBody>
      </p:sp>
      <p:sp>
        <p:nvSpPr>
          <p:cNvPr id="82955" name="ZoneTexte 17"/>
          <p:cNvSpPr txBox="1">
            <a:spLocks noChangeArrowheads="1"/>
          </p:cNvSpPr>
          <p:nvPr/>
        </p:nvSpPr>
        <p:spPr bwMode="auto">
          <a:xfrm>
            <a:off x="3930204" y="4233282"/>
            <a:ext cx="4674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CTF ou TIBC = Total </a:t>
            </a:r>
            <a:r>
              <a:rPr lang="fr-FR" sz="2000" b="1" dirty="0" err="1"/>
              <a:t>Iron</a:t>
            </a:r>
            <a:r>
              <a:rPr lang="fr-FR" sz="2000" b="1" dirty="0"/>
              <a:t> </a:t>
            </a:r>
            <a:r>
              <a:rPr lang="fr-FR" sz="2000" b="1" dirty="0" err="1"/>
              <a:t>Binding</a:t>
            </a:r>
            <a:r>
              <a:rPr lang="fr-FR" sz="2000" b="1" dirty="0"/>
              <a:t> </a:t>
            </a:r>
            <a:r>
              <a:rPr lang="fr-FR" sz="2000" b="1" dirty="0" err="1"/>
              <a:t>Capacity</a:t>
            </a:r>
            <a:endParaRPr lang="fr-FR" sz="2000" b="1" dirty="0"/>
          </a:p>
          <a:p>
            <a:r>
              <a:rPr lang="fr-FR" sz="2000" b="1" dirty="0"/>
              <a:t>CLT = capacité latente de fixation  </a:t>
            </a:r>
          </a:p>
        </p:txBody>
      </p:sp>
      <p:sp>
        <p:nvSpPr>
          <p:cNvPr id="82956" name="ZoneTexte 19"/>
          <p:cNvSpPr txBox="1">
            <a:spLocks noChangeArrowheads="1"/>
          </p:cNvSpPr>
          <p:nvPr/>
        </p:nvSpPr>
        <p:spPr bwMode="auto">
          <a:xfrm>
            <a:off x="4027884" y="2348880"/>
            <a:ext cx="400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/>
              <a:t>Poids moléculaire = 80 000 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ésultat de recherche d'images pour &quot;copp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16" name="AutoShape 4" descr="Résultat de recherche d'images pour &quot;copp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6433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 descr="Résultat de recherche d'images pour &quot;copper atomic structu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4214842" cy="442915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86050" y="14285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Cuivre – Copper 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ésultat de recherche d'images pour &quot;SOD activit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143800" cy="471490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428860" y="28572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Réaction de </a:t>
            </a:r>
            <a:r>
              <a:rPr lang="fr-FR" sz="3200" dirty="0" err="1" smtClean="0"/>
              <a:t>dismutation</a:t>
            </a:r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ésultat de recherche d'images pour &quot;cuivre dans l'alimenta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6" y="357166"/>
            <a:ext cx="3786214" cy="3429024"/>
          </a:xfrm>
          <a:prstGeom prst="rect">
            <a:avLst/>
          </a:prstGeom>
          <a:noFill/>
        </p:spPr>
      </p:pic>
      <p:pic>
        <p:nvPicPr>
          <p:cNvPr id="43012" name="Picture 4" descr="Résultat de recherche d'images pour &quot;cuivre dans l'alimentat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357586" cy="3500462"/>
          </a:xfrm>
          <a:prstGeom prst="rect">
            <a:avLst/>
          </a:prstGeom>
          <a:noFill/>
        </p:spPr>
      </p:pic>
      <p:pic>
        <p:nvPicPr>
          <p:cNvPr id="43014" name="Picture 6" descr="Résultat de recherche d'images pour &quot;cuivre dans l'alimentation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42"/>
            <a:ext cx="2857520" cy="257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ésultat de recherche d'images pour &quot;el transporte del cobre  en el organism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8" y="785794"/>
            <a:ext cx="892968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35716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VARIATIONS PATHOLOGIQUES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348" y="135729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DIMINUTION DU CUIVRE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714480" y="2143116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MALADIE DE WILSON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MALADIE DE MENKES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SYNDROME NEPHROTIQUE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HYPOTHYROIDIE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MALADIE COELIAQUE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391692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AUGMENTATION DU CUIVRE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143372" y="464344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HEMOCHROMATOSE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HYPERTHYROIDIE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HEMOPATHIES MALIGNES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lybdè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4392488"/>
          </a:xfrm>
          <a:prstGeom prst="rect">
            <a:avLst/>
          </a:prstGeom>
          <a:noFill/>
        </p:spPr>
      </p:pic>
      <p:sp>
        <p:nvSpPr>
          <p:cNvPr id="3076" name="AutoShape 4" descr="Image result for molybdè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280831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4929190" y="428604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Molybdène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e result for molybdè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42"/>
            <a:ext cx="53621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 descr="Image result for molybde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500306"/>
            <a:ext cx="34289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ésultat de recherche d'images pour &quot;xanthine oxida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09625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chemical composition of bo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048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healthmoderator.com/wp-content/uploads/2016/12/MolybdenumFoodSources-300x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61538" cy="552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214311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medi-bioche.yolasite.com</a:t>
            </a:r>
            <a:endParaRPr lang="fr-FR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372687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There are 19 known trace elements that are categorized in three groups                          (WHO classification) ; essential elements ,probably essential elements, and potentially toxic elements </a:t>
            </a:r>
            <a:r>
              <a:rPr lang="en-US" sz="32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AutoShape 16" descr="Image result for Z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 descr="Image result for Z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28792" cy="465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276225"/>
            <a:ext cx="81819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Spectroscopie d’absorption atomique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362" name="AutoShape 2" descr="Image result for spectroscopie d'absorption atom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4" name="AutoShape 4" descr="Image result for spectroscopie d'absorption atom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2776"/>
            <a:ext cx="7620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40466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Sélénium </a:t>
            </a:r>
            <a:endParaRPr lang="fr-FR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046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197</Words>
  <Application>Microsoft Office PowerPoint</Application>
  <PresentationFormat>Affichage à l'écran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Trace Elements     Oligo-éléments  </vt:lpstr>
      <vt:lpstr>Introduction </vt:lpstr>
      <vt:lpstr>Diapositive 3</vt:lpstr>
      <vt:lpstr>Diapositive 4</vt:lpstr>
      <vt:lpstr>Diapositive 5</vt:lpstr>
      <vt:lpstr>Diapositive 6</vt:lpstr>
      <vt:lpstr>Spectroscopie d’absorption atomique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FER  - IRON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HOME</cp:lastModifiedBy>
  <cp:revision>28</cp:revision>
  <dcterms:created xsi:type="dcterms:W3CDTF">2019-10-20T11:08:29Z</dcterms:created>
  <dcterms:modified xsi:type="dcterms:W3CDTF">2019-12-02T15:53:54Z</dcterms:modified>
</cp:coreProperties>
</file>