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4" r:id="rId15"/>
    <p:sldId id="269" r:id="rId16"/>
    <p:sldId id="270" r:id="rId17"/>
    <p:sldId id="271" r:id="rId18"/>
    <p:sldId id="272" r:id="rId19"/>
    <p:sldId id="273" r:id="rId20"/>
    <p:sldId id="274" r:id="rId21"/>
    <p:sldId id="283" r:id="rId22"/>
    <p:sldId id="275" r:id="rId23"/>
    <p:sldId id="276" r:id="rId24"/>
    <p:sldId id="278" r:id="rId25"/>
    <p:sldId id="279" r:id="rId26"/>
    <p:sldId id="280" r:id="rId27"/>
    <p:sldId id="282" r:id="rId28"/>
    <p:sldId id="281" r:id="rId29"/>
    <p:sldId id="277" r:id="rId30"/>
    <p:sldId id="285" r:id="rId31"/>
    <p:sldId id="286" r:id="rId32"/>
    <p:sldId id="287" r:id="rId33"/>
    <p:sldId id="288" r:id="rId34"/>
  </p:sldIdLst>
  <p:sldSz cx="10287000" cy="6858000" type="35mm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/>
    <p:restoredTop sz="86410"/>
  </p:normalViewPr>
  <p:slideViewPr>
    <p:cSldViewPr>
      <p:cViewPr>
        <p:scale>
          <a:sx n="44" d="100"/>
          <a:sy n="44" d="100"/>
        </p:scale>
        <p:origin x="-630" y="-54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3600" y="692150"/>
            <a:ext cx="51308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/>
          </a:p>
        </p:txBody>
      </p:sp>
      <p:sp>
        <p:nvSpPr>
          <p:cNvPr id="410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COMME CET ADN N’EST PAS PROTEGE</a:t>
            </a:r>
            <a:r>
              <a:rPr lang="fr-FR" baseline="0" dirty="0" smtClean="0"/>
              <a:t> PAR DES HISTONES IL MUTE FREQUEMMENT. HEUREUSEMENT QUE DANS LA MITOCHONDRIE DE NOMBREUSES COPIES EXISTENT.</a:t>
            </a:r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 1970 à 2010  :  370 cas de pyruvate dehydrogenase deficiency</a:t>
            </a:r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924800" y="609600"/>
            <a:ext cx="20955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638300" y="609600"/>
            <a:ext cx="61341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38300" y="1981200"/>
            <a:ext cx="411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905500" y="1981200"/>
            <a:ext cx="411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0285413" cy="6856413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38300" y="609600"/>
            <a:ext cx="83820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38300" y="1981200"/>
            <a:ext cx="83820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1646238" y="304800"/>
            <a:ext cx="8367712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562100" cy="6856413"/>
          </a:xfrm>
          <a:prstGeom prst="rect">
            <a:avLst/>
          </a:prstGeom>
          <a:gradFill rotWithShape="0">
            <a:gsLst>
              <a:gs pos="0">
                <a:srgbClr val="00CC99">
                  <a:gamma/>
                  <a:shade val="49804"/>
                  <a:invGamma/>
                </a:srgbClr>
              </a:gs>
              <a:gs pos="50000">
                <a:srgbClr val="00CC99"/>
              </a:gs>
              <a:gs pos="100000">
                <a:srgbClr val="00CC99">
                  <a:gamma/>
                  <a:shade val="49804"/>
                  <a:invGamma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fm.usj.edu.lb/hp/pcoll/neuro/myo2002/03mm-m/mm-m.htm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microscopyu.com/articles/fluorescence/filtercubes/triple/dapifitctritc/dapifitctritcindex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hyperlink" Target="http://www.microscopyu.net/articles/fluorescence/filtercubes/yfp/yfphyq/yfphyqindex.html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6224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365625" y="6248400"/>
            <a:ext cx="32575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1638300" y="764704"/>
            <a:ext cx="8382000" cy="1143000"/>
          </a:xfrm>
          <a:ln/>
        </p:spPr>
        <p:txBody>
          <a:bodyPr/>
          <a:lstStyle/>
          <a:p>
            <a:r>
              <a:rPr lang="fr-FR" sz="4000" dirty="0" smtClean="0">
                <a:solidFill>
                  <a:srgbClr val="FF0000"/>
                </a:solidFill>
              </a:rPr>
              <a:t> RENAL MITOCHONDRIAL DISEASES</a:t>
            </a:r>
            <a:endParaRPr lang="fr-FR" sz="4000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67436" y="4149080"/>
            <a:ext cx="5719564" cy="1447800"/>
          </a:xfrm>
          <a:ln/>
        </p:spPr>
        <p:txBody>
          <a:bodyPr/>
          <a:lstStyle/>
          <a:p>
            <a:pPr marL="342900" lvl="4" indent="-342900" algn="ctr">
              <a:buNone/>
            </a:pPr>
            <a:r>
              <a:rPr lang="fr-FR" dirty="0" smtClean="0"/>
              <a:t>Journée de Formation Continue  Hôpital ISSAD HASSANI- BENI MESSOUS 13  janvier 2013 </a:t>
            </a:r>
          </a:p>
          <a:p>
            <a:pPr algn="ctr"/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687116" y="5877272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Mohamed El Hadi CHERIFI </a:t>
            </a:r>
            <a:endParaRPr lang="fr-FR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7116" y="548680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MITOCHONDRIAL DISEASES </a:t>
            </a:r>
          </a:p>
          <a:p>
            <a:pPr algn="ctr"/>
            <a:r>
              <a:rPr lang="fr-FR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BY MODE OF INHERITANCE</a:t>
            </a:r>
            <a:endParaRPr lang="fr-FR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615108" y="2648272"/>
            <a:ext cx="8671892" cy="3877072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AutoNum type="arabicPeriod"/>
              <a:tabLst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SPORADIC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major 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rearrangements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 KSS, 				                                CPEO ,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Pearson’s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aging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AutoNum type="arabicPeriod"/>
              <a:tabLst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MATERNAL 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point mutations ( MELAS, MERRF, 			                                                LHON, NARP)</a:t>
            </a:r>
          </a:p>
          <a:p>
            <a:pPr marL="609600" lvl="0" indent="-609600" eaLnBrk="1" hangingPunct="1">
              <a:spcBef>
                <a:spcPct val="20000"/>
              </a:spcBef>
              <a:buSzPct val="100000"/>
              <a:buFont typeface="Wingdings" pitchFamily="2" charset="2"/>
              <a:buAutoNum type="arabicPeriod"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AUTOSOMAL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fr-FR" sz="2800" b="0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dominant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fr-FR" sz="2800" i="1" u="sng" kern="0" dirty="0" smtClean="0"/>
              <a:t> </a:t>
            </a:r>
            <a:r>
              <a:rPr lang="fr-FR" sz="3200" i="1" u="sng" kern="0" dirty="0" err="1" smtClean="0"/>
              <a:t>recessive</a:t>
            </a:r>
            <a:r>
              <a:rPr lang="fr-FR" sz="3200" i="1" u="sng" kern="0" dirty="0" smtClean="0"/>
              <a:t> 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	  				                         		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687116" y="62068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Transmission maternelle </a:t>
            </a:r>
            <a:endParaRPr lang="fr-FR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7516" y="764704"/>
            <a:ext cx="4752528" cy="3174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03140" y="4005064"/>
            <a:ext cx="4216524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an vers le bas 2"/>
          <p:cNvSpPr/>
          <p:nvPr/>
        </p:nvSpPr>
        <p:spPr bwMode="auto">
          <a:xfrm>
            <a:off x="1687116" y="2060848"/>
            <a:ext cx="8568952" cy="1872208"/>
          </a:xfrm>
          <a:prstGeom prst="ribbon">
            <a:avLst>
              <a:gd name="adj1" fmla="val 17136"/>
              <a:gd name="adj2" fmla="val 75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767236" y="272111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C00000"/>
                </a:solidFill>
              </a:rPr>
              <a:t>INVESTIGATIONS DES M T</a:t>
            </a:r>
            <a:endParaRPr lang="fr-FR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19164" y="404664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</a:t>
            </a:r>
            <a:r>
              <a:rPr lang="fr-FR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LES INVESTIGATIONS BIOCHIMIQUES </a:t>
            </a:r>
            <a:endParaRPr lang="fr-FR" sz="2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5108" y="1988840"/>
            <a:ext cx="867189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fr-FR" sz="2800" dirty="0" smtClean="0"/>
              <a:t>LACTATE and PYRUVATE   </a:t>
            </a:r>
            <a:r>
              <a:rPr lang="fr-FR" dirty="0" smtClean="0"/>
              <a:t>( </a:t>
            </a:r>
            <a:r>
              <a:rPr lang="fr-FR" dirty="0" err="1" smtClean="0"/>
              <a:t>blood</a:t>
            </a:r>
            <a:r>
              <a:rPr lang="fr-FR" dirty="0" smtClean="0"/>
              <a:t>, </a:t>
            </a:r>
            <a:r>
              <a:rPr lang="fr-FR" dirty="0" smtClean="0"/>
              <a:t>CSF </a:t>
            </a:r>
            <a:r>
              <a:rPr lang="fr-FR" dirty="0" smtClean="0"/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fr-FR" dirty="0" smtClean="0"/>
              <a:t>            </a:t>
            </a:r>
            <a:r>
              <a:rPr lang="fr-FR" dirty="0" smtClean="0">
                <a:solidFill>
                  <a:srgbClr val="FFFF00"/>
                </a:solidFill>
              </a:rPr>
              <a:t>Lactate/pyruvate (molaire)&gt; 25 en cas d’anomalies de la CR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fr-FR" dirty="0" smtClean="0">
                <a:solidFill>
                  <a:srgbClr val="FFFF00"/>
                </a:solidFill>
              </a:rPr>
              <a:t>	Lactate/pyruvate (molaire)&lt; 25 déficit en PDH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fr-FR" dirty="0" smtClean="0"/>
          </a:p>
          <a:p>
            <a:pPr eaLnBrk="1" hangingPunct="1">
              <a:lnSpc>
                <a:spcPct val="150000"/>
              </a:lnSpc>
            </a:pPr>
            <a:r>
              <a:rPr lang="fr-FR" sz="2800" dirty="0" smtClean="0"/>
              <a:t>ENZYMES ACTIVITIES  (C I, C II,C III, etc.)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fr-FR" sz="2800" dirty="0" smtClean="0"/>
          </a:p>
          <a:p>
            <a:pPr eaLnBrk="1" hangingPunct="1">
              <a:lnSpc>
                <a:spcPct val="150000"/>
              </a:lnSpc>
            </a:pPr>
            <a:r>
              <a:rPr lang="fr-FR" sz="2800" dirty="0" smtClean="0"/>
              <a:t>POLAROGRAPHY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1092" y="1052736"/>
            <a:ext cx="5544616" cy="5616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8" name="Connecteur droit avec flèche 7"/>
          <p:cNvCxnSpPr/>
          <p:nvPr/>
        </p:nvCxnSpPr>
        <p:spPr bwMode="auto">
          <a:xfrm>
            <a:off x="4711452" y="6453336"/>
            <a:ext cx="504056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5287516" y="619724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</a:rPr>
              <a:t>NADH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128792" y="1903472"/>
            <a:ext cx="3343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smtClean="0"/>
              <a:t> </a:t>
            </a:r>
            <a:r>
              <a:rPr lang="fr-FR" sz="2800" dirty="0" smtClean="0"/>
              <a:t>370 cas de déficit en PDC (1970-2010)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signes neuromusculaires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A la naissance ou dans l’enfance</a:t>
            </a:r>
            <a:endParaRPr lang="fr-FR" sz="2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495428" y="2636912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2060"/>
                </a:solidFill>
              </a:rPr>
              <a:t>NADH</a:t>
            </a:r>
            <a:endParaRPr lang="fr-FR" sz="1600" dirty="0">
              <a:solidFill>
                <a:srgbClr val="00206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575548" y="2636912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2060"/>
                </a:solidFill>
              </a:rPr>
              <a:t>NAD</a:t>
            </a:r>
            <a:endParaRPr lang="fr-FR" sz="1600" dirty="0">
              <a:solidFill>
                <a:srgbClr val="002060"/>
              </a:solidFill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4495428" y="2996952"/>
            <a:ext cx="1008112" cy="648072"/>
            <a:chOff x="4783460" y="2996952"/>
            <a:chExt cx="1008112" cy="648072"/>
          </a:xfrm>
        </p:grpSpPr>
        <p:cxnSp>
          <p:nvCxnSpPr>
            <p:cNvPr id="15" name="Connecteur droit 14"/>
            <p:cNvCxnSpPr/>
            <p:nvPr/>
          </p:nvCxnSpPr>
          <p:spPr bwMode="auto">
            <a:xfrm>
              <a:off x="4783460" y="2996952"/>
              <a:ext cx="360040" cy="64807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 bwMode="auto">
            <a:xfrm flipV="1">
              <a:off x="5143500" y="3068960"/>
              <a:ext cx="648072" cy="576064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3" name="ZoneTexte 22"/>
          <p:cNvSpPr txBox="1"/>
          <p:nvPr/>
        </p:nvSpPr>
        <p:spPr>
          <a:xfrm>
            <a:off x="2335188" y="260648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Pyruvate  </a:t>
            </a:r>
            <a:r>
              <a:rPr lang="fr-FR" sz="28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Dehydrogenase</a:t>
            </a:r>
            <a:r>
              <a:rPr lang="fr-FR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</a:t>
            </a:r>
            <a:r>
              <a:rPr lang="fr-FR" sz="28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Complex</a:t>
            </a:r>
            <a:r>
              <a:rPr lang="fr-FR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(PDC) </a:t>
            </a:r>
            <a:endParaRPr lang="fr-FR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2119164" y="3573016"/>
            <a:ext cx="1656184" cy="288032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1975148" y="4437112"/>
            <a:ext cx="1728192" cy="504056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CHERIF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75148" y="764704"/>
            <a:ext cx="7632848" cy="554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5188" y="404664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MORPHOLOGYCAL INVESTIGATIONS OF 	MITOCHONDRIAL DISEASES</a:t>
            </a:r>
            <a:endParaRPr lang="fr-FR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119164" y="1772816"/>
            <a:ext cx="7513637" cy="4038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fr-FR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MUSCLE MOSTLY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fr-FR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fr-FR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ANALYSED PARAMETRS				- mitochondrial proliferation			- histochemical defects 				                  </a:t>
            </a:r>
            <a:r>
              <a:rPr kumimoji="0" lang="fr-FR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 complexes</a:t>
            </a:r>
            <a:r>
              <a:rPr kumimoji="0" lang="fr-FR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II, IV, </a:t>
            </a:r>
            <a:r>
              <a:rPr kumimoji="0" lang="fr-FR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± V)		- secondary consequences 					( lipidosis,   type I predominance)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itco02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3180" y="1485478"/>
            <a:ext cx="7272808" cy="4895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ZoneTexte 2"/>
          <p:cNvSpPr txBox="1"/>
          <p:nvPr/>
        </p:nvSpPr>
        <p:spPr>
          <a:xfrm>
            <a:off x="2119164" y="404664"/>
            <a:ext cx="8167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Coloration au trichrome de Gomori  ( fibres rouges déchiquetées)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pathologies.com/pcoll/neuro/myo2002/03mm-m/mitco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156" y="1412776"/>
            <a:ext cx="7272808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831132" y="332656"/>
            <a:ext cx="7772400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DECREASED CYTOCHROME OXIDASE( COX) ACTIVITY           ( </a:t>
            </a: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immunohistochemical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staining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75148" y="404664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MORPHOLOGICAL INVESTIGATIONS OF MITOCHONDRIAL DISEASES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75148" y="1988840"/>
            <a:ext cx="7772400" cy="3810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totaly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absent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seen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non-mitochondrial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diseases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 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Inflammatory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disease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common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many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causes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among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primary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mitochondrial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disorders</a:t>
            </a: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47156" y="332656"/>
            <a:ext cx="7272808" cy="1143000"/>
          </a:xfrm>
        </p:spPr>
        <p:txBody>
          <a:bodyPr/>
          <a:lstStyle/>
          <a:p>
            <a:r>
              <a:rPr lang="fr-FR" sz="3600" dirty="0" smtClean="0">
                <a:solidFill>
                  <a:srgbClr val="FF0000"/>
                </a:solidFill>
              </a:rPr>
              <a:t>Structure des mitochondries </a:t>
            </a:r>
            <a:endParaRPr lang="fr-FR" sz="3600" dirty="0">
              <a:solidFill>
                <a:srgbClr val="FF0000"/>
              </a:solidFill>
            </a:endParaRPr>
          </a:p>
        </p:txBody>
      </p:sp>
      <p:pic>
        <p:nvPicPr>
          <p:cNvPr id="4" name="Picture 1029" descr="http://www.abcbodybuilding.com/magazine03/mitochondr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9284" y="2089150"/>
            <a:ext cx="5760640" cy="4220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31132" y="404664"/>
            <a:ext cx="7772400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GENETIC INVESTIGATIONS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343300" y="1844824"/>
            <a:ext cx="478914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fr-F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PCR- restriction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fr-F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 range PCR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fr-F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DGGE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fr-F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SSCP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fr-FR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Southern</a:t>
            </a:r>
            <a:r>
              <a:rPr kumimoji="0" lang="fr-F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blot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fr-FR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Sequencing</a:t>
            </a:r>
            <a:r>
              <a:rPr kumimoji="0" lang="fr-F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ndir un rectangle avec un coin diagonal 4"/>
          <p:cNvSpPr/>
          <p:nvPr/>
        </p:nvSpPr>
        <p:spPr bwMode="auto">
          <a:xfrm>
            <a:off x="2263180" y="5085184"/>
            <a:ext cx="2880320" cy="432048"/>
          </a:xfrm>
          <a:prstGeom prst="round2Diag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Rectangle 1027"/>
          <p:cNvSpPr txBox="1">
            <a:spLocks noChangeArrowheads="1"/>
          </p:cNvSpPr>
          <p:nvPr/>
        </p:nvSpPr>
        <p:spPr>
          <a:xfrm>
            <a:off x="1831132" y="1628800"/>
            <a:ext cx="8064896" cy="461392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</a:t>
            </a:r>
            <a:r>
              <a:rPr lang="fr-FR" b="1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C</a:t>
            </a: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hildren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fr-FR" b="1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</a:t>
            </a: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dults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fr-FR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                            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 n=220)               (n=390)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Lactate	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 18%		       15%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fr-FR" b="1" kern="0" dirty="0" smtClean="0">
                <a:latin typeface="+mn-lt"/>
              </a:rPr>
              <a:t>M</a:t>
            </a: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uscle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morph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   	- 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typical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alter.             16%		       42%		- 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atypical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alter.            63%		       38%		- normal		   21%                   20%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fr-FR" b="1" kern="0" dirty="0" err="1" smtClean="0">
                <a:solidFill>
                  <a:srgbClr val="FF0000"/>
                </a:solidFill>
                <a:latin typeface="+mn-lt"/>
              </a:rPr>
              <a:t>B</a:t>
            </a: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iochemical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defect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68%	</a:t>
            </a:r>
            <a:r>
              <a:rPr lang="fr-FR" sz="2800" b="1" kern="0" dirty="0" smtClean="0">
                <a:solidFill>
                  <a:srgbClr val="00B0F0"/>
                </a:solidFill>
                <a:latin typeface="+mn-lt"/>
              </a:rPr>
              <a:t>  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48%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Southern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blot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8.8%                 15%           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fr-FR" b="1" kern="0" dirty="0" smtClean="0">
                <a:latin typeface="+mn-lt"/>
              </a:rPr>
              <a:t>P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oint mutation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2.2%                  8.8%  									</a:t>
            </a:r>
            <a:endParaRPr kumimoji="0" lang="fr-FR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1399084" y="332656"/>
            <a:ext cx="8524428" cy="129614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Mitochondrial </a:t>
            </a:r>
            <a:r>
              <a:rPr lang="fr-FR" sz="3200" b="1" kern="0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</a:t>
            </a: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iseases</a:t>
            </a: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investigations </a:t>
            </a: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</a:t>
            </a:r>
            <a:endParaRPr kumimoji="0" lang="fr-FR" sz="32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118648" y="6396335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    (A </a:t>
            </a:r>
            <a:r>
              <a:rPr lang="fr-FR" b="1" dirty="0" err="1" smtClean="0">
                <a:solidFill>
                  <a:srgbClr val="FF0000"/>
                </a:solidFill>
              </a:rPr>
              <a:t>Lombès</a:t>
            </a:r>
            <a:r>
              <a:rPr lang="fr-FR" b="1" dirty="0" smtClean="0">
                <a:solidFill>
                  <a:srgbClr val="FF0000"/>
                </a:solidFill>
              </a:rPr>
              <a:t>, 2000)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2551212" y="332656"/>
            <a:ext cx="6696744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RENAL INVOLVEMENT IN MITOCHONDRIAL CYTOPATHIES  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2479204" y="1796802"/>
            <a:ext cx="7200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/>
              <a:t>Les atteintes rénales d’origine </a:t>
            </a:r>
            <a:r>
              <a:rPr lang="fr-FR" dirty="0" smtClean="0"/>
              <a:t>mitochondriales  touchent </a:t>
            </a:r>
            <a:r>
              <a:rPr lang="fr-FR" dirty="0"/>
              <a:t>l’enfant plus  que l’adolescent</a:t>
            </a:r>
            <a:r>
              <a:rPr lang="fr-FR" dirty="0" smtClean="0"/>
              <a:t>, elles sont  </a:t>
            </a:r>
            <a:r>
              <a:rPr lang="fr-FR" dirty="0"/>
              <a:t>souvent non diagnostiquées.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480443" y="3390825"/>
            <a:ext cx="7127553" cy="83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/>
              <a:t>Ce </a:t>
            </a:r>
            <a:r>
              <a:rPr lang="fr-FR" b="1" dirty="0">
                <a:solidFill>
                  <a:srgbClr val="FFFF00"/>
                </a:solidFill>
              </a:rPr>
              <a:t>sont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b="1" dirty="0">
                <a:solidFill>
                  <a:srgbClr val="FFFF00"/>
                </a:solidFill>
              </a:rPr>
              <a:t>le plus souvent des atteintes tubulaires </a:t>
            </a:r>
            <a:r>
              <a:rPr lang="fr-FR" dirty="0"/>
              <a:t>dont la forme la plus sévère est le syndrome de </a:t>
            </a:r>
            <a:r>
              <a:rPr lang="fr-FR" dirty="0" smtClean="0"/>
              <a:t>  TDF</a:t>
            </a:r>
            <a:endParaRPr lang="fr-FR" dirty="0"/>
          </a:p>
        </p:txBody>
      </p:sp>
      <p:sp>
        <p:nvSpPr>
          <p:cNvPr id="5" name="ZoneTexte 5"/>
          <p:cNvSpPr txBox="1">
            <a:spLocks noChangeArrowheads="1"/>
          </p:cNvSpPr>
          <p:nvPr/>
        </p:nvSpPr>
        <p:spPr bwMode="auto">
          <a:xfrm>
            <a:off x="2551881" y="4686235"/>
            <a:ext cx="73441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/>
              <a:t>D’autres atteintes peuvent se voir : ex. NTI chronique ou atteintes glomérulaires évoluant vers l’IRC terminale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23220" y="476672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ANOMALIES GENETIQUES ASSOCIEES AUX ATTEINTES RENALES  </a:t>
            </a:r>
            <a:endParaRPr lang="fr-FR" dirty="0"/>
          </a:p>
        </p:txBody>
      </p:sp>
      <p:sp>
        <p:nvSpPr>
          <p:cNvPr id="3" name="ZoneTexte 3"/>
          <p:cNvSpPr txBox="1">
            <a:spLocks noChangeArrowheads="1"/>
          </p:cNvSpPr>
          <p:nvPr/>
        </p:nvSpPr>
        <p:spPr bwMode="auto">
          <a:xfrm>
            <a:off x="1903140" y="2276872"/>
            <a:ext cx="7921625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buFont typeface="Wingdings" pitchFamily="2" charset="2"/>
              <a:buChar char="§"/>
            </a:pPr>
            <a:r>
              <a:rPr lang="fr-FR" sz="2800" b="1" dirty="0" smtClean="0"/>
              <a:t>Mutation   MELAS 3243 </a:t>
            </a:r>
            <a:r>
              <a:rPr lang="fr-FR" sz="2800" b="1" dirty="0"/>
              <a:t>A&gt;G 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ARNt</a:t>
            </a:r>
            <a:r>
              <a:rPr lang="fr-FR" sz="2800" b="1" dirty="0" smtClean="0"/>
              <a:t> </a:t>
            </a:r>
            <a:r>
              <a:rPr lang="fr-FR" sz="2800" b="1" dirty="0"/>
              <a:t>(leu</a:t>
            </a:r>
            <a:r>
              <a:rPr lang="fr-FR" sz="2800" b="1" dirty="0" smtClean="0"/>
              <a:t>)  +++</a:t>
            </a:r>
          </a:p>
          <a:p>
            <a:pPr>
              <a:lnSpc>
                <a:spcPct val="250000"/>
              </a:lnSpc>
              <a:buFont typeface="Wingdings" pitchFamily="2" charset="2"/>
              <a:buChar char="§"/>
            </a:pPr>
            <a:r>
              <a:rPr lang="fr-FR" sz="2800" b="1" dirty="0" smtClean="0"/>
              <a:t>Sporadiques ( délétions)</a:t>
            </a:r>
            <a:endParaRPr lang="fr-FR" sz="2800" b="1" dirty="0"/>
          </a:p>
          <a:p>
            <a:pPr>
              <a:lnSpc>
                <a:spcPct val="250000"/>
              </a:lnSpc>
              <a:buFont typeface="Wingdings" pitchFamily="2" charset="2"/>
              <a:buChar char="§"/>
            </a:pPr>
            <a:r>
              <a:rPr lang="fr-FR" sz="2800" b="1" dirty="0"/>
              <a:t> Déficit de biosynthèse de l’</a:t>
            </a:r>
            <a:r>
              <a:rPr lang="fr-FR" sz="2800" b="1" dirty="0" err="1"/>
              <a:t>ubiquinone</a:t>
            </a:r>
            <a:r>
              <a:rPr lang="fr-FR" sz="2800" b="1" dirty="0"/>
              <a:t> ( CoQ10)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2335188" y="764704"/>
            <a:ext cx="7343775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b="1" u="sng" dirty="0">
                <a:solidFill>
                  <a:srgbClr val="FFFF00"/>
                </a:solidFill>
              </a:rPr>
              <a:t>L</a:t>
            </a:r>
            <a:r>
              <a:rPr lang="fr-FR" sz="2800" b="1" u="sng" dirty="0">
                <a:solidFill>
                  <a:srgbClr val="FFFF00"/>
                </a:solidFill>
              </a:rPr>
              <a:t>es atteintes tubulaires : </a:t>
            </a:r>
            <a:endParaRPr lang="fr-FR" b="1" u="sng" dirty="0">
              <a:solidFill>
                <a:srgbClr val="FFFF00"/>
              </a:solidFill>
            </a:endParaRPr>
          </a:p>
          <a:p>
            <a:r>
              <a:rPr lang="fr-FR" dirty="0"/>
              <a:t>	</a:t>
            </a:r>
          </a:p>
          <a:p>
            <a:r>
              <a:rPr lang="fr-FR" dirty="0"/>
              <a:t>	</a:t>
            </a:r>
            <a:r>
              <a:rPr lang="fr-FR" dirty="0" smtClean="0"/>
              <a:t>Pratiquement </a:t>
            </a:r>
            <a:r>
              <a:rPr lang="fr-FR" dirty="0"/>
              <a:t>tous la patients présentent des 	signes extrarénaux ( neurologiques et/ ou 	hépatiques, cependant des </a:t>
            </a:r>
            <a:r>
              <a:rPr lang="fr-FR" dirty="0" err="1"/>
              <a:t>tubulopathies</a:t>
            </a:r>
            <a:r>
              <a:rPr lang="fr-FR" dirty="0"/>
              <a:t> 	isolées peuvent se voir.</a:t>
            </a:r>
          </a:p>
          <a:p>
            <a:endParaRPr lang="fr-FR" dirty="0"/>
          </a:p>
          <a:p>
            <a:r>
              <a:rPr lang="fr-FR" dirty="0"/>
              <a:t>	</a:t>
            </a:r>
            <a:endParaRPr lang="fr-FR" dirty="0" smtClean="0"/>
          </a:p>
          <a:p>
            <a:r>
              <a:rPr lang="fr-FR" dirty="0" smtClean="0"/>
              <a:t>	Les </a:t>
            </a:r>
            <a:r>
              <a:rPr lang="fr-FR" dirty="0"/>
              <a:t>anomalies biochimiques les plus fréquentes 	sont les déficits en complexes III et/ou IV ( ½ des 	patients)  </a:t>
            </a:r>
          </a:p>
        </p:txBody>
      </p:sp>
      <p:sp>
        <p:nvSpPr>
          <p:cNvPr id="3" name="ZoneTexte 3"/>
          <p:cNvSpPr txBox="1">
            <a:spLocks noChangeArrowheads="1"/>
          </p:cNvSpPr>
          <p:nvPr/>
        </p:nvSpPr>
        <p:spPr bwMode="auto">
          <a:xfrm>
            <a:off x="3271292" y="5373216"/>
            <a:ext cx="6264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/>
              <a:t>Toutes les mutations peuvent se </a:t>
            </a:r>
            <a:r>
              <a:rPr lang="fr-FR" dirty="0" smtClean="0"/>
              <a:t>voir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2551212" y="1196752"/>
            <a:ext cx="712879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>
                <a:solidFill>
                  <a:srgbClr val="FFFF00"/>
                </a:solidFill>
              </a:rPr>
              <a:t> LES ATTEINTES GLOMERULAIRES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	La </a:t>
            </a:r>
            <a:r>
              <a:rPr lang="fr-FR" dirty="0"/>
              <a:t>plupart du temps il s’agit de cas 	</a:t>
            </a:r>
            <a:r>
              <a:rPr lang="fr-FR" dirty="0" smtClean="0"/>
              <a:t>	sporadiques </a:t>
            </a:r>
            <a:r>
              <a:rPr lang="fr-FR" dirty="0"/>
              <a:t>, avec d’importantes délétions </a:t>
            </a:r>
            <a:r>
              <a:rPr lang="fr-FR" dirty="0" smtClean="0"/>
              <a:t>     </a:t>
            </a:r>
            <a:r>
              <a:rPr lang="fr-FR" dirty="0"/>
              <a:t>	de </a:t>
            </a:r>
            <a:r>
              <a:rPr lang="fr-FR" dirty="0" smtClean="0"/>
              <a:t>l’ADN </a:t>
            </a:r>
            <a:r>
              <a:rPr lang="fr-FR" dirty="0"/>
              <a:t>mitochondriale. </a:t>
            </a:r>
          </a:p>
          <a:p>
            <a:r>
              <a:rPr lang="fr-FR" dirty="0"/>
              <a:t>	</a:t>
            </a:r>
            <a:endParaRPr lang="fr-FR" dirty="0" smtClean="0"/>
          </a:p>
          <a:p>
            <a:r>
              <a:rPr lang="fr-FR" dirty="0" smtClean="0"/>
              <a:t>	</a:t>
            </a:r>
          </a:p>
          <a:p>
            <a:r>
              <a:rPr lang="fr-FR" dirty="0" smtClean="0"/>
              <a:t>	L’atteinte </a:t>
            </a:r>
            <a:r>
              <a:rPr lang="fr-FR" dirty="0"/>
              <a:t>glomérulaire est le plus souvent 	associée à des signes </a:t>
            </a:r>
            <a:r>
              <a:rPr lang="fr-FR" dirty="0" smtClean="0"/>
              <a:t>extra </a:t>
            </a:r>
            <a:r>
              <a:rPr lang="fr-FR" dirty="0" smtClean="0"/>
              <a:t>rénaux                    </a:t>
            </a:r>
            <a:r>
              <a:rPr lang="fr-FR" dirty="0" smtClean="0"/>
              <a:t>	( neurologiques</a:t>
            </a:r>
            <a:r>
              <a:rPr lang="fr-FR" dirty="0"/>
              <a:t>, cardiaques et métaboliques)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19164" y="467961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Particularité du déficit en </a:t>
            </a:r>
            <a:r>
              <a:rPr lang="fr-FR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Ubiquinone</a:t>
            </a:r>
            <a:r>
              <a:rPr lang="fr-FR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(Q10) </a:t>
            </a:r>
            <a:endParaRPr lang="fr-FR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59124" y="1652607"/>
            <a:ext cx="8527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/>
              <a:t>Le premier lien  établi entre le Q10 et maladies rénales était en        </a:t>
            </a:r>
            <a:r>
              <a:rPr lang="fr-FR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2000:</a:t>
            </a:r>
            <a:r>
              <a:rPr lang="fr-FR" dirty="0" smtClean="0"/>
              <a:t> découverte de 3 membres d’une même famille avec encéphalopathie progressive et SRNS </a:t>
            </a:r>
            <a:r>
              <a:rPr lang="fr-FR" sz="2200" b="1" dirty="0" smtClean="0">
                <a:solidFill>
                  <a:srgbClr val="FF0000"/>
                </a:solidFill>
              </a:rPr>
              <a:t>( </a:t>
            </a:r>
            <a:r>
              <a:rPr lang="fr-FR" sz="2200" b="1" dirty="0" err="1" smtClean="0">
                <a:solidFill>
                  <a:srgbClr val="FF0000"/>
                </a:solidFill>
              </a:rPr>
              <a:t>Röting</a:t>
            </a:r>
            <a:r>
              <a:rPr lang="fr-FR" sz="2200" b="1" dirty="0" smtClean="0">
                <a:solidFill>
                  <a:srgbClr val="FF0000"/>
                </a:solidFill>
              </a:rPr>
              <a:t> A et al ; 2000 Lancet).  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343300" y="314096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775348" y="2886035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 2    ESRD   transplantation 8 et 9 ans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1    DCD      8 ans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759124" y="4221088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2005</a:t>
            </a:r>
            <a:r>
              <a:rPr lang="fr-FR" dirty="0" smtClean="0"/>
              <a:t> deux autres cas (siblings ) </a:t>
            </a:r>
          </a:p>
          <a:p>
            <a:r>
              <a:rPr lang="fr-FR" dirty="0" smtClean="0"/>
              <a:t>12 mois  SRNS  </a:t>
            </a:r>
            <a:r>
              <a:rPr lang="fr-FR" sz="2200" b="1" dirty="0" smtClean="0">
                <a:solidFill>
                  <a:srgbClr val="FF0000"/>
                </a:solidFill>
              </a:rPr>
              <a:t>( Montini G et al ; 2008 N Engl J Med)</a:t>
            </a:r>
          </a:p>
          <a:p>
            <a:r>
              <a:rPr lang="fr-FR" sz="2000" b="1" dirty="0" smtClean="0">
                <a:solidFill>
                  <a:srgbClr val="FF0000"/>
                </a:solidFill>
              </a:rPr>
              <a:t>	            </a:t>
            </a:r>
            <a:r>
              <a:rPr lang="fr-FR" b="1" dirty="0" smtClean="0">
                <a:solidFill>
                  <a:srgbClr val="FFFF00"/>
                </a:solidFill>
              </a:rPr>
              <a:t>F   encéphalomyopathie à 18 mois </a:t>
            </a:r>
          </a:p>
          <a:p>
            <a:r>
              <a:rPr lang="fr-FR" b="1" dirty="0" smtClean="0">
                <a:solidFill>
                  <a:srgbClr val="FFFF00"/>
                </a:solidFill>
              </a:rPr>
              <a:t>	          S   traité par l’ubiquinone dès l’apparition de la 	     	   protéinurie pas de signes neurologiques </a:t>
            </a:r>
            <a:endParaRPr lang="fr-F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5108" y="404664"/>
            <a:ext cx="8352928" cy="5616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ZoneTexte 2"/>
          <p:cNvSpPr txBox="1"/>
          <p:nvPr/>
        </p:nvSpPr>
        <p:spPr>
          <a:xfrm>
            <a:off x="2263180" y="6207695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</a:rPr>
              <a:t>(A </a:t>
            </a:r>
            <a:r>
              <a:rPr lang="fr-FR" sz="2000" b="1" dirty="0" err="1" smtClean="0">
                <a:solidFill>
                  <a:srgbClr val="FFFF00"/>
                </a:solidFill>
              </a:rPr>
              <a:t>Röting</a:t>
            </a:r>
            <a:r>
              <a:rPr lang="fr-FR" sz="2000" b="1" dirty="0" smtClean="0">
                <a:solidFill>
                  <a:srgbClr val="FFFF00"/>
                </a:solidFill>
              </a:rPr>
              <a:t>,  A </a:t>
            </a:r>
            <a:r>
              <a:rPr lang="fr-FR" sz="2000" b="1" dirty="0" err="1" smtClean="0">
                <a:solidFill>
                  <a:srgbClr val="FFFF00"/>
                </a:solidFill>
              </a:rPr>
              <a:t>Munnich</a:t>
            </a:r>
            <a:r>
              <a:rPr lang="fr-FR" sz="2000" b="1" dirty="0" smtClean="0">
                <a:solidFill>
                  <a:srgbClr val="FFFF00"/>
                </a:solidFill>
              </a:rPr>
              <a:t>;2003 J Am Soc </a:t>
            </a:r>
            <a:r>
              <a:rPr lang="fr-FR" sz="2000" b="1" dirty="0" err="1" smtClean="0">
                <a:solidFill>
                  <a:srgbClr val="FFFF00"/>
                </a:solidFill>
              </a:rPr>
              <a:t>Nephrol</a:t>
            </a:r>
            <a:r>
              <a:rPr lang="fr-FR" sz="2000" b="1" dirty="0" smtClean="0">
                <a:solidFill>
                  <a:srgbClr val="FFFF00"/>
                </a:solidFill>
              </a:rPr>
              <a:t>)  </a:t>
            </a:r>
            <a:endParaRPr lang="fr-FR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47356" y="632882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Batang" pitchFamily="18" charset="-127"/>
              </a:rPr>
              <a:t>CONCLUSION</a:t>
            </a:r>
            <a:endParaRPr lang="fr-FR" sz="400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  <a:ea typeface="Batang" pitchFamily="18" charset="-127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903140" y="1857013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dirty="0" smtClean="0"/>
              <a:t> Les atteintes rénales d’origine mitochondriales sont assez fréquentes il suffit d’y penser pour en détecter ;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 Il s’agit le plus souvent d’atteintes tubulaires proximales;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 toutes les mutations peuvent se voir avec une fréquence plus prononcée pour la mutation MELAS A&gt;G 3243;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 Ne pas méconnaître les atteintes rénales mitochondriales secondaires ( métaboliques, toxiques, etc.)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 commencer par les tests </a:t>
            </a:r>
            <a:r>
              <a:rPr lang="fr-FR" b="1" dirty="0" smtClean="0">
                <a:solidFill>
                  <a:srgbClr val="FF0000"/>
                </a:solidFill>
              </a:rPr>
              <a:t>simples  pour ensuite demander l’analyse génétique 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 pour certains  syndrome néphrotiques </a:t>
            </a:r>
            <a:r>
              <a:rPr lang="fr-FR" dirty="0" err="1" smtClean="0"/>
              <a:t>cortico</a:t>
            </a:r>
            <a:r>
              <a:rPr lang="fr-FR" dirty="0" smtClean="0"/>
              <a:t> résistants associés à des atteintes hépatiques ou neurologiques pensez au déficit en CoQ10 (</a:t>
            </a:r>
            <a:r>
              <a:rPr lang="fr-FR" dirty="0" err="1" smtClean="0"/>
              <a:t>ubiquinone</a:t>
            </a:r>
            <a:r>
              <a:rPr lang="fr-FR" dirty="0" smtClean="0"/>
              <a:t>). </a:t>
            </a:r>
          </a:p>
        </p:txBody>
      </p:sp>
      <p:pic>
        <p:nvPicPr>
          <p:cNvPr id="2050" name="Picture 2" descr="http://www.helys.fr/catalog/images/genealogie/mitochondri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7876" y="548680"/>
            <a:ext cx="1296144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. Lombè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7436" y="2636912"/>
            <a:ext cx="2304256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30" name="AutoShape 6" descr="data:image/jpeg;base64,/9j/4AAQSkZJRgABAQAAAQABAAD/2wCEAAkGBhQSEBUUExQUFRQVFBQVFBQVFRQUFBQUFBUVFBQUFRQXHCYeFxwkGRcUHy8gJCcpLCwsFR4xNTAqNSYrLCkBCQoKDgwOFw8PFykcHB4sKSkpKSwpLCksKSkpLCkpKSkpKSksLCksKSkpKSwsKSkpLCwpKSksLCkpKSkpLCwpKf/AABEIALcBFAMBIgACEQEDEQH/xAAcAAABBQEBAQAAAAAAAAAAAAADAAIEBQYBBwj/xAA/EAACAQIDBQQGCQQCAQUAAAABAgADEQQhMQUGEkFRImFxgRMjM3ORsgcyQlKhscHR8BRicuGS8aIWJGOCwv/EABgBAQEBAQEAAAAAAAAAAAAAAAABAgME/8QAHhEBAQACAwEBAQEAAAAAAAAAAAECEQMhMRJRQXH/2gAMAwEAAhEDEQA/APOsavrqvvavztGqsNjV9dV97U+dpxFmA5FhVEaohlEinIIZBGoIZFgOQQyCNVYVFkU5RCIJ1FhFWRXVjwIlEIqwOKIQCLhnKtZUF2IA6mAQCdCzN7Q3oLdmhYZ243sAevDcj8fhB4DZ+KrWIqub6iyuLnl2LBfOEanhjeIdRKqjsCq11ZwWBzVi6kW1zU2PmekjY3dYC5NxlozngY/2kkpc9DCrlsdTBtxrfpcTn9Uh0YHw0+MyVfC0aeTjgtzDBdAB10PhbvEgV9pKh1J/yuDn0bQ3/MGVG99IOoi4hMDS26Ab9b2PO/3T1/lpebO2+Lds5kgZZ2y6eX4wbXrwDiOTFKRr+UcRIIzCDKySwgmECM4gmEkssEyyiOywTCHYQbCVEdhBNJDQLiER3gWEO8CwlGn3P9i/vT8lOKO3Q9i/vT8iRSihxq+uqe9qfOYkWFxi+uqe8qfOZxVmR1Eh0WNRYZFhTkWFRIkWGVZFdRYVFiUQyrIpIsKqziiFVYCCQgWdCx1oEPae00oJxPnyVRqx1sJnErVca2YKLfIAle/M5fgTK3ae2fS4li2SIxSmALi97EnmSbHKWWzdr8IAbjtqqqy08hYEji4R8SZUFfdiqov6Nn1+ozNkcgOK7Lla9rg5c7y23ewdJTmz06lyD6Y8BJ/tuig65WMvNlbxo4twvxZfW9GSctOIk6ecnYilTsXqEgcNwWq0qVtb2NO5Gutusy1pBx+EbhBFYhRe6twuh6X4lvl3MJQ1ndc+JgDcXpvU4OlgpY8JtzXL4yVitrqmVNqXCM/Rr63lpxsA3TMd8ocXtapUJC0OK9s1NekQNO0ezcaZAnSDW0LG4YnV0a/JwytfPomfxMzu0MIUz07xpfxsCPhNRWoVgp7FUcyPSuwAt1bMiSsBu21ZOKoO1nYEkkAEAkXN7jLPxiZRPmvPWJH8+Es9l1iTYso/yNied8hr/qaTHbvuluGmG1JH1NeVxcDK+elrZ3BvFqYWinZI4OLPgqDTPoM7XuLqcrcjkN72zpX1NuVaZsD+x6Zi+cvdi70LU7LZHn3d9unh+EzO1MF6O17lDo1wSDnkeWf6d0r81NwcxYhhfTl5iXWx6oYJxKrdrafpqdj9Ya/z+ay3KTCgERjiFYRhECOwgmWSGEEwlEZ1gWWSHEC4lRHYQLrJDiBYSo0m6I9S/vT8iTs7un7F/en5EilFPjF9bU94/wA5iRY/Fj1tT3j/ADGJFmVPRYdFjEWGQSKfTWHVYxFh0EinIkMqRqiGVYCVYRROqkIEhSCyr3mxTJhm4DZmsgN7WLZE37hc35WlwqzJ/SDiuFaK9Wdj0si2/wD0ISgbIelQpBmACrkGIBdupUcgT+nMSJtna4cqKFMKSeKwAOViQajZgEk34c8uedpU7IwzYvEIGJZRlw8uEXPCALWyvc9+c9U3V3IVKgq1bMwzA+yCc8uvjMcmcw/10ww+v8ZLYm4WKqgEqeFsz6QKVzzJ4WU5982mA3AamMnVR0VQo65cIFtTN9hxlaSQ45gTju5e116nkZTCbpKvf45/nLFNjIo0BMumxIkGrUuO+Zuou7VXj8Cp5DIdM+eXf/uZs4fJmQ50nUjuBsH/ABt8DNJjcRwKT8fDmZlKe0OGo6k24s2PcSQCRzsc++x6GXj9Zz8H2nSHCzJr9YodQxXiy8bEnvt0vMRvIlOsikWXXMmwRracXIHIC+lwNNNRtnFEhagzB7LDoCbpwnmV06ZDS95gMdiOB2uR6OrcE8le1g/cP9T1R56qKtclQrG40uD1zUjpnn5mV5JU2PLly/hvJOMpcBt4gjpmOJb87E38x3SJVbQ87Z/p+Fp1jDS7nN2yPEeVuIH43myMym4lG/G3QgfkZryk531qAOIFhJLrAPIoLCBeGYQTJCAPBMIdlgWmgBoFhDuIFxDLR7qexf3h+RJ2c3U9i/vD8iTs0KzFL62p7x/mM6izuKPranvH+YxyTCnIsOgjUWGRZFPQQyLOIsMqwpyrCqJxFhFWA5RDqIxVhVEDqiYf6T6R4aL99RT5hT+h+M3SiZP6TqV8LTPSsLnoCrfrLPSmbg7MFOh6Qe0e5v0UjIDpyJnp2zskXK2Qnn+4YFShTH9oHwnpGBp5WM8HJu5V7cZrGaWFJo8mMopJYpjpNSJUV4B2tn0k2pSzEhYymbTNixmdvYpuA25fLzvMPi9p8XDY2ena4tqrAqGtysCQfAjW89AxanXQ2y/3PO95NgtSU1EJOd2W9rA5Xpnp0B000AE3w2b1WOSXXQlDHizU3zAFxlrTcqGUf4uoOXLgOQEzG1qF+NQeJlIGX2r9oEd5/UdbQ9JG7Ny1xZQwGdjxNTJXKxtlp9i0HtIlWBYnM2zsLjJgpNhkAMr55CeydPHVI2KutmuRcEdLqAM+8jLPu6SJUOZte1za+tu/vlnXw99bHpxHhbU9nXtWyzkKthuG19bXt3ctO6dNo2f0fU/VVD/eB/4iahhM5uDb0LW+8QR3gC34TTMZzvrURnWBdJKYQLCRUZlgnEOwgXgR2gHEkvAuJURXgWkhlg2EqL/dUeqb3h+VIo/dceqb3h+VIppFTih62p7x/mMfTnMV7Wp7x/mMcgmVHptDrAIJIpzKjJJNOAQSRTEoKghlEYkOsikohQJxRCBYCAlbvRs702DqoBduHiUdWQ8QHna3nLYCOVZRifo52vSp0wruFc5AE2yF/wBj8J6ZhdpqQCCM9LTwzeTY1sfVFMArxcQte2eouNc76d8Mm08VRTI2UaWD8IHU5H43nDPilu5XfDk1NWPeDtUcHENARfuzsYsRvFSQG7jIA6jTO36zzv6N9vPiDVoMQzMvGLEk20e45aj/AJd0yG8uzalOuaeIcBQey724mS+XCMydeltZzmN+tV1tmtx6ZtL6W8PTuE7ZHPl0Ocg4D6TGdrVU7DDstzHQEC487zD7t08MlUM5QgG/FUbgHxdRbnp0m821vBs+i70qhQMjFGNPhqhWUlSCAAwzB5TVn5GJ17Up956L2Ctme7Mafh398bi0FVSLjv58+7w/GZRsJTq1QKLqOIAglkAZSSAy53YXBHPO41E0+E2cafZJOmhyJPWxzUfywnCzTtKyG9OxzQuyezJW4ubK3GGH/kPx8pmtrYsqgQj6udzbW+TDPUggnxOk9N2zRBosrGwNz5689Tf8p4vjarM54jcjInwy08p7ODL6nf8AHk5sdXf6JQqGo6qNSx79f+vwEvvQ4JF4ajGpV0LAsADpZQmXxvM5SPDc3sdB3X1PwmlxO7Cf0C1aR42DC5HO5ta3nN8l870cU9utrncnDejWsh5VdeoKqR+BE0TSHszDAGowt2mGn9qqv6SYYl3NsZTVsDaDYQjwbGVkB1gHWSngHEgiuIFxJNRZHZZUAYQLCSXEA4lGg3X9k3vD8qRTu7Hsm94flSKVFVifa1PeP8xj6YjMV7Wp7x/mMchkVKSGUQFMyTTkBkkimIBBD0xCjoIZYJYVIBVhVg1hFgEEDUqMzFUFgLcTkXUX+yORaGE6U5jz7/5YfCFYv6QcCaa0TT4hkymxIJ7SkXN8tT5EzG4TD4mo6i70xxC7AMvCCc2JGoAudeU9U3poqadPi0LlfNlJH5Siwu6NV2AJJS+WZIA7xOWXJ83Ttjx/U20P0XbCo069WrSqtWqcIViafo07R4iy368I+Emb3bt0dolk7QqKTZrAcPPxzymj3S2UlAMB07R8F/DWV21aPaL0yRUXpq681tz7pxyyvrtjjPHmf/oNlYipc37DNYEMAdRbNdBLfB7lYZWPFx12axa/ExY8+NzYAa3Np6BsOtSrJmyPfob588jYg+IElvsbMWbsjlr8ImWVnqWYy+KXCbCo9jgw9KmUuV4EF0DE8SqxuV1OQte8LtFFoUyFyHw+PWWtVxTAVFvrxHmMte/lMrvBXZxYHy6znnW8cWP25tNmewPXIfzznneKBNRrkXvp1zyHwt8DPRMVQCEs3Twz5/zvmaxdBCb2Gv4ztw5/LlzY7V2K2XxtTCZF1JtrY8R/cfCbHZuy2wmzK/pGBvWpina/1m4NAe/8pH3RNNL1XDVGIARODsqANeI6/wC5Z70LUPoaVRl43J9FRQWCcQ7dVz9ohbgd558rcrlflqYzGfSdsvOip+9dvJsx+BhWhFphFCjQAD4QbNO7x27DYQTCFJg2MoA0E8M8C5hAHgmEK8E0ALiAeSHkdhKNBuwfVN7w/KkUW7A9U3vD8qTs0ioxXtX94/zGdSLFe1qe8f5jOpIDIJJpwFMSQgkEimZIQSPTkmnCjrDJBKsMiyAiwqiNUQiiUEVYRRBiEBgVm9zWwwb7tRDoDlZhz8Y+lt5KVNVTtMRkPz8I/eOhx4SqALlQHAGp4CHIHiAR5yg3VVWVSbF2yXwt+2c8vPO9vXwXrT0vZeNSnQJZxxFQTmNTmcukz2M3vwdOp2qi8XeCR356THb5VTRrKtMdkrYm5zbO9hMps7dCpiambkknMkaCTGbnd03ctXqbbihtgLtMNhAWp1UZq6DRStrVAORJPnNzS2uwtcXBGREg7lbp0sGhtdmcDids2a2g7h3d5lrUVUP9rcvuk/oZizTX1KDV2gG6SnxbZ3sLDX9jJGMUKbjy/OVW1cT6s5+PnOV7anTKbzYgNkPHL4zK4h7Dx7zJu0cR9a/hKWvWLZ8v1npwxefkz7bfYG8mHp4enxEAqqhgRzGsFsjaxx20qmIsRTp0+BOgubDzIBmFc9qejbl4QUsGpBBNQlyR35AeQE7Y4SXbnny2z5W9WCIj3qRhedHENoJocxjJCIziAdZLZIFxAiMINhJLLAvAjtAvDuYFpRfbs+yb3h+VIp3dr2Te8PypFKKrFe1f3j/MZ1JzFe1f3j/MYkMCTTMOhkdDDpIJCCSqZkWmZJpwJaGGQyNTMkJAMsKsCsKpgFWPEYsfAKvfpz8J5hsXFf0tepcm1E1KVuln4VPmAP8AlPTFMwW+uyzSrtXAvSrhUq/21BYKT0BAHmO8TGeO46ceXzUbau3KdcqSyAqcwTZs7y82JjcNhk4zWpi4Fs7jv0ldsbDYcIFYDMXLCxJa+YN8jf8AWaLAY7Z9JgVpKHt9YUkvfXprnPO9mMmt30+t9JOFUDhroT0sw68yLdI5N9addSFub5aHPx6Seu16BYEBSeTGzH48pX7VxVJhcAcR0IFjbutMWw1+JeJf/wBuGJ+zfPU2y/SUD49WpEgjv8b5xm8u2/R0AhsbLqOd87/jMhgMazUWN8uJv2/eJhvtLnJ0ibUqcdQ2+re3jK7EnhsOclVMR8Bz/MyrL8T3nqxjx27TXo2UHprNBuPjyKTqTlx3XzGYEpsJgnxNRKFIdpj2jyRR9Z2PIATV4jZSUFApjsjIdTy4j3nWbwx6TKrH+qiFeUgxMMmMlZXIrxellWuLhBXgTi0G8CK876aAmEjVRDs8CxgRnEC0kNAvKL7dr2Te8PypOzm7R9U3vD8qTsCnxR9bU94/zGdpxuKPranvH+YzqGBKQQ6SPTaSElEhJIpmR6cOkCTTkhRIyGHQyA6mFUwKwyiA8GFUwYEJTpk5AEwHXgcTQWojI4DKwIYHmDLGlspjrl+cdUwaqOsuh5RV2G9OqaQPEV6/aQ34H8xl4gy3wO7Dut3bh7iL5y53kwxsKqDtpfL7ycx+Fx59ZU0N46ZF2uD077aiebkxsr08eU0krufU4uyxt1OnlCpu4abBnYNw/ZOlx/u8Ad+wosoP+usqNo76My2GV+vf1nP5tdLnjEbeyorBjz6SrVBTwqpzObeOpv8AzlImKxTVNTc/hIuIx/IZnmf0E6zHrTz5Z7u4iYt7C3M/lCbI2ZUrVFp0l4nbQaBRzZjyA6yRgtkNUdRbidjZV5efQAZnuBnrm6W7C0E4UFy1jUqEZuf0Uch+tzO2M253oHYO6iYSiVXtO1vS1NC5+6Oijp5zmLwQa5bQTU7XAp085mc6z2+wv1j+neZ2kZ2rMDu6K3FkdcrawOL3GrLc0yG/tOTfsZ6TsbZQp0xcdo5n+2+dpLOH6yWQjw6vSek1qish6MLfDrOrXntWK2UlRbOoYHkQCJlNq/RvSbOkWpnoO0v/ABP6ETPyrDJWhVqwu1N1sRh7krxqPtpc/FdRKynVmRYccaWkcVY70kB7GBaPvGmBfbteyb3h+VIp3dv2Te8PyrFApMV7Wp7x/mM6kbij62p7x/mM6sokpJCNItOSEgSqZkhDIqGHQyiZTkhJDRpa7MwJqnoOv7RpDaa3lnh9kucz2R+MtsDsxU5Z9ecsBTF5r5TasobGUa3Mn0qSrotoWqLCNaXQFVPdK7FrLB5DxKSptjN4KoAa+gEwKAByrGwOh6Tfb4Ycmi5A5TMbT2TxU1YDkM++LNkqnxmAdM8yv3hb8ekp69bhP1CT1Oku32ycOOFnvcZKBxP+eXnM3itqFnJ4QARkBp4/wTjlh+NypOHSo/IAeenjeXOzN2nqW4FFvvWsnjf7R8JL3LpriFIVA1VSOLjN7Ansso0tyyFxbvE9O2bsOoQOMqO4CJx79LlJ4pt2N0Fpdo9pzkWI5X+qo5Du7s5taYWklzYWEXolpLc8hMptXadTEVRRoi7H4KPvN+k7SMbD2ntF8RXFOmLsdByUfeb9po9jbIFPhAzVb8TfefX4A5nvsORjti7urQXhU3qNnUqH63l+IA8/G5p4cIAALWyEoeGAjXW+k6dIOkRJpdicMG6wognqd0aNo1TDgzPbX3PoVSTw8LfeXsnz5HzmlLr3xnDfwk0beYbR3IrU86ZFQdPqt+xlDVpsh4WBU9GBB/Gez1aIlXtDZiVBZ1DDvH5dJm4rt5WGnLy727u2aV3p3KcxzX9xKLimdK0m7R9U3vD8qxTm7R9U3vD8qxQKPFe1qe8f5jOoY3F+1qe8f5jEhmtMpNMyQkirJCGFSEkhDI9MyQsJtN2dhDUcLy1J6Cb7AYUKoFrSk3a2dYAkZnM/oJpLzcmmduqO14j8oUCR+PtL4n8pJtKFUXsyEK5GsnkQJogi0KatQGAqqJ3+nK6R4BtpCM/tfBcdNxaZDe+ocNgXdR2uwqkjQtYE+Vj5z0h6V794mS+kDZgfZ1e/2ULDxTtfpL/EeEUaDVCbZmxYk8+evU5zQ7n7tjaBqUuILUVCwv8AAP4XsG7mB1EsN0dlq2G4mF+Jzr3WUAfAypp1HwGMapSyeiwZLgkFWGaML5gqSpmZi1aFu1tZ9n49XYEejqGnXQ68HFw1VsOYtcd6ifSZxChQwIIIBBGhBFwR5T5034xa4rFivSUgV1Q21JcAKR4jJT3qTznq25mJets2gDcGmpoOOhpMUA8eELEmrot62l7SxtTEVPR0hrz5DvP7TQbG2GmGp2A4nY9pj9Z27z0/ICSNjbJWkuQzOp5ydhu12+RyT/H73/218OHvmmY7SoWHecyep6x7JOtGFplo1kgGW0kccYXBlQ1NIJjeEcZRqrlAh4g9oL118BClbCAQ3rE9AJIeAEXzv4/6kJqoa9tdPO1yJzePGGlhXYGzMVpodbPVcU1PxYHykPEYfgorTp3BdgnFqbau1+tgfO0AeJHFpMRt3YnCS9MZasvTqV7u6b96ajIWsMsv1mXx+0qd2CvxurW7JvmMypIyBty1+ElhKr9129U3vD8qRSbsuinrPR3t6S5FtCUQ89MiDbvimNN7ZjFH1tT3j/MY5FiilZSESGQRRQDJLPY2G46gB0GZ8uUUUs9StbhcUyVlW/ZYEWtowF73l1xRRTpWI4h7Q8ZMWdimWnTGJOxQrpEaBOxQIzrnKzeLAmtQeiMvTD0fEDmA2TEX6LxN5ARRSohYXdKjRRKVNQFQWHXzPUnOZOpu7hUpY3G44cQDVKVFQvH6NFc06RVdGqMRe7ZLxcuSimv5az/dM39GWDTEYosEsmGWoyqx4jeqxKi+WgBF++ex4DYa0yqIAAxGf932j4n9IopieNX1b10GVO9+O5J/+MZN8TZevavyhvSCKKSKaxuY0xRSgdRYEC07FKjgqRGKKBApe0P85SVrFFAyu/WKIfCUh9vEAnwpo7/mFkzH1reIGR6X1iigrPbU2yQVpIbOzU+I9FZ1BA5Zjiz/AOxTYyybQ4TyNkA0UejBAHQZxRRSJ+weJPTA6emuv+PoqQF/hFFFMN6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data:image/jpeg;base64,/9j/4AAQSkZJRgABAQAAAQABAAD/2wCEAAkGBhQSEBUUExQUFRQVFBQVFBQVFRQUFBQUFBUVFBQUFRQXHCYeFxwkGRcUHy8gJCcpLCwsFR4xNTAqNSYrLCkBCQoKDgwOFw8PFykcHB4sKSkpKSwpLCksKSkpLCkpKSkpKSksLCksKSkpKSwsKSkpLCwpKSksLCkpKSkpLCwpKf/AABEIALcBFAMBIgACEQEDEQH/xAAcAAABBQEBAQAAAAAAAAAAAAADAAIEBQYBBwj/xAA/EAACAQIDBQQGCQQCAQUAAAABAgADEQQhMQUGEkFRImFxgRMjM3ORsgcyQlKhscHR8BRicuGS8aIWJGOCwv/EABgBAQEBAQEAAAAAAAAAAAAAAAABAgME/8QAHhEBAQACAwEBAQEAAAAAAAAAAAECEQMhMRJRQXH/2gAMAwEAAhEDEQA/APOsavrqvvavztGqsNjV9dV97U+dpxFmA5FhVEaohlEinIIZBGoIZFgOQQyCNVYVFkU5RCIJ1FhFWRXVjwIlEIqwOKIQCLhnKtZUF2IA6mAQCdCzN7Q3oLdmhYZ243sAevDcj8fhB4DZ+KrWIqub6iyuLnl2LBfOEanhjeIdRKqjsCq11ZwWBzVi6kW1zU2PmekjY3dYC5NxlozngY/2kkpc9DCrlsdTBtxrfpcTn9Uh0YHw0+MyVfC0aeTjgtzDBdAB10PhbvEgV9pKh1J/yuDn0bQ3/MGVG99IOoi4hMDS26Ab9b2PO/3T1/lpebO2+Lds5kgZZ2y6eX4wbXrwDiOTFKRr+UcRIIzCDKySwgmECM4gmEkssEyyiOywTCHYQbCVEdhBNJDQLiER3gWEO8CwlGn3P9i/vT8lOKO3Q9i/vT8iRSihxq+uqe9qfOYkWFxi+uqe8qfOZxVmR1Eh0WNRYZFhTkWFRIkWGVZFdRYVFiUQyrIpIsKqziiFVYCCQgWdCx1oEPae00oJxPnyVRqx1sJnErVca2YKLfIAle/M5fgTK3ae2fS4li2SIxSmALi97EnmSbHKWWzdr8IAbjtqqqy08hYEji4R8SZUFfdiqov6Nn1+ozNkcgOK7Lla9rg5c7y23ewdJTmz06lyD6Y8BJ/tuig65WMvNlbxo4twvxZfW9GSctOIk6ecnYilTsXqEgcNwWq0qVtb2NO5Gutusy1pBx+EbhBFYhRe6twuh6X4lvl3MJQ1ndc+JgDcXpvU4OlgpY8JtzXL4yVitrqmVNqXCM/Rr63lpxsA3TMd8ocXtapUJC0OK9s1NekQNO0ezcaZAnSDW0LG4YnV0a/JwytfPomfxMzu0MIUz07xpfxsCPhNRWoVgp7FUcyPSuwAt1bMiSsBu21ZOKoO1nYEkkAEAkXN7jLPxiZRPmvPWJH8+Es9l1iTYso/yNied8hr/qaTHbvuluGmG1JH1NeVxcDK+elrZ3BvFqYWinZI4OLPgqDTPoM7XuLqcrcjkN72zpX1NuVaZsD+x6Zi+cvdi70LU7LZHn3d9unh+EzO1MF6O17lDo1wSDnkeWf6d0r81NwcxYhhfTl5iXWx6oYJxKrdrafpqdj9Ya/z+ay3KTCgERjiFYRhECOwgmWSGEEwlEZ1gWWSHEC4lRHYQLrJDiBYSo0m6I9S/vT8iTs7un7F/en5EilFPjF9bU94/wA5iRY/Fj1tT3j/ADGJFmVPRYdFjEWGQSKfTWHVYxFh0EinIkMqRqiGVYCVYRROqkIEhSCyr3mxTJhm4DZmsgN7WLZE37hc35WlwqzJ/SDiuFaK9Wdj0si2/wD0ISgbIelQpBmACrkGIBdupUcgT+nMSJtna4cqKFMKSeKwAOViQajZgEk34c8uedpU7IwzYvEIGJZRlw8uEXPCALWyvc9+c9U3V3IVKgq1bMwzA+yCc8uvjMcmcw/10ww+v8ZLYm4WKqgEqeFsz6QKVzzJ4WU5982mA3AamMnVR0VQo65cIFtTN9hxlaSQ45gTju5e116nkZTCbpKvf45/nLFNjIo0BMumxIkGrUuO+Zuou7VXj8Cp5DIdM+eXf/uZs4fJmQ50nUjuBsH/ABt8DNJjcRwKT8fDmZlKe0OGo6k24s2PcSQCRzsc++x6GXj9Zz8H2nSHCzJr9YodQxXiy8bEnvt0vMRvIlOsikWXXMmwRracXIHIC+lwNNNRtnFEhagzB7LDoCbpwnmV06ZDS95gMdiOB2uR6OrcE8le1g/cP9T1R56qKtclQrG40uD1zUjpnn5mV5JU2PLly/hvJOMpcBt4gjpmOJb87E38x3SJVbQ87Z/p+Fp1jDS7nN2yPEeVuIH43myMym4lG/G3QgfkZryk531qAOIFhJLrAPIoLCBeGYQTJCAPBMIdlgWmgBoFhDuIFxDLR7qexf3h+RJ2c3U9i/vD8iTs0KzFL62p7x/mM6izuKPranvH+YxyTCnIsOgjUWGRZFPQQyLOIsMqwpyrCqJxFhFWA5RDqIxVhVEDqiYf6T6R4aL99RT5hT+h+M3SiZP6TqV8LTPSsLnoCrfrLPSmbg7MFOh6Qe0e5v0UjIDpyJnp2zskXK2Qnn+4YFShTH9oHwnpGBp5WM8HJu5V7cZrGaWFJo8mMopJYpjpNSJUV4B2tn0k2pSzEhYymbTNixmdvYpuA25fLzvMPi9p8XDY2ena4tqrAqGtysCQfAjW89AxanXQ2y/3PO95NgtSU1EJOd2W9rA5Xpnp0B000AE3w2b1WOSXXQlDHizU3zAFxlrTcqGUf4uoOXLgOQEzG1qF+NQeJlIGX2r9oEd5/UdbQ9JG7Ny1xZQwGdjxNTJXKxtlp9i0HtIlWBYnM2zsLjJgpNhkAMr55CeydPHVI2KutmuRcEdLqAM+8jLPu6SJUOZte1za+tu/vlnXw99bHpxHhbU9nXtWyzkKthuG19bXt3ctO6dNo2f0fU/VVD/eB/4iahhM5uDb0LW+8QR3gC34TTMZzvrURnWBdJKYQLCRUZlgnEOwgXgR2gHEkvAuJURXgWkhlg2EqL/dUeqb3h+VIo/dceqb3h+VIppFTih62p7x/mMfTnMV7Wp7x/mMcgmVHptDrAIJIpzKjJJNOAQSRTEoKghlEYkOsikohQJxRCBYCAlbvRs702DqoBduHiUdWQ8QHna3nLYCOVZRifo52vSp0wruFc5AE2yF/wBj8J6ZhdpqQCCM9LTwzeTY1sfVFMArxcQte2eouNc76d8Mm08VRTI2UaWD8IHU5H43nDPilu5XfDk1NWPeDtUcHENARfuzsYsRvFSQG7jIA6jTO36zzv6N9vPiDVoMQzMvGLEk20e45aj/AJd0yG8uzalOuaeIcBQey724mS+XCMydeltZzmN+tV1tmtx6ZtL6W8PTuE7ZHPl0Ocg4D6TGdrVU7DDstzHQEC487zD7t08MlUM5QgG/FUbgHxdRbnp0m821vBs+i70qhQMjFGNPhqhWUlSCAAwzB5TVn5GJ17Up956L2Ctme7Mafh398bi0FVSLjv58+7w/GZRsJTq1QKLqOIAglkAZSSAy53YXBHPO41E0+E2cafZJOmhyJPWxzUfywnCzTtKyG9OxzQuyezJW4ubK3GGH/kPx8pmtrYsqgQj6udzbW+TDPUggnxOk9N2zRBosrGwNz5689Tf8p4vjarM54jcjInwy08p7ODL6nf8AHk5sdXf6JQqGo6qNSx79f+vwEvvQ4JF4ajGpV0LAsADpZQmXxvM5SPDc3sdB3X1PwmlxO7Cf0C1aR42DC5HO5ta3nN8l870cU9utrncnDejWsh5VdeoKqR+BE0TSHszDAGowt2mGn9qqv6SYYl3NsZTVsDaDYQjwbGVkB1gHWSngHEgiuIFxJNRZHZZUAYQLCSXEA4lGg3X9k3vD8qRTu7Hsm94flSKVFVifa1PeP8xj6YjMV7Wp7x/mMchkVKSGUQFMyTTkBkkimIBBD0xCjoIZYJYVIBVhVg1hFgEEDUqMzFUFgLcTkXUX+yORaGE6U5jz7/5YfCFYv6QcCaa0TT4hkymxIJ7SkXN8tT5EzG4TD4mo6i70xxC7AMvCCc2JGoAudeU9U3poqadPi0LlfNlJH5Siwu6NV2AJJS+WZIA7xOWXJ83Ttjx/U20P0XbCo069WrSqtWqcIViafo07R4iy368I+Emb3bt0dolk7QqKTZrAcPPxzymj3S2UlAMB07R8F/DWV21aPaL0yRUXpq681tz7pxyyvrtjjPHmf/oNlYipc37DNYEMAdRbNdBLfB7lYZWPFx12axa/ExY8+NzYAa3Np6BsOtSrJmyPfob588jYg+IElvsbMWbsjlr8ImWVnqWYy+KXCbCo9jgw9KmUuV4EF0DE8SqxuV1OQte8LtFFoUyFyHw+PWWtVxTAVFvrxHmMte/lMrvBXZxYHy6znnW8cWP25tNmewPXIfzznneKBNRrkXvp1zyHwt8DPRMVQCEs3Twz5/zvmaxdBCb2Gv4ztw5/LlzY7V2K2XxtTCZF1JtrY8R/cfCbHZuy2wmzK/pGBvWpina/1m4NAe/8pH3RNNL1XDVGIARODsqANeI6/wC5Z70LUPoaVRl43J9FRQWCcQ7dVz9ohbgd558rcrlflqYzGfSdsvOip+9dvJsx+BhWhFphFCjQAD4QbNO7x27DYQTCFJg2MoA0E8M8C5hAHgmEK8E0ALiAeSHkdhKNBuwfVN7w/KkUW7A9U3vD8qTs0ioxXtX94/zGdSLFe1qe8f5jOpIDIJJpwFMSQgkEimZIQSPTkmnCjrDJBKsMiyAiwqiNUQiiUEVYRRBiEBgVm9zWwwb7tRDoDlZhz8Y+lt5KVNVTtMRkPz8I/eOhx4SqALlQHAGp4CHIHiAR5yg3VVWVSbF2yXwt+2c8vPO9vXwXrT0vZeNSnQJZxxFQTmNTmcukz2M3vwdOp2qi8XeCR356THb5VTRrKtMdkrYm5zbO9hMps7dCpiambkknMkaCTGbnd03ctXqbbihtgLtMNhAWp1UZq6DRStrVAORJPnNzS2uwtcXBGREg7lbp0sGhtdmcDids2a2g7h3d5lrUVUP9rcvuk/oZizTX1KDV2gG6SnxbZ3sLDX9jJGMUKbjy/OVW1cT6s5+PnOV7anTKbzYgNkPHL4zK4h7Dx7zJu0cR9a/hKWvWLZ8v1npwxefkz7bfYG8mHp4enxEAqqhgRzGsFsjaxx20qmIsRTp0+BOgubDzIBmFc9qejbl4QUsGpBBNQlyR35AeQE7Y4SXbnny2z5W9WCIj3qRhedHENoJocxjJCIziAdZLZIFxAiMINhJLLAvAjtAvDuYFpRfbs+yb3h+VIp3dr2Te8PypFKKrFe1f3j/MZ1JzFe1f3j/MYkMCTTMOhkdDDpIJCCSqZkWmZJpwJaGGQyNTMkJAMsKsCsKpgFWPEYsfAKvfpz8J5hsXFf0tepcm1E1KVuln4VPmAP8AlPTFMwW+uyzSrtXAvSrhUq/21BYKT0BAHmO8TGeO46ceXzUbau3KdcqSyAqcwTZs7y82JjcNhk4zWpi4Fs7jv0ldsbDYcIFYDMXLCxJa+YN8jf8AWaLAY7Z9JgVpKHt9YUkvfXprnPO9mMmt30+t9JOFUDhroT0sw68yLdI5N9addSFub5aHPx6Seu16BYEBSeTGzH48pX7VxVJhcAcR0IFjbutMWw1+JeJf/wBuGJ+zfPU2y/SUD49WpEgjv8b5xm8u2/R0AhsbLqOd87/jMhgMazUWN8uJv2/eJhvtLnJ0ibUqcdQ2+re3jK7EnhsOclVMR8Bz/MyrL8T3nqxjx27TXo2UHprNBuPjyKTqTlx3XzGYEpsJgnxNRKFIdpj2jyRR9Z2PIATV4jZSUFApjsjIdTy4j3nWbwx6TKrH+qiFeUgxMMmMlZXIrxellWuLhBXgTi0G8CK876aAmEjVRDs8CxgRnEC0kNAvKL7dr2Te8PypOzm7R9U3vD8qTsCnxR9bU94/zGdpxuKPranvH+YzqGBKQQ6SPTaSElEhJIpmR6cOkCTTkhRIyGHQyA6mFUwKwyiA8GFUwYEJTpk5AEwHXgcTQWojI4DKwIYHmDLGlspjrl+cdUwaqOsuh5RV2G9OqaQPEV6/aQ34H8xl4gy3wO7Dut3bh7iL5y53kwxsKqDtpfL7ycx+Fx59ZU0N46ZF2uD077aiebkxsr08eU0krufU4uyxt1OnlCpu4abBnYNw/ZOlx/u8Ad+wosoP+usqNo76My2GV+vf1nP5tdLnjEbeyorBjz6SrVBTwqpzObeOpv8AzlImKxTVNTc/hIuIx/IZnmf0E6zHrTz5Z7u4iYt7C3M/lCbI2ZUrVFp0l4nbQaBRzZjyA6yRgtkNUdRbidjZV5efQAZnuBnrm6W7C0E4UFy1jUqEZuf0Uch+tzO2M253oHYO6iYSiVXtO1vS1NC5+6Oijp5zmLwQa5bQTU7XAp085mc6z2+wv1j+neZ2kZ2rMDu6K3FkdcrawOL3GrLc0yG/tOTfsZ6TsbZQp0xcdo5n+2+dpLOH6yWQjw6vSek1qish6MLfDrOrXntWK2UlRbOoYHkQCJlNq/RvSbOkWpnoO0v/ABP6ETPyrDJWhVqwu1N1sRh7krxqPtpc/FdRKynVmRYccaWkcVY70kB7GBaPvGmBfbteyb3h+VIp3dv2Te8PyrFApMV7Wp7x/mM6kbij62p7x/mM6sokpJCNItOSEgSqZkhDIqGHQyiZTkhJDRpa7MwJqnoOv7RpDaa3lnh9kucz2R+MtsDsxU5Z9ecsBTF5r5TasobGUa3Mn0qSrotoWqLCNaXQFVPdK7FrLB5DxKSptjN4KoAa+gEwKAByrGwOh6Tfb4Ycmi5A5TMbT2TxU1YDkM++LNkqnxmAdM8yv3hb8ekp69bhP1CT1Oku32ycOOFnvcZKBxP+eXnM3itqFnJ4QARkBp4/wTjlh+NypOHSo/IAeenjeXOzN2nqW4FFvvWsnjf7R8JL3LpriFIVA1VSOLjN7Ansso0tyyFxbvE9O2bsOoQOMqO4CJx79LlJ4pt2N0Fpdo9pzkWI5X+qo5Du7s5taYWklzYWEXolpLc8hMptXadTEVRRoi7H4KPvN+k7SMbD2ntF8RXFOmLsdByUfeb9po9jbIFPhAzVb8TfefX4A5nvsORjti7urQXhU3qNnUqH63l+IA8/G5p4cIAALWyEoeGAjXW+k6dIOkRJpdicMG6wognqd0aNo1TDgzPbX3PoVSTw8LfeXsnz5HzmlLr3xnDfwk0beYbR3IrU86ZFQdPqt+xlDVpsh4WBU9GBB/Gez1aIlXtDZiVBZ1DDvH5dJm4rt5WGnLy727u2aV3p3KcxzX9xKLimdK0m7R9U3vD8qxTm7R9U3vD8qxQKPFe1qe8f5jOoY3F+1qe8f5jEhmtMpNMyQkirJCGFSEkhDI9MyQsJtN2dhDUcLy1J6Cb7AYUKoFrSk3a2dYAkZnM/oJpLzcmmduqO14j8oUCR+PtL4n8pJtKFUXsyEK5GsnkQJogi0KatQGAqqJ3+nK6R4BtpCM/tfBcdNxaZDe+ocNgXdR2uwqkjQtYE+Vj5z0h6V794mS+kDZgfZ1e/2ULDxTtfpL/EeEUaDVCbZmxYk8+evU5zQ7n7tjaBqUuILUVCwv8AAP4XsG7mB1EsN0dlq2G4mF+Jzr3WUAfAypp1HwGMapSyeiwZLgkFWGaML5gqSpmZi1aFu1tZ9n49XYEejqGnXQ68HFw1VsOYtcd6ifSZxChQwIIIBBGhBFwR5T5034xa4rFivSUgV1Q21JcAKR4jJT3qTznq25mJets2gDcGmpoOOhpMUA8eELEmrot62l7SxtTEVPR0hrz5DvP7TQbG2GmGp2A4nY9pj9Z27z0/ICSNjbJWkuQzOp5ydhu12+RyT/H73/218OHvmmY7SoWHecyep6x7JOtGFplo1kgGW0kccYXBlQ1NIJjeEcZRqrlAh4g9oL118BClbCAQ3rE9AJIeAEXzv4/6kJqoa9tdPO1yJzePGGlhXYGzMVpodbPVcU1PxYHykPEYfgorTp3BdgnFqbau1+tgfO0AeJHFpMRt3YnCS9MZasvTqV7u6b96ajIWsMsv1mXx+0qd2CvxurW7JvmMypIyBty1+ElhKr9129U3vD8qRSbsuinrPR3t6S5FtCUQ89MiDbvimNN7ZjFH1tT3j/MY5FiilZSESGQRRQDJLPY2G46gB0GZ8uUUUs9StbhcUyVlW/ZYEWtowF73l1xRRTpWI4h7Q8ZMWdimWnTGJOxQrpEaBOxQIzrnKzeLAmtQeiMvTD0fEDmA2TEX6LxN5ARRSohYXdKjRRKVNQFQWHXzPUnOZOpu7hUpY3G44cQDVKVFQvH6NFc06RVdGqMRe7ZLxcuSimv5az/dM39GWDTEYosEsmGWoyqx4jeqxKi+WgBF++ex4DYa0yqIAAxGf932j4n9IopieNX1b10GVO9+O5J/+MZN8TZevavyhvSCKKSKaxuY0xRSgdRYEC07FKjgqRGKKBApe0P85SVrFFAyu/WKIfCUh9vEAnwpo7/mFkzH1reIGR6X1iigrPbU2yQVpIbOzU+I9FZ1BA5Zjiz/AOxTYyybQ4TyNkA0UejBAHQZxRRSJ+weJPTA6emuv+PoqQF/hFFFMN6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4" name="Picture 10" descr="VOICI LE PROFESSEUR ARNOLD MUNNICH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5748" y="2564904"/>
            <a:ext cx="2808312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ZoneTexte 6"/>
          <p:cNvSpPr txBox="1"/>
          <p:nvPr/>
        </p:nvSpPr>
        <p:spPr>
          <a:xfrm>
            <a:off x="7519764" y="1700808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Arnold </a:t>
            </a:r>
            <a:r>
              <a:rPr lang="fr-FR" dirty="0" err="1" smtClean="0"/>
              <a:t>Munnich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135388" y="1743199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 Anne </a:t>
            </a:r>
            <a:r>
              <a:rPr lang="fr-FR" dirty="0" err="1" smtClean="0"/>
              <a:t>Lombès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711452" y="33265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MERCI </a:t>
            </a:r>
            <a:endParaRPr lang="fr-FR" sz="3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C:\Users\HOME\Pictures\img0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7116" y="2564904"/>
            <a:ext cx="2232248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ZoneTexte 9"/>
          <p:cNvSpPr txBox="1"/>
          <p:nvPr/>
        </p:nvSpPr>
        <p:spPr>
          <a:xfrm>
            <a:off x="1687116" y="170080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Youcef</a:t>
            </a:r>
            <a:r>
              <a:rPr lang="fr-FR" dirty="0" smtClean="0"/>
              <a:t> </a:t>
            </a:r>
            <a:r>
              <a:rPr lang="fr-FR" dirty="0" err="1" smtClean="0"/>
              <a:t>Oukaci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8300" y="260648"/>
            <a:ext cx="8382000" cy="936104"/>
          </a:xfrm>
        </p:spPr>
        <p:txBody>
          <a:bodyPr/>
          <a:lstStyle/>
          <a:p>
            <a:r>
              <a:rPr lang="fr-FR" dirty="0" smtClean="0"/>
              <a:t>Fluorescence fixation </a:t>
            </a:r>
            <a:endParaRPr lang="fr-FR" dirty="0"/>
          </a:p>
        </p:txBody>
      </p:sp>
      <p:pic>
        <p:nvPicPr>
          <p:cNvPr id="5" name="Picture 1031" descr="http://www.microscopyu.com/articles/fluorescence/filtercubes/triple/dapifitctritc/images/dapifitctritcmrc5large.jp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3100" y="2752456"/>
            <a:ext cx="4032448" cy="298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1029" descr="http://www.microscopyu.net/articles/fluorescence/filtercubes/yfp/yfphyq/stains/images/yfpaf488oxphosa549cells.jpg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572" y="2608440"/>
            <a:ext cx="4351412" cy="3340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1543100" y="1620089"/>
            <a:ext cx="4753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i="1" dirty="0" smtClean="0"/>
              <a:t>Culture of </a:t>
            </a:r>
            <a:r>
              <a:rPr lang="fr-FR" sz="3200" i="1" dirty="0" err="1" smtClean="0"/>
              <a:t>human</a:t>
            </a:r>
            <a:r>
              <a:rPr lang="fr-FR" sz="3200" i="1" dirty="0" smtClean="0"/>
              <a:t> </a:t>
            </a:r>
            <a:r>
              <a:rPr lang="fr-FR" sz="3200" i="1" dirty="0" err="1" smtClean="0"/>
              <a:t>lung</a:t>
            </a:r>
            <a:r>
              <a:rPr lang="fr-FR" sz="3200" i="1" dirty="0" smtClean="0"/>
              <a:t> </a:t>
            </a:r>
            <a:r>
              <a:rPr lang="fr-FR" sz="3200" i="1" dirty="0" err="1" smtClean="0"/>
              <a:t>cells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1173" y="1124744"/>
            <a:ext cx="756084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9124" y="692696"/>
            <a:ext cx="842493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156" y="1196752"/>
            <a:ext cx="7560840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5148" y="620688"/>
            <a:ext cx="7632848" cy="565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87116" y="404664"/>
            <a:ext cx="8382000" cy="515144"/>
          </a:xfrm>
        </p:spPr>
        <p:txBody>
          <a:bodyPr/>
          <a:lstStyle/>
          <a:p>
            <a:r>
              <a:rPr lang="fr-FR" b="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La chaîne respiratoire </a:t>
            </a:r>
            <a:endParaRPr lang="fr-FR" b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9124" y="1484784"/>
            <a:ext cx="8208912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Alternative 3"/>
          <p:cNvSpPr/>
          <p:nvPr/>
        </p:nvSpPr>
        <p:spPr bwMode="auto">
          <a:xfrm>
            <a:off x="1615108" y="3645024"/>
            <a:ext cx="7848872" cy="360040"/>
          </a:xfrm>
          <a:prstGeom prst="flowChartAlternateProces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47156" y="476672"/>
            <a:ext cx="7457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B0F0"/>
                </a:solidFill>
              </a:rPr>
              <a:t>DOUBLE ORIGINE GENETIQUE  DE LA CHAINE RESPIRATOIRE </a:t>
            </a:r>
            <a:endParaRPr lang="fr-FR" sz="2800" b="1" dirty="0">
              <a:solidFill>
                <a:srgbClr val="00B0F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79004" y="1844824"/>
            <a:ext cx="9607996" cy="4114800"/>
          </a:xfrm>
          <a:prstGeom prst="rect">
            <a:avLst/>
          </a:prstGeom>
        </p:spPr>
        <p:txBody>
          <a:bodyPr/>
          <a:lstStyle/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		</a:t>
            </a:r>
            <a:r>
              <a:rPr lang="fr-FR" b="1" kern="0" dirty="0" smtClean="0">
                <a:latin typeface="+mn-lt"/>
              </a:rPr>
              <a:t>m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 DNA	   </a:t>
            </a:r>
            <a:r>
              <a:rPr lang="fr-FR" b="1" kern="0" dirty="0" smtClean="0">
                <a:latin typeface="+mn-lt"/>
              </a:rPr>
              <a:t>N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UCLEAR DNA          TOTAL</a:t>
            </a:r>
            <a:r>
              <a:rPr kumimoji="0" lang="fr-FR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		subunits	   subunits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Complex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I           7			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39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		46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Complex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II	       0			4			4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Complex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III	       1			10			1</a:t>
            </a:r>
            <a:r>
              <a:rPr lang="fr-FR" b="1" kern="0" dirty="0" smtClean="0">
                <a:latin typeface="+mn-lt"/>
              </a:rPr>
              <a:t>1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Complex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IV         3			10			13	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Complex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V          2			9			11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fr-FR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5108" y="188640"/>
            <a:ext cx="8382000" cy="792088"/>
          </a:xfrm>
        </p:spPr>
        <p:txBody>
          <a:bodyPr/>
          <a:lstStyle/>
          <a:p>
            <a:r>
              <a:rPr lang="fr-FR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L’ADN MITOCHONDRIAL </a:t>
            </a:r>
            <a:endParaRPr lang="fr-FR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1124744"/>
            <a:ext cx="4968552" cy="525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ZoneTexte 4"/>
          <p:cNvSpPr txBox="1"/>
          <p:nvPr/>
        </p:nvSpPr>
        <p:spPr>
          <a:xfrm>
            <a:off x="1903140" y="1901310"/>
            <a:ext cx="30243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dirty="0" smtClean="0"/>
              <a:t> 16.5 Kb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dirty="0" smtClean="0"/>
              <a:t> 2 chaînes circulaires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dirty="0" smtClean="0"/>
              <a:t> 23 </a:t>
            </a:r>
            <a:r>
              <a:rPr lang="fr-FR" dirty="0" err="1" smtClean="0"/>
              <a:t>ARNt</a:t>
            </a:r>
            <a:r>
              <a:rPr lang="fr-FR" dirty="0" smtClean="0"/>
              <a:t> ( en noir)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dirty="0" smtClean="0"/>
              <a:t> 2 </a:t>
            </a:r>
            <a:r>
              <a:rPr lang="fr-FR" dirty="0" err="1" smtClean="0"/>
              <a:t>ARNr</a:t>
            </a:r>
            <a:r>
              <a:rPr lang="fr-FR" dirty="0" smtClean="0"/>
              <a:t> ( mauve)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dirty="0" smtClean="0"/>
              <a:t> 13 protéines de structure ( vert, marron et bleu)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3140" y="404664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MITOCHONDRIAL DISEASES IN PRACTICE</a:t>
            </a:r>
            <a:endParaRPr lang="fr-FR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615108" y="1628800"/>
            <a:ext cx="8352928" cy="475252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MALADIES ASSOCIÉES A UN  DEFICIT</a:t>
            </a:r>
            <a:r>
              <a:rPr kumimoji="0" lang="fr-FR" sz="28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 		CHAÎNE RESPIRATOIRE </a:t>
            </a:r>
            <a:endParaRPr kumimoji="0" lang="fr-FR" sz="2800" b="1" i="0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the </a:t>
            </a:r>
            <a:r>
              <a:rPr kumimoji="0" lang="fr-FR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cells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body </a:t>
            </a:r>
            <a:r>
              <a:rPr kumimoji="0" lang="fr-FR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rely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upon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respiratory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chain</a:t>
            </a:r>
            <a:endParaRPr kumimoji="0" lang="fr-FR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fr-FR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Wich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fr-FR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highly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complex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metabolic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pathway</a:t>
            </a:r>
            <a:endParaRPr kumimoji="0" lang="fr-FR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investigation of </a:t>
            </a:r>
            <a:r>
              <a:rPr kumimoji="0" lang="fr-FR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wich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difficult</a:t>
            </a: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7116" y="476672"/>
            <a:ext cx="8599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CLINICAL SYMPTOMS OF MITOCHONDRIAL DISEASES I</a:t>
            </a:r>
            <a:endParaRPr lang="fr-F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646040" y="1556792"/>
            <a:ext cx="8640960" cy="475252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MUSCLE (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intolerance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exercise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PEO,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weakness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myolysis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BRAIN ( mental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deterioration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epilepsy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strokelike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ataxia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…)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PERIPHERAL NERVE(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axonopathy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demyelinating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N…)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SENSORY ORGANS (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retinitis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pigmentosa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deafness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optic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A)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HEART(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cardiomyopathy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conductions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defects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…)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HORMONES (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diabetes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parathyroid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defect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hypofertility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…)</a:t>
            </a:r>
          </a:p>
          <a:p>
            <a:pPr marL="1714500" lvl="3" indent="-342900" eaLnBrk="1" hangingPunct="1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KIDNEY (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tubulopathy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glomerulopathy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renal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failure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…)</a:t>
            </a:r>
          </a:p>
          <a:p>
            <a:pPr marL="1714500" lvl="3" indent="-342900" eaLnBrk="1" hangingPunct="1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LIVER (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cirrhosis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liver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failure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….)</a:t>
            </a:r>
          </a:p>
          <a:p>
            <a:pPr marL="1714500" lvl="3" indent="-342900" eaLnBrk="1" hangingPunct="1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BLOOD (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sideroblastic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anemia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…..)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15108" y="476672"/>
            <a:ext cx="8434833" cy="648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CLINICAL SYMPTOMS OF MITOCHONDRIAL DISEASES II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34072" y="2060848"/>
            <a:ext cx="7961956" cy="3886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fr-F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Very</a:t>
            </a: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diverse patterns of </a:t>
            </a:r>
            <a:r>
              <a:rPr kumimoji="0" lang="fr-F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symptoms</a:t>
            </a:r>
            <a:endParaRPr kumimoji="0" lang="fr-FR" sz="32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fr-FR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fr-F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Heart</a:t>
            </a: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muscle and </a:t>
            </a:r>
            <a:r>
              <a:rPr kumimoji="0" lang="fr-F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brain</a:t>
            </a: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</a:t>
            </a: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often</a:t>
            </a: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affected</a:t>
            </a:r>
            <a:endParaRPr kumimoji="0" lang="fr-FR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fr-FR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lang="fr-FR" sz="3200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kumimoji="0" lang="fr-F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llegitimate</a:t>
            </a: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associations +++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( 35% in </a:t>
            </a:r>
            <a:r>
              <a:rPr kumimoji="0" lang="fr-F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adult</a:t>
            </a: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patient, 49% in </a:t>
            </a:r>
            <a:r>
              <a:rPr kumimoji="0" lang="fr-F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children</a:t>
            </a: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NTUBE">
  <a:themeElements>
    <a:clrScheme name="">
      <a:dk1>
        <a:srgbClr val="969696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FFCC66"/>
      </a:hlink>
      <a:folHlink>
        <a:srgbClr val="969696"/>
      </a:folHlink>
    </a:clrScheme>
    <a:fontScheme name="GRNTUB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RNTU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NTUB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NTU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NTUB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NTUB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NTUB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NTUB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NTUB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NTUB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NTUB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NTUB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NTUB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GRNTUBE</Template>
  <TotalTime>2199</TotalTime>
  <Pages>8899840</Pages>
  <Words>686</Words>
  <Application>Microsoft Office PowerPoint</Application>
  <PresentationFormat>Diapositives 35 mm</PresentationFormat>
  <Paragraphs>145</Paragraphs>
  <Slides>33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GRNTUBE</vt:lpstr>
      <vt:lpstr> RENAL MITOCHONDRIAL DISEASES</vt:lpstr>
      <vt:lpstr>Structure des mitochondries </vt:lpstr>
      <vt:lpstr>Fluorescence fixation </vt:lpstr>
      <vt:lpstr>La chaîne respiratoire </vt:lpstr>
      <vt:lpstr>Diapositive 5</vt:lpstr>
      <vt:lpstr>L’ADN MITOCHONDRIAL 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Cherifi </dc:title>
  <dc:creator>HOME</dc:creator>
  <cp:lastModifiedBy>ERA-TECH</cp:lastModifiedBy>
  <cp:revision>122</cp:revision>
  <dcterms:created xsi:type="dcterms:W3CDTF">2012-12-30T19:04:36Z</dcterms:created>
  <dcterms:modified xsi:type="dcterms:W3CDTF">2013-01-12T23:45:33Z</dcterms:modified>
</cp:coreProperties>
</file>