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7" r:id="rId3"/>
    <p:sldId id="259" r:id="rId4"/>
    <p:sldId id="262" r:id="rId5"/>
    <p:sldId id="263" r:id="rId6"/>
    <p:sldId id="261" r:id="rId7"/>
    <p:sldId id="267" r:id="rId8"/>
    <p:sldId id="258" r:id="rId9"/>
    <p:sldId id="256" r:id="rId10"/>
    <p:sldId id="265" r:id="rId11"/>
    <p:sldId id="264" r:id="rId12"/>
    <p:sldId id="268" r:id="rId13"/>
    <p:sldId id="266" r:id="rId14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>
      <p:cViewPr varScale="1">
        <p:scale>
          <a:sx n="68" d="100"/>
          <a:sy n="68" d="100"/>
        </p:scale>
        <p:origin x="-612" y="-9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Électrophorèse effectuée sur un</a:t>
            </a:r>
            <a:r>
              <a:rPr lang="fr-FR" baseline="0" dirty="0" smtClean="0"/>
              <a:t> gel d’agarose: électrophorèse dont la résolution est meilleure que celle sur acétate de cellulose qui montre  uniquement 5 fractions avec fusion de ß1 et ß2. </a:t>
            </a:r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</a:t>
            </a:r>
            <a:r>
              <a:rPr lang="fr-FR" dirty="0" err="1" smtClean="0"/>
              <a:t>immunofixation</a:t>
            </a:r>
            <a:r>
              <a:rPr lang="fr-FR" dirty="0" smtClean="0"/>
              <a:t> supplante l’immunoélectrophorèse; c’est une technique rapide, automatisable permettant l’identification des immunoglobulines entières</a:t>
            </a:r>
            <a:r>
              <a:rPr lang="fr-FR" baseline="0" dirty="0" smtClean="0"/>
              <a:t> et leurs chaînes légères. </a:t>
            </a:r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 err="1" smtClean="0"/>
              <a:t>troponines</a:t>
            </a:r>
            <a:r>
              <a:rPr lang="fr-FR" dirty="0" smtClean="0"/>
              <a:t> : protéines constitutives des</a:t>
            </a:r>
            <a:r>
              <a:rPr lang="fr-FR" baseline="0" dirty="0" smtClean="0"/>
              <a:t> myofibrilles </a:t>
            </a:r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L’augmentation la plus précoce est celle de la myoglobine , cependant elle</a:t>
            </a:r>
            <a:r>
              <a:rPr lang="fr-FR" baseline="0" dirty="0" smtClean="0"/>
              <a:t> manque de spécificité; en outre son augmentation est de très courte durée. Les </a:t>
            </a:r>
            <a:r>
              <a:rPr lang="fr-FR" baseline="0" dirty="0" err="1" smtClean="0"/>
              <a:t>troponines</a:t>
            </a:r>
            <a:r>
              <a:rPr lang="fr-FR" baseline="0" dirty="0" smtClean="0"/>
              <a:t> I et T sont actuellement recommandées par les sociétés savantes pour le diagnostic de l’ischémie myocardique. </a:t>
            </a:r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fr-FR" dirty="0" smtClean="0"/>
              <a:t>Pour une bonne interprétation des variations des immunoglobulines il est nécessaire de connaître</a:t>
            </a:r>
            <a:r>
              <a:rPr lang="fr-FR" baseline="0" dirty="0" smtClean="0"/>
              <a:t> les variations physiologiques. Les </a:t>
            </a:r>
            <a:r>
              <a:rPr lang="fr-FR" baseline="0" dirty="0" err="1" smtClean="0"/>
              <a:t>IgM</a:t>
            </a:r>
            <a:r>
              <a:rPr lang="fr-FR" baseline="0" dirty="0" smtClean="0"/>
              <a:t> et </a:t>
            </a:r>
            <a:r>
              <a:rPr lang="fr-FR" baseline="0" dirty="0" err="1" smtClean="0"/>
              <a:t>IgA</a:t>
            </a:r>
            <a:r>
              <a:rPr lang="fr-FR" baseline="0" dirty="0" smtClean="0"/>
              <a:t>  maternelles ne peuvent en aucun cas traverser la barrière placentaire. A la naissance le nouveau né à le même taux des </a:t>
            </a:r>
            <a:r>
              <a:rPr lang="fr-FR" baseline="0" dirty="0" err="1" smtClean="0"/>
              <a:t>IgG</a:t>
            </a:r>
            <a:r>
              <a:rPr lang="fr-FR" baseline="0" dirty="0" smtClean="0"/>
              <a:t> que sa mère. Le nourrisson fabrique de manière significative  ses propres </a:t>
            </a:r>
            <a:r>
              <a:rPr lang="fr-FR" baseline="0" dirty="0" err="1" smtClean="0"/>
              <a:t>IgG</a:t>
            </a:r>
            <a:r>
              <a:rPr lang="fr-FR" baseline="0" dirty="0" smtClean="0"/>
              <a:t> qu’à partir du 3</a:t>
            </a:r>
            <a:r>
              <a:rPr lang="fr-FR" baseline="30000" dirty="0" smtClean="0"/>
              <a:t>ème</a:t>
            </a:r>
            <a:r>
              <a:rPr lang="fr-FR" baseline="0" dirty="0" smtClean="0"/>
              <a:t> 4</a:t>
            </a:r>
            <a:r>
              <a:rPr lang="fr-FR" baseline="30000" dirty="0" smtClean="0"/>
              <a:t>ème</a:t>
            </a:r>
            <a:r>
              <a:rPr lang="fr-FR" baseline="0" dirty="0" smtClean="0"/>
              <a:t> mois.  </a:t>
            </a:r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 la radiographie apparition</a:t>
            </a:r>
            <a:r>
              <a:rPr lang="fr-FR" baseline="0" dirty="0" smtClean="0"/>
              <a:t> de lacune claire correspondant aux </a:t>
            </a:r>
            <a:r>
              <a:rPr lang="fr-FR" baseline="0" dirty="0" err="1" smtClean="0"/>
              <a:t>plasmocytomes</a:t>
            </a:r>
            <a:r>
              <a:rPr lang="fr-FR" baseline="0" dirty="0" smtClean="0"/>
              <a:t>. </a:t>
            </a:r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29488" y="304800"/>
            <a:ext cx="2185987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71525" y="304800"/>
            <a:ext cx="6405563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1525" y="16764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764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304800"/>
            <a:ext cx="87439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676400"/>
            <a:ext cx="8743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57175" y="228600"/>
            <a:ext cx="428625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57175" y="685800"/>
            <a:ext cx="428625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57175" y="1143000"/>
            <a:ext cx="428625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9686925" y="5410200"/>
            <a:ext cx="428625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9686925" y="5867400"/>
            <a:ext cx="428625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9686925" y="6324600"/>
            <a:ext cx="428625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4988" y="1988840"/>
            <a:ext cx="9463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Tw Cen MT" pitchFamily="34" charset="0"/>
              </a:rPr>
              <a:t>Protéines plasmatiques </a:t>
            </a:r>
          </a:p>
          <a:p>
            <a:r>
              <a:rPr lang="fr-FR" sz="4800" dirty="0" smtClean="0">
                <a:latin typeface="Tw Cen MT" pitchFamily="34" charset="0"/>
              </a:rPr>
              <a:t>		</a:t>
            </a:r>
            <a:r>
              <a:rPr lang="fr-FR" sz="4800" dirty="0" err="1" smtClean="0">
                <a:latin typeface="Tw Cen MT" pitchFamily="34" charset="0"/>
              </a:rPr>
              <a:t>Dysprotéinémies</a:t>
            </a:r>
            <a:r>
              <a:rPr lang="fr-FR" sz="4800" dirty="0" smtClean="0">
                <a:latin typeface="Tw Cen MT" pitchFamily="34" charset="0"/>
              </a:rPr>
              <a:t> </a:t>
            </a:r>
          </a:p>
          <a:p>
            <a:r>
              <a:rPr lang="fr-FR" sz="4800" dirty="0" smtClean="0">
                <a:latin typeface="Tw Cen MT" pitchFamily="34" charset="0"/>
              </a:rPr>
              <a:t>				</a:t>
            </a:r>
            <a:r>
              <a:rPr lang="fr-FR" sz="4800" dirty="0" err="1" smtClean="0">
                <a:latin typeface="Tw Cen MT" pitchFamily="34" charset="0"/>
              </a:rPr>
              <a:t>Aminoacidopathies</a:t>
            </a:r>
            <a:r>
              <a:rPr lang="fr-FR" sz="4800" dirty="0" smtClean="0">
                <a:latin typeface="Tw Cen MT" pitchFamily="34" charset="0"/>
              </a:rPr>
              <a:t> </a:t>
            </a:r>
            <a:endParaRPr lang="fr-FR" sz="4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polyclonal gammopathy cause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052" y="1052736"/>
            <a:ext cx="8208912" cy="5256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ZoneTexte 2"/>
          <p:cNvSpPr txBox="1"/>
          <p:nvPr/>
        </p:nvSpPr>
        <p:spPr>
          <a:xfrm>
            <a:off x="2767236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Gammapathie </a:t>
            </a:r>
            <a:r>
              <a:rPr lang="fr-FR" sz="3200" dirty="0" err="1" smtClean="0"/>
              <a:t>polyclonale</a:t>
            </a:r>
            <a:r>
              <a:rPr lang="fr-FR" sz="3200" dirty="0" smtClean="0"/>
              <a:t> </a:t>
            </a:r>
            <a:endParaRPr lang="fr-F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waldenstrom macroglobulinemia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972" y="980728"/>
            <a:ext cx="9361040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ZoneTexte 2"/>
          <p:cNvSpPr txBox="1"/>
          <p:nvPr/>
        </p:nvSpPr>
        <p:spPr>
          <a:xfrm>
            <a:off x="2911252" y="26064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Gammapathies</a:t>
            </a:r>
            <a:r>
              <a:rPr lang="fr-FR" dirty="0" smtClean="0"/>
              <a:t> monoclonales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Résultat de recherche d'images pour &quot;monoclonal gammopathy electrophoresis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044" y="980728"/>
            <a:ext cx="8136904" cy="5328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ZoneTexte 2"/>
          <p:cNvSpPr txBox="1"/>
          <p:nvPr/>
        </p:nvSpPr>
        <p:spPr>
          <a:xfrm>
            <a:off x="1471092" y="26064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Pic monoclonal au niveau de la région béta 2</a:t>
            </a:r>
            <a:endParaRPr lang="fr-F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mage associé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80" y="404664"/>
            <a:ext cx="5976665" cy="576064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871692" y="40466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Radiographie du crâne au cours du myélome multiple des os 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 descr="Résultat de recherche d'images pour &quot;cinétique des marqueurs cardiaqu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2708" name="Picture 4" descr="Résultat de recherche d'images pour &quot;électrophorèse des protéines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020" y="836712"/>
            <a:ext cx="8712968" cy="5760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ZoneTexte 3"/>
          <p:cNvSpPr txBox="1"/>
          <p:nvPr/>
        </p:nvSpPr>
        <p:spPr>
          <a:xfrm>
            <a:off x="2119164" y="144016"/>
            <a:ext cx="7488832" cy="47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Electrophorèse des protéines plasmatiques </a:t>
            </a:r>
            <a:endParaRPr lang="fr-FR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Résultat de recherche d'images pour &quot;électrophorèse des protéine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980" y="620688"/>
            <a:ext cx="9577064" cy="6048672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399084" y="15007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Principales protéines  composant les différentes fractions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Résultat de recherche d'images pour &quot;immunoelectrophorès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88" y="1268760"/>
            <a:ext cx="9145016" cy="4248472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695228" y="54868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Immunoélectrophorèse </a:t>
            </a:r>
            <a:endParaRPr lang="fr-F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7076" y="908720"/>
            <a:ext cx="7704856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2695228" y="18864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Immunoélectrophorèse </a:t>
            </a:r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 descr="Résultat de recherche d'images pour &quot;immunofixati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804" name="AutoShape 4" descr="Résultat de recherche d'images pour &quot;immunofixati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6806" name="Picture 6" descr="Résultat de recherche d'images pour &quot;immunofixation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988" y="692696"/>
            <a:ext cx="9073008" cy="568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oneTexte 4"/>
          <p:cNvSpPr txBox="1"/>
          <p:nvPr/>
        </p:nvSpPr>
        <p:spPr>
          <a:xfrm>
            <a:off x="3127276" y="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err="1" smtClean="0"/>
              <a:t>immunofixation</a:t>
            </a:r>
            <a:endParaRPr lang="fr-FR" sz="3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3260" y="11663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Système contractile musculaire </a:t>
            </a:r>
            <a:endParaRPr lang="fr-FR" b="1" dirty="0"/>
          </a:p>
        </p:txBody>
      </p:sp>
      <p:pic>
        <p:nvPicPr>
          <p:cNvPr id="30724" name="Picture 4" descr="Image associé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012" y="1103337"/>
            <a:ext cx="8568952" cy="534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Résultat de recherche d'images pour &quot;cinétique des marqueurs cardiaques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988" y="764704"/>
            <a:ext cx="9217024" cy="5760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ZoneTexte 3"/>
          <p:cNvSpPr txBox="1"/>
          <p:nvPr/>
        </p:nvSpPr>
        <p:spPr>
          <a:xfrm>
            <a:off x="1111052" y="11663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Cinétique des bio marqueurs cardiaques lors d’IDM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771525" y="260648"/>
            <a:ext cx="8743950" cy="747936"/>
          </a:xfrm>
        </p:spPr>
        <p:txBody>
          <a:bodyPr/>
          <a:lstStyle/>
          <a:p>
            <a:r>
              <a:rPr lang="fr-FR" sz="3200" dirty="0" smtClean="0"/>
              <a:t>Variations physiologiques des </a:t>
            </a:r>
            <a:r>
              <a:rPr lang="fr-FR" sz="3200" dirty="0" err="1" smtClean="0"/>
              <a:t>Ig</a:t>
            </a:r>
            <a:endParaRPr lang="fr-FR" sz="3200" dirty="0"/>
          </a:p>
        </p:txBody>
      </p:sp>
      <p:sp>
        <p:nvSpPr>
          <p:cNvPr id="58370" name="AutoShape 2" descr="Résultat de recherche d'images pour &quot;cinétique des marqueurs cardiaqu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8372" name="Picture 4" descr="Résultat de recherche d'images pour &quot;immunoglobulins reference rang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004" y="1052736"/>
            <a:ext cx="8928992" cy="568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Squares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99"/>
      </a:lt2>
      <a:accent1>
        <a:srgbClr val="FFFF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FFFF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SQUA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SQUA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3Squares</Template>
  <TotalTime>5666</TotalTime>
  <Words>231</Words>
  <Application>Microsoft Office PowerPoint</Application>
  <PresentationFormat>Diapositives 35 mm</PresentationFormat>
  <Paragraphs>22</Paragraphs>
  <Slides>13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3Squares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Variations physiologiques des Ig</vt:lpstr>
      <vt:lpstr>Diapositive 10</vt:lpstr>
      <vt:lpstr>Diapositive 11</vt:lpstr>
      <vt:lpstr>Diapositive 12</vt:lpstr>
      <vt:lpstr>Diapositive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gggggggggggggggggggg</dc:title>
  <dc:creator>HOME</dc:creator>
  <cp:lastModifiedBy>HOME</cp:lastModifiedBy>
  <cp:revision>279</cp:revision>
  <dcterms:created xsi:type="dcterms:W3CDTF">2012-09-14T10:09:29Z</dcterms:created>
  <dcterms:modified xsi:type="dcterms:W3CDTF">2017-11-05T20:09:05Z</dcterms:modified>
</cp:coreProperties>
</file>