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13" r:id="rId3"/>
    <p:sldId id="312" r:id="rId4"/>
    <p:sldId id="260" r:id="rId5"/>
    <p:sldId id="261" r:id="rId6"/>
    <p:sldId id="262" r:id="rId7"/>
    <p:sldId id="257" r:id="rId8"/>
    <p:sldId id="258" r:id="rId9"/>
    <p:sldId id="263" r:id="rId10"/>
    <p:sldId id="265" r:id="rId11"/>
    <p:sldId id="264" r:id="rId12"/>
    <p:sldId id="266" r:id="rId13"/>
    <p:sldId id="272" r:id="rId14"/>
    <p:sldId id="269" r:id="rId15"/>
    <p:sldId id="268" r:id="rId16"/>
    <p:sldId id="276" r:id="rId17"/>
    <p:sldId id="273" r:id="rId18"/>
    <p:sldId id="274" r:id="rId19"/>
    <p:sldId id="271" r:id="rId20"/>
    <p:sldId id="275" r:id="rId21"/>
    <p:sldId id="292" r:id="rId22"/>
    <p:sldId id="293" r:id="rId23"/>
    <p:sldId id="277" r:id="rId24"/>
    <p:sldId id="278" r:id="rId25"/>
    <p:sldId id="286" r:id="rId26"/>
    <p:sldId id="288" r:id="rId27"/>
    <p:sldId id="314" r:id="rId28"/>
    <p:sldId id="308" r:id="rId29"/>
    <p:sldId id="284" r:id="rId30"/>
    <p:sldId id="289" r:id="rId31"/>
    <p:sldId id="294" r:id="rId32"/>
    <p:sldId id="290" r:id="rId33"/>
    <p:sldId id="291" r:id="rId34"/>
    <p:sldId id="295" r:id="rId35"/>
    <p:sldId id="297" r:id="rId36"/>
    <p:sldId id="298" r:id="rId37"/>
    <p:sldId id="296" r:id="rId38"/>
    <p:sldId id="300" r:id="rId39"/>
    <p:sldId id="299" r:id="rId40"/>
    <p:sldId id="301" r:id="rId41"/>
    <p:sldId id="302" r:id="rId42"/>
    <p:sldId id="303" r:id="rId43"/>
    <p:sldId id="304" r:id="rId44"/>
    <p:sldId id="305" r:id="rId45"/>
    <p:sldId id="311" r:id="rId46"/>
    <p:sldId id="310" r:id="rId47"/>
    <p:sldId id="315" r:id="rId48"/>
    <p:sldId id="316" r:id="rId49"/>
  </p:sldIdLst>
  <p:sldSz cx="10287000" cy="6858000" type="35mm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BCBCB"/>
    <a:srgbClr val="FF99CC"/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e foncé 1 - Accentuation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37" autoAdjust="0"/>
    <p:restoredTop sz="86410"/>
  </p:normalViewPr>
  <p:slideViewPr>
    <p:cSldViewPr>
      <p:cViewPr varScale="1">
        <p:scale>
          <a:sx n="68" d="100"/>
          <a:sy n="68" d="100"/>
        </p:scale>
        <p:origin x="-168" y="-90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3600" y="692150"/>
            <a:ext cx="51308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4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r"/>
            <a:r>
              <a:rPr lang="en-US" sz="1200"/>
              <a:t>1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02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692150"/>
            <a:ext cx="5124450" cy="3416300"/>
          </a:xfrm>
          <a:ln cap="flat"/>
        </p:spPr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fr-FR" dirty="0" smtClean="0"/>
              <a:t>Pour une bonne interprétation des variations des immunoglobulines il est nécessaire de connaître</a:t>
            </a:r>
            <a:r>
              <a:rPr lang="fr-FR" baseline="0" dirty="0" smtClean="0"/>
              <a:t> les variations physiologiques. Les </a:t>
            </a:r>
            <a:r>
              <a:rPr lang="fr-FR" baseline="0" dirty="0" err="1" smtClean="0"/>
              <a:t>IgM</a:t>
            </a:r>
            <a:r>
              <a:rPr lang="fr-FR" baseline="0" dirty="0" smtClean="0"/>
              <a:t> et </a:t>
            </a:r>
            <a:r>
              <a:rPr lang="fr-FR" baseline="0" dirty="0" err="1" smtClean="0"/>
              <a:t>IgA</a:t>
            </a:r>
            <a:r>
              <a:rPr lang="fr-FR" baseline="0" dirty="0" smtClean="0"/>
              <a:t>  maternelles ne peuvent en aucun cas traverser la barrière placentaire. A la naissance le nouveau né à le même taux des </a:t>
            </a:r>
            <a:r>
              <a:rPr lang="fr-FR" baseline="0" dirty="0" err="1" smtClean="0"/>
              <a:t>IgG</a:t>
            </a:r>
            <a:r>
              <a:rPr lang="fr-FR" baseline="0" dirty="0" smtClean="0"/>
              <a:t> que sa mère. Le nourrisson fabrique de manière significative  ses propres </a:t>
            </a:r>
            <a:r>
              <a:rPr lang="fr-FR" baseline="0" dirty="0" err="1" smtClean="0"/>
              <a:t>IgG</a:t>
            </a:r>
            <a:r>
              <a:rPr lang="fr-FR" baseline="0" dirty="0" smtClean="0"/>
              <a:t> qu’à partir du 3</a:t>
            </a:r>
            <a:r>
              <a:rPr lang="fr-FR" baseline="30000" dirty="0" smtClean="0"/>
              <a:t>ème</a:t>
            </a:r>
            <a:r>
              <a:rPr lang="fr-FR" baseline="0" dirty="0" smtClean="0"/>
              <a:t> 4</a:t>
            </a:r>
            <a:r>
              <a:rPr lang="fr-FR" baseline="30000" dirty="0" smtClean="0"/>
              <a:t>ème</a:t>
            </a:r>
            <a:r>
              <a:rPr lang="fr-FR" baseline="0" dirty="0" smtClean="0"/>
              <a:t> mois.  </a:t>
            </a:r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 voit : dans les infections</a:t>
            </a:r>
            <a:r>
              <a:rPr lang="fr-FR" baseline="0" dirty="0" smtClean="0"/>
              <a:t>  bactériennes, parasitaires, virales;</a:t>
            </a:r>
          </a:p>
          <a:p>
            <a:r>
              <a:rPr lang="fr-FR" baseline="0" dirty="0" smtClean="0"/>
              <a:t>Dans les maladies </a:t>
            </a:r>
            <a:r>
              <a:rPr lang="fr-FR" baseline="0" dirty="0" smtClean="0"/>
              <a:t>auto-immunes.</a:t>
            </a:r>
            <a:endParaRPr lang="fr-FR" baseline="0" dirty="0" smtClean="0"/>
          </a:p>
          <a:p>
            <a:r>
              <a:rPr lang="fr-FR" baseline="0" dirty="0" smtClean="0"/>
              <a:t>Dans les syndromes </a:t>
            </a:r>
            <a:r>
              <a:rPr lang="fr-FR" baseline="0" dirty="0" smtClean="0"/>
              <a:t>inflammatoires. </a:t>
            </a:r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Sur la radiographie apparition</a:t>
            </a:r>
            <a:r>
              <a:rPr lang="fr-FR" baseline="0" dirty="0" smtClean="0"/>
              <a:t> de lacune claire correspondant aux </a:t>
            </a:r>
            <a:r>
              <a:rPr lang="fr-FR" baseline="0" dirty="0" err="1" smtClean="0"/>
              <a:t>plasmocytomes</a:t>
            </a:r>
            <a:r>
              <a:rPr lang="fr-FR" baseline="0" dirty="0" smtClean="0"/>
              <a:t>. </a:t>
            </a:r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66775" y="692150"/>
            <a:ext cx="5124450" cy="34163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chapeau mexicain est la conséquence de l’augmentation de synthèse par le foie de l’alpha 2 macroglobuline.</a:t>
            </a:r>
          </a:p>
          <a:p>
            <a:r>
              <a:rPr lang="fr-FR" dirty="0" smtClean="0"/>
              <a:t>Cette synthèse a pour but de</a:t>
            </a:r>
            <a:r>
              <a:rPr lang="fr-FR" baseline="0" dirty="0" smtClean="0"/>
              <a:t> lutter contre la baisse de la pression oncotique. </a:t>
            </a:r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29488" y="533400"/>
            <a:ext cx="2185987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71525" y="533400"/>
            <a:ext cx="6405563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0" y="1600201"/>
            <a:ext cx="4543425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29225" y="1600201"/>
            <a:ext cx="4543425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1C4D773-C917-4D28-BC94-3C61D11AD5A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514350" y="274638"/>
            <a:ext cx="92583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514350" y="1600200"/>
            <a:ext cx="4543425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229225" y="1600200"/>
            <a:ext cx="4543425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4350" y="3938589"/>
            <a:ext cx="4543425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9225" y="3938589"/>
            <a:ext cx="4543425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514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514725" y="6245225"/>
            <a:ext cx="325755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372350" y="6245225"/>
            <a:ext cx="24003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E566B-C15E-456B-A6EA-05CC66595BC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7152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334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9601200" y="6324600"/>
            <a:ext cx="609600" cy="457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8915400" y="6324600"/>
            <a:ext cx="609600" cy="457200"/>
          </a:xfrm>
          <a:prstGeom prst="star16">
            <a:avLst>
              <a:gd name="adj" fmla="val 37500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4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79004" y="836712"/>
            <a:ext cx="8743950" cy="1080120"/>
          </a:xfrm>
          <a:ln/>
        </p:spPr>
        <p:txBody>
          <a:bodyPr/>
          <a:lstStyle/>
          <a:p>
            <a:r>
              <a:rPr lang="fr-FR" sz="6000" dirty="0" smtClean="0">
                <a:latin typeface="Tw Cen MT" pitchFamily="34" charset="0"/>
              </a:rPr>
              <a:t>Protéines plasmatiques</a:t>
            </a:r>
            <a:r>
              <a:rPr lang="fr-FR" sz="4000" dirty="0" smtClean="0">
                <a:latin typeface="Tw Cen MT" pitchFamily="34" charset="0"/>
              </a:rPr>
              <a:t/>
            </a:r>
            <a:br>
              <a:rPr lang="fr-FR" sz="4000" dirty="0" smtClean="0">
                <a:latin typeface="Tw Cen MT" pitchFamily="34" charset="0"/>
              </a:rPr>
            </a:br>
            <a:endParaRPr lang="fr-FR" sz="4000" i="1" dirty="0">
              <a:latin typeface="+mn-l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935588" y="170080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2</a:t>
            </a:r>
            <a:r>
              <a:rPr lang="fr-FR" sz="4000" baseline="30000" dirty="0" smtClean="0"/>
              <a:t>ème</a:t>
            </a:r>
            <a:r>
              <a:rPr lang="fr-FR" sz="4000" dirty="0" smtClean="0"/>
              <a:t> partie 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111052" y="4221088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MEH CHERIFI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année Médecine  2017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771525" y="44624"/>
            <a:ext cx="8743950" cy="648072"/>
          </a:xfrm>
        </p:spPr>
        <p:txBody>
          <a:bodyPr/>
          <a:lstStyle/>
          <a:p>
            <a:r>
              <a:rPr lang="fr-FR" sz="3200" dirty="0" smtClean="0"/>
              <a:t>Variations physiologiques des </a:t>
            </a:r>
            <a:r>
              <a:rPr lang="fr-FR" sz="3200" dirty="0" err="1" smtClean="0"/>
              <a:t>Ig</a:t>
            </a:r>
            <a:endParaRPr lang="fr-FR" sz="3200" dirty="0"/>
          </a:p>
        </p:txBody>
      </p:sp>
      <p:sp>
        <p:nvSpPr>
          <p:cNvPr id="58370" name="AutoShape 2" descr="Résultat de recherche d'images pour &quot;cinétique des marqueurs cardiaque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8372" name="Picture 4" descr="Résultat de recherche d'images pour &quot;immunoglobulins reference range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972" y="764704"/>
            <a:ext cx="9217024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3100" y="18864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Variations pathologiques des </a:t>
            </a:r>
            <a:r>
              <a:rPr lang="fr-FR" sz="4000" dirty="0" err="1" smtClean="0"/>
              <a:t>Ig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534988" y="1412776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fr-FR" sz="2800" dirty="0" err="1" smtClean="0"/>
              <a:t>Hypogammaglobulinémies</a:t>
            </a:r>
            <a:endParaRPr lang="fr-FR" sz="2800" dirty="0" smtClean="0"/>
          </a:p>
          <a:p>
            <a:pPr marL="514350" indent="-514350"/>
            <a:endParaRPr lang="fr-FR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smtClean="0"/>
              <a:t>Acquises  ( ex:  fuite rénale ; </a:t>
            </a:r>
            <a:r>
              <a:rPr lang="fr-FR" dirty="0" err="1" smtClean="0"/>
              <a:t>réctocolite</a:t>
            </a:r>
            <a:r>
              <a:rPr lang="fr-FR" dirty="0" smtClean="0"/>
              <a:t> hémorragique, maladie </a:t>
            </a:r>
            <a:r>
              <a:rPr lang="fr-FR" dirty="0" err="1" smtClean="0"/>
              <a:t>coeliaque</a:t>
            </a:r>
            <a:r>
              <a:rPr lang="fr-FR" dirty="0" smtClean="0"/>
              <a:t>, leucémies lymphoïdes )</a:t>
            </a:r>
          </a:p>
          <a:p>
            <a:pPr marL="971550" lvl="1" indent="-514350"/>
            <a:endParaRPr lang="fr-FR" dirty="0" smtClean="0"/>
          </a:p>
          <a:p>
            <a:pPr marL="971550" lvl="1" indent="-514350">
              <a:buFont typeface="Wingdings" pitchFamily="2" charset="2"/>
              <a:buChar char="Ø"/>
            </a:pPr>
            <a:r>
              <a:rPr lang="fr-FR" dirty="0" smtClean="0"/>
              <a:t>Héréditaires ( peut toucher les cellules T ou B ou les deux)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4988" y="5445224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II</a:t>
            </a:r>
            <a:r>
              <a:rPr lang="fr-FR" sz="2800" dirty="0" smtClean="0"/>
              <a:t>. </a:t>
            </a:r>
            <a:r>
              <a:rPr lang="fr-FR" sz="2800" dirty="0" err="1" smtClean="0"/>
              <a:t>Hypergammaglobulinémies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6" name="ZoneTexte 5"/>
          <p:cNvSpPr txBox="1"/>
          <p:nvPr/>
        </p:nvSpPr>
        <p:spPr>
          <a:xfrm>
            <a:off x="751012" y="4221088"/>
            <a:ext cx="9217024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Les </a:t>
            </a:r>
            <a:r>
              <a:rPr lang="fr-FR" b="1" dirty="0" err="1" smtClean="0">
                <a:solidFill>
                  <a:srgbClr val="C00000"/>
                </a:solidFill>
              </a:rPr>
              <a:t>hypogamma</a:t>
            </a:r>
            <a:r>
              <a:rPr lang="fr-FR" b="1" dirty="0" smtClean="0">
                <a:solidFill>
                  <a:srgbClr val="C00000"/>
                </a:solidFill>
              </a:rPr>
              <a:t> sont fréquentes il suffit d’y penser  pour en détecter </a:t>
            </a: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63180" y="1844824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 smtClean="0">
                <a:cs typeface="Times New Roman" pitchFamily="18" charset="0"/>
              </a:rPr>
              <a:t>Dysprotéinémies </a:t>
            </a:r>
            <a:endParaRPr lang="fr-FR" sz="66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27276" y="260648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Hyperprotéinémies</a:t>
            </a:r>
            <a:r>
              <a:rPr lang="fr-FR" sz="4000" dirty="0" smtClean="0"/>
              <a:t>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462980" y="1772816"/>
            <a:ext cx="9607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dirty="0" smtClean="0"/>
              <a:t> 80 g/L </a:t>
            </a:r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il faut toujours éliminer une fausse </a:t>
            </a:r>
            <a:r>
              <a:rPr lang="fr-FR" dirty="0" err="1" smtClean="0"/>
              <a:t>hyperprotéinémie</a:t>
            </a:r>
            <a:r>
              <a:rPr lang="fr-FR" dirty="0" smtClean="0"/>
              <a:t> due à une déshydratation extracellulaire ( clinique et Hématocrite).</a:t>
            </a:r>
          </a:p>
          <a:p>
            <a:pPr>
              <a:buFont typeface="Wingdings" pitchFamily="2" charset="2"/>
              <a:buChar char="Ø"/>
            </a:pPr>
            <a:endParaRPr lang="fr-FR" dirty="0" smtClean="0"/>
          </a:p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  </a:t>
            </a:r>
            <a:r>
              <a:rPr lang="fr-FR" b="1" dirty="0" smtClean="0"/>
              <a:t>toute hyper protéinémie dépassant les 80 g/L </a:t>
            </a:r>
            <a:r>
              <a:rPr lang="fr-FR" dirty="0" smtClean="0"/>
              <a:t>, avec un capital hydrique intact , </a:t>
            </a:r>
            <a:r>
              <a:rPr lang="fr-FR" b="1" dirty="0" smtClean="0"/>
              <a:t>doit faire penser à une </a:t>
            </a:r>
            <a:r>
              <a:rPr lang="fr-FR" b="1" dirty="0" err="1" smtClean="0"/>
              <a:t>hypergammaglobulinémie</a:t>
            </a:r>
            <a:r>
              <a:rPr lang="fr-FR" b="1" dirty="0" smtClean="0"/>
              <a:t> et impose une électrophorèse.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waldenstrom macroglobulinemia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980728"/>
            <a:ext cx="9361040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911252" y="260648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Gammapathies</a:t>
            </a:r>
            <a:r>
              <a:rPr lang="fr-FR" dirty="0" smtClean="0"/>
              <a:t> monoclonales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polyclonal gammopathy cause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052" y="1052736"/>
            <a:ext cx="8208912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767236" y="18864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Gammapathie </a:t>
            </a:r>
            <a:r>
              <a:rPr lang="fr-FR" sz="3200" dirty="0" err="1" smtClean="0"/>
              <a:t>polyclonale</a:t>
            </a:r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 bwMode="auto">
          <a:xfrm>
            <a:off x="4063380" y="1124744"/>
            <a:ext cx="5688632" cy="547260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0287000" cy="778544"/>
          </a:xfrm>
          <a:noFill/>
          <a:ln/>
        </p:spPr>
        <p:txBody>
          <a:bodyPr/>
          <a:lstStyle/>
          <a:p>
            <a:r>
              <a:rPr lang="fr-FR" sz="26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fr-FR" sz="26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</a:rPr>
              <a:t>Différencier une prolifération </a:t>
            </a:r>
            <a:r>
              <a:rPr lang="fr-FR" sz="2800" b="1" dirty="0" smtClean="0">
                <a:solidFill>
                  <a:schemeClr val="tx1"/>
                </a:solidFill>
                <a:latin typeface="Times New Roman" pitchFamily="18" charset="0"/>
              </a:rPr>
              <a:t>monoclonale </a:t>
            </a:r>
            <a:r>
              <a:rPr lang="fr-FR" sz="2800" b="1" dirty="0">
                <a:solidFill>
                  <a:schemeClr val="tx1"/>
                </a:solidFill>
                <a:latin typeface="Times New Roman" pitchFamily="18" charset="0"/>
              </a:rPr>
              <a:t>et </a:t>
            </a:r>
            <a:r>
              <a:rPr lang="fr-FR" sz="2800" b="1" dirty="0" err="1">
                <a:solidFill>
                  <a:schemeClr val="tx1"/>
                </a:solidFill>
                <a:latin typeface="Times New Roman" pitchFamily="18" charset="0"/>
              </a:rPr>
              <a:t>polyclonale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endParaRPr lang="fr-FR" sz="1800" b="1" dirty="0">
              <a:solidFill>
                <a:schemeClr val="tx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2828" y="1485155"/>
            <a:ext cx="591324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</a:rPr>
              <a:t>Une prolifération lymphocytaire</a:t>
            </a:r>
            <a:r>
              <a:rPr lang="fr-FR" sz="20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fr-FR" sz="1800" b="1" dirty="0">
                <a:solidFill>
                  <a:srgbClr val="FF0000"/>
                </a:solidFill>
                <a:latin typeface="Times New Roman" pitchFamily="18" charset="0"/>
              </a:rPr>
              <a:t>monoclonale </a:t>
            </a:r>
          </a:p>
          <a:p>
            <a:pPr lvl="1">
              <a:lnSpc>
                <a:spcPct val="80000"/>
              </a:lnSpc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potentiellement maligne </a:t>
            </a:r>
          </a:p>
          <a:p>
            <a:pPr lvl="1">
              <a:lnSpc>
                <a:spcPct val="80000"/>
              </a:lnSpc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peut sécréter une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</a:rPr>
              <a:t>Ig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 monoclonale</a:t>
            </a:r>
          </a:p>
          <a:p>
            <a:pPr lvl="1">
              <a:lnSpc>
                <a:spcPct val="80000"/>
              </a:lnSpc>
            </a:pP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</a:rPr>
              <a:t>Ig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 monoclonale = 1 seul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</a:rPr>
              <a:t>isotype</a:t>
            </a:r>
            <a:endParaRPr lang="fr-FR" sz="16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			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</a:rPr>
              <a:t>Ig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</a:rPr>
              <a:t> entière 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IgM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   ou      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IgD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incomplète : </a:t>
            </a:r>
          </a:p>
          <a:p>
            <a:pPr lvl="2">
              <a:lnSpc>
                <a:spcPct val="80000"/>
              </a:lnSpc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chaînes légères libres : kappa ou lambda</a:t>
            </a:r>
          </a:p>
          <a:p>
            <a:pPr lvl="2">
              <a:lnSpc>
                <a:spcPct val="80000"/>
              </a:lnSpc>
            </a:pP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chaînes lourdes : </a:t>
            </a:r>
            <a:r>
              <a:rPr lang="fr-FR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,  ou       ou  , 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fr-FR" sz="16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fr-FR" sz="1600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</a:rPr>
              <a:t>A opposer aux proliférations lymphocytaires</a:t>
            </a:r>
          </a:p>
          <a:p>
            <a:pPr lvl="1">
              <a:lnSpc>
                <a:spcPct val="80000"/>
              </a:lnSpc>
            </a:pPr>
            <a:r>
              <a:rPr lang="fr-FR" sz="1800" b="1" dirty="0" err="1">
                <a:solidFill>
                  <a:srgbClr val="FF0000"/>
                </a:solidFill>
                <a:latin typeface="Times New Roman" pitchFamily="18" charset="0"/>
              </a:rPr>
              <a:t>polyclonales</a:t>
            </a:r>
            <a:r>
              <a:rPr lang="fr-FR" sz="1800" b="1" dirty="0">
                <a:solidFill>
                  <a:srgbClr val="FF0000"/>
                </a:solidFill>
                <a:latin typeface="Times New Roman" pitchFamily="18" charset="0"/>
              </a:rPr>
              <a:t> ou </a:t>
            </a:r>
            <a:r>
              <a:rPr lang="fr-FR" sz="1800" b="1" dirty="0" err="1">
                <a:solidFill>
                  <a:srgbClr val="FF0000"/>
                </a:solidFill>
                <a:latin typeface="Times New Roman" pitchFamily="18" charset="0"/>
              </a:rPr>
              <a:t>oligoclonales</a:t>
            </a:r>
            <a:r>
              <a:rPr lang="fr-FR" sz="1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diversité des </a:t>
            </a:r>
            <a:r>
              <a:rPr lang="fr-FR" sz="1600" dirty="0" err="1">
                <a:solidFill>
                  <a:srgbClr val="FF0000"/>
                </a:solidFill>
                <a:latin typeface="Times New Roman" pitchFamily="18" charset="0"/>
              </a:rPr>
              <a:t>Ig</a:t>
            </a: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lvl="1">
              <a:lnSpc>
                <a:spcPct val="80000"/>
              </a:lnSpc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physiologiques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ou</a:t>
            </a:r>
          </a:p>
          <a:p>
            <a:pPr lvl="1">
              <a:lnSpc>
                <a:spcPct val="80000"/>
              </a:lnSpc>
            </a:pPr>
            <a:r>
              <a:rPr lang="fr-FR" sz="1600" dirty="0">
                <a:solidFill>
                  <a:srgbClr val="FF0000"/>
                </a:solidFill>
                <a:latin typeface="Times New Roman" pitchFamily="18" charset="0"/>
              </a:rPr>
              <a:t>réactionnelles, bénignes</a:t>
            </a:r>
          </a:p>
        </p:txBody>
      </p:sp>
      <p:graphicFrame>
        <p:nvGraphicFramePr>
          <p:cNvPr id="49255" name="Object 103"/>
          <p:cNvGraphicFramePr>
            <a:graphicFrameLocks noChangeAspect="1"/>
          </p:cNvGraphicFramePr>
          <p:nvPr/>
        </p:nvGraphicFramePr>
        <p:xfrm>
          <a:off x="318964" y="4076700"/>
          <a:ext cx="3204692" cy="2781300"/>
        </p:xfrm>
        <a:graphic>
          <a:graphicData uri="http://schemas.openxmlformats.org/presentationml/2006/ole">
            <p:oleObj spid="_x0000_s34818" name="Image bitmap" r:id="rId3" imgW="3115110" imgH="3057143" progId="PBrush">
              <p:embed/>
            </p:oleObj>
          </a:graphicData>
        </a:graphic>
      </p:graphicFrame>
      <p:graphicFrame>
        <p:nvGraphicFramePr>
          <p:cNvPr id="49256" name="Object 104"/>
          <p:cNvGraphicFramePr>
            <a:graphicFrameLocks noChangeAspect="1"/>
          </p:cNvGraphicFramePr>
          <p:nvPr/>
        </p:nvGraphicFramePr>
        <p:xfrm>
          <a:off x="318964" y="1196752"/>
          <a:ext cx="3240360" cy="2520280"/>
        </p:xfrm>
        <a:graphic>
          <a:graphicData uri="http://schemas.openxmlformats.org/presentationml/2006/ole">
            <p:oleObj spid="_x0000_s34819" name="Image bitmap" r:id="rId4" imgW="3772427" imgH="3123810" progId="PBrush">
              <p:embed/>
            </p:oleObj>
          </a:graphicData>
        </a:graphic>
      </p:graphicFrame>
      <p:sp>
        <p:nvSpPr>
          <p:cNvPr id="49257" name="Line 105"/>
          <p:cNvSpPr>
            <a:spLocks noChangeShapeType="1"/>
          </p:cNvSpPr>
          <p:nvPr/>
        </p:nvSpPr>
        <p:spPr bwMode="auto">
          <a:xfrm>
            <a:off x="0" y="981075"/>
            <a:ext cx="1028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3100" y="404664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   </a:t>
            </a:r>
            <a:r>
              <a:rPr lang="fr-FR" sz="3600" dirty="0" err="1" smtClean="0"/>
              <a:t>Gammapathies</a:t>
            </a:r>
            <a:r>
              <a:rPr lang="fr-FR" sz="3600" dirty="0" smtClean="0"/>
              <a:t> monoclonales         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3060" y="2060848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sz="3200" dirty="0" smtClean="0"/>
              <a:t> soit  le Myélome multiples des os  (kahler </a:t>
            </a:r>
            <a:r>
              <a:rPr lang="fr-FR" sz="3200" dirty="0" err="1" smtClean="0"/>
              <a:t>disease</a:t>
            </a:r>
            <a:r>
              <a:rPr lang="fr-FR" sz="3200" dirty="0" smtClean="0"/>
              <a:t> )</a:t>
            </a:r>
          </a:p>
          <a:p>
            <a:pPr>
              <a:buFont typeface="Wingdings" pitchFamily="2" charset="2"/>
              <a:buChar char="q"/>
            </a:pPr>
            <a:endParaRPr lang="fr-FR" sz="3200" dirty="0" smtClean="0"/>
          </a:p>
          <a:p>
            <a:pPr>
              <a:buFont typeface="Wingdings" pitchFamily="2" charset="2"/>
              <a:buChar char="q"/>
            </a:pPr>
            <a:r>
              <a:rPr lang="fr-FR" sz="3200" dirty="0" smtClean="0"/>
              <a:t>Soit  la maladie de </a:t>
            </a:r>
            <a:r>
              <a:rPr lang="fr-FR" sz="3200" dirty="0" err="1" smtClean="0"/>
              <a:t>Waldenström</a:t>
            </a:r>
            <a:r>
              <a:rPr lang="fr-FR" sz="3200" dirty="0" smtClean="0"/>
              <a:t> </a:t>
            </a:r>
          </a:p>
          <a:p>
            <a:pPr>
              <a:buFont typeface="Wingdings" pitchFamily="2" charset="2"/>
              <a:buChar char="q"/>
            </a:pPr>
            <a:endParaRPr lang="fr-FR" sz="3200" dirty="0" smtClean="0"/>
          </a:p>
          <a:p>
            <a:pPr>
              <a:buFont typeface="Wingdings" pitchFamily="2" charset="2"/>
              <a:buChar char="q"/>
            </a:pPr>
            <a:r>
              <a:rPr lang="fr-FR" sz="3200" dirty="0" smtClean="0"/>
              <a:t>Soit   un MGUS ( </a:t>
            </a:r>
            <a:r>
              <a:rPr lang="fr-FR" sz="3200" dirty="0" err="1" smtClean="0"/>
              <a:t>monocolnal</a:t>
            </a:r>
            <a:r>
              <a:rPr lang="fr-FR" sz="3200" dirty="0" smtClean="0"/>
              <a:t> </a:t>
            </a:r>
            <a:r>
              <a:rPr lang="fr-FR" sz="3200" dirty="0" err="1" smtClean="0"/>
              <a:t>gammopathy</a:t>
            </a:r>
            <a:r>
              <a:rPr lang="fr-FR" sz="3200" dirty="0" smtClean="0"/>
              <a:t> of </a:t>
            </a:r>
            <a:r>
              <a:rPr lang="fr-FR" sz="3200" dirty="0" err="1" smtClean="0"/>
              <a:t>undetermined</a:t>
            </a:r>
            <a:r>
              <a:rPr lang="fr-FR" sz="3200" dirty="0" smtClean="0"/>
              <a:t> </a:t>
            </a:r>
            <a:r>
              <a:rPr lang="fr-FR" sz="3200" dirty="0" err="1" smtClean="0"/>
              <a:t>significance</a:t>
            </a:r>
            <a:r>
              <a:rPr lang="fr-FR" sz="3200" dirty="0" smtClean="0"/>
              <a:t>)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91172" y="260648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Maladie de Kahler des </a:t>
            </a:r>
            <a:r>
              <a:rPr lang="fr-FR" sz="3600" dirty="0" smtClean="0"/>
              <a:t>OS        (dyscrasie maligne) </a:t>
            </a:r>
            <a:endParaRPr lang="fr-FR" sz="3600" dirty="0" smtClean="0"/>
          </a:p>
          <a:p>
            <a:r>
              <a:rPr lang="fr-FR" sz="3600" dirty="0" smtClean="0"/>
              <a:t>           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967036" y="206084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 C’est une prolifération maligne des plasmocytes;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il s’agit de tumeurs à plasmocytes atypiques et immatures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il est rare avant 50 ans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2980" y="3356992"/>
            <a:ext cx="885698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Sur le plan clinique :</a:t>
            </a:r>
          </a:p>
          <a:p>
            <a:r>
              <a:rPr lang="fr-FR" dirty="0" smtClean="0"/>
              <a:t>-  signes cardinaux : douleurs osseuses, fragilité osseuse, infections à répétitions, anémie due à l’infiltration médullaire. 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4988" y="5085184"/>
            <a:ext cx="806489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Sur la plan radiologique :</a:t>
            </a:r>
          </a:p>
          <a:p>
            <a:r>
              <a:rPr lang="fr-FR" dirty="0" smtClean="0"/>
              <a:t>- Présence de lésions  ostéolytiques : lacunes claires arrondies à contours nets)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associé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48" y="260648"/>
            <a:ext cx="6696744" cy="659735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7231732" y="3326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Radiographie du crâne au cours du myélome multiple des os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Résultat de recherche d'images pour &quot;profil of protein electrophores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28" y="332656"/>
            <a:ext cx="8496944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3300" y="116632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Sur le plan biologique 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534988" y="980728"/>
            <a:ext cx="921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Dans le sang </a:t>
            </a:r>
            <a:r>
              <a:rPr lang="fr-FR" u="sng" dirty="0" smtClean="0"/>
              <a:t>:</a:t>
            </a:r>
          </a:p>
          <a:p>
            <a:r>
              <a:rPr lang="fr-FR" dirty="0" smtClean="0"/>
              <a:t>	-  Accélération de la vitesse de sédimentation &gt; 100 mm /1ere H ;</a:t>
            </a:r>
          </a:p>
          <a:p>
            <a:r>
              <a:rPr lang="fr-FR" dirty="0" smtClean="0"/>
              <a:t>	-  protéines totales &gt; 80 g/L voire  100 à 120 g/L</a:t>
            </a:r>
          </a:p>
          <a:p>
            <a:r>
              <a:rPr lang="fr-FR" dirty="0" smtClean="0"/>
              <a:t>	- </a:t>
            </a:r>
            <a:r>
              <a:rPr lang="fr-FR" dirty="0" smtClean="0"/>
              <a:t>électrophorèse </a:t>
            </a:r>
            <a:r>
              <a:rPr lang="fr-FR" dirty="0" smtClean="0"/>
              <a:t>sérique : pic monoclonal</a:t>
            </a:r>
          </a:p>
          <a:p>
            <a:r>
              <a:rPr lang="fr-FR" dirty="0" smtClean="0"/>
              <a:t>	- </a:t>
            </a:r>
            <a:r>
              <a:rPr lang="fr-FR" dirty="0" err="1" smtClean="0"/>
              <a:t>immunofixation</a:t>
            </a:r>
            <a:r>
              <a:rPr lang="fr-FR" dirty="0" smtClean="0"/>
              <a:t> et/ou immunoélectrophorèse:  augmentation des 		</a:t>
            </a:r>
            <a:r>
              <a:rPr lang="fr-FR" dirty="0" err="1" smtClean="0"/>
              <a:t>Ig</a:t>
            </a:r>
            <a:r>
              <a:rPr lang="fr-FR" dirty="0" smtClean="0"/>
              <a:t> G +++ ou des </a:t>
            </a:r>
            <a:r>
              <a:rPr lang="fr-FR" dirty="0" err="1" smtClean="0"/>
              <a:t>IgA</a:t>
            </a:r>
            <a:r>
              <a:rPr lang="fr-FR" dirty="0" smtClean="0"/>
              <a:t>. Très rarement </a:t>
            </a:r>
            <a:r>
              <a:rPr lang="fr-FR" dirty="0" err="1" smtClean="0"/>
              <a:t>IgD</a:t>
            </a:r>
            <a:r>
              <a:rPr lang="fr-FR" dirty="0" smtClean="0"/>
              <a:t> ou </a:t>
            </a:r>
            <a:r>
              <a:rPr lang="fr-FR" dirty="0" err="1" smtClean="0"/>
              <a:t>IgE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2980" y="3429000"/>
            <a:ext cx="936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Dans les urines </a:t>
            </a:r>
            <a:r>
              <a:rPr lang="fr-FR" dirty="0" smtClean="0"/>
              <a:t>: </a:t>
            </a:r>
          </a:p>
          <a:p>
            <a:r>
              <a:rPr lang="fr-FR" dirty="0" smtClean="0"/>
              <a:t>	- recherche de la protéinurie de </a:t>
            </a:r>
            <a:r>
              <a:rPr lang="fr-FR" dirty="0" err="1" smtClean="0"/>
              <a:t>Bence</a:t>
            </a:r>
            <a:r>
              <a:rPr lang="fr-FR" dirty="0" smtClean="0"/>
              <a:t> Jones qui sont des chaînes légères libres monoclonales ( kappa ou lambda); protéinurie </a:t>
            </a:r>
            <a:r>
              <a:rPr lang="fr-FR" dirty="0" err="1" smtClean="0"/>
              <a:t>thermosoluble</a:t>
            </a:r>
            <a:r>
              <a:rPr lang="fr-FR" dirty="0" smtClean="0"/>
              <a:t>  non détectable par les bandelettes urinaires. </a:t>
            </a:r>
          </a:p>
          <a:p>
            <a:r>
              <a:rPr lang="fr-FR" dirty="0" smtClean="0"/>
              <a:t>	- </a:t>
            </a:r>
            <a:r>
              <a:rPr lang="fr-FR" dirty="0" err="1" smtClean="0"/>
              <a:t>Immunofixation</a:t>
            </a:r>
            <a:r>
              <a:rPr lang="fr-FR" dirty="0" smtClean="0"/>
              <a:t> </a:t>
            </a:r>
            <a:r>
              <a:rPr lang="fr-FR" dirty="0" smtClean="0"/>
              <a:t>des protéines urinaires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62980" y="5661248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Ponction de la moelle osseuse</a:t>
            </a:r>
          </a:p>
          <a:p>
            <a:r>
              <a:rPr lang="fr-FR" dirty="0" smtClean="0"/>
              <a:t>	- présence de plasmocytes anormaux &gt; 10%    </a:t>
            </a:r>
            <a:endParaRPr lang="fr-FR" dirty="0"/>
          </a:p>
        </p:txBody>
      </p:sp>
      <p:pic>
        <p:nvPicPr>
          <p:cNvPr id="71682" name="Picture 2" descr="http://www.ffrmg.org/wp-content/uploads/2012/04/image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35788" y="4933949"/>
            <a:ext cx="2125985" cy="1663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76" y="908720"/>
            <a:ext cx="7704856" cy="56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2695228" y="188640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Immunoélectrophorèse 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972" y="260648"/>
            <a:ext cx="9361040" cy="6290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79004" y="4293096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L’évolution du kahler est fatale en 2 à 3 ans en moyenne même sous chimiothérapie 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183060" y="908720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Autres signes biologiques accessoires :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800" dirty="0" smtClean="0"/>
              <a:t>Hypercalcémie;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 err="1" smtClean="0"/>
              <a:t>Hyperuricémie</a:t>
            </a:r>
            <a:r>
              <a:rPr lang="fr-FR" sz="2800" dirty="0" smtClean="0"/>
              <a:t>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thrombopénie ; troubles de l’hémostase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leucopénie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7116" y="188640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Formes atypiques du myélome </a:t>
            </a:r>
            <a:endParaRPr lang="fr-FR" sz="4000" u="sng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95028" y="1556792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Myélome à chaînes légères ( 20% des myélomes)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39044" y="465313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Myélome non sécrétant  ( 3% des myélomes)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687116" y="23488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bilan biologique sanguin  peut être à la limite de la normale avec parfois des </a:t>
            </a:r>
            <a:r>
              <a:rPr lang="fr-FR" dirty="0" err="1" smtClean="0"/>
              <a:t>hypogammaglobulinémies</a:t>
            </a:r>
            <a:r>
              <a:rPr lang="fr-FR" dirty="0" smtClean="0"/>
              <a:t>.  Présence de chaînes légères dans les urines  en grande quantité ( kappa ou lambda).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SAT21D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8964" y="1772816"/>
            <a:ext cx="5256584" cy="2880320"/>
          </a:xfrm>
          <a:noFill/>
          <a:ln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351412" y="4797152"/>
            <a:ext cx="342900" cy="609600"/>
            <a:chOff x="4944" y="2544"/>
            <a:chExt cx="192" cy="384"/>
          </a:xfrm>
        </p:grpSpPr>
        <p:sp>
          <p:nvSpPr>
            <p:cNvPr id="132100" name="Oval 4"/>
            <p:cNvSpPr>
              <a:spLocks noChangeArrowheads="1"/>
            </p:cNvSpPr>
            <p:nvPr/>
          </p:nvSpPr>
          <p:spPr bwMode="auto">
            <a:xfrm>
              <a:off x="4944" y="2544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1" name="Oval 5"/>
            <p:cNvSpPr>
              <a:spLocks noChangeArrowheads="1"/>
            </p:cNvSpPr>
            <p:nvPr/>
          </p:nvSpPr>
          <p:spPr bwMode="auto">
            <a:xfrm>
              <a:off x="5040" y="2544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2" name="Oval 6"/>
            <p:cNvSpPr>
              <a:spLocks noChangeArrowheads="1"/>
            </p:cNvSpPr>
            <p:nvPr/>
          </p:nvSpPr>
          <p:spPr bwMode="auto">
            <a:xfrm>
              <a:off x="4944" y="2640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3" name="Oval 7"/>
            <p:cNvSpPr>
              <a:spLocks noChangeArrowheads="1"/>
            </p:cNvSpPr>
            <p:nvPr/>
          </p:nvSpPr>
          <p:spPr bwMode="auto">
            <a:xfrm>
              <a:off x="4944" y="2736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4" name="Oval 8"/>
            <p:cNvSpPr>
              <a:spLocks noChangeArrowheads="1"/>
            </p:cNvSpPr>
            <p:nvPr/>
          </p:nvSpPr>
          <p:spPr bwMode="auto">
            <a:xfrm>
              <a:off x="5040" y="2832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5" name="Oval 9"/>
            <p:cNvSpPr>
              <a:spLocks noChangeArrowheads="1"/>
            </p:cNvSpPr>
            <p:nvPr/>
          </p:nvSpPr>
          <p:spPr bwMode="auto">
            <a:xfrm>
              <a:off x="5040" y="2640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6" name="Oval 10"/>
            <p:cNvSpPr>
              <a:spLocks noChangeArrowheads="1"/>
            </p:cNvSpPr>
            <p:nvPr/>
          </p:nvSpPr>
          <p:spPr bwMode="auto">
            <a:xfrm>
              <a:off x="4944" y="2832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2107" name="Oval 11"/>
            <p:cNvSpPr>
              <a:spLocks noChangeArrowheads="1"/>
            </p:cNvSpPr>
            <p:nvPr/>
          </p:nvSpPr>
          <p:spPr bwMode="auto">
            <a:xfrm>
              <a:off x="5040" y="2736"/>
              <a:ext cx="96" cy="96"/>
            </a:xfrm>
            <a:prstGeom prst="ellipse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aphicFrame>
        <p:nvGraphicFramePr>
          <p:cNvPr id="132108" name="Object 12"/>
          <p:cNvGraphicFramePr>
            <a:graphicFrameLocks noChangeAspect="1"/>
          </p:cNvGraphicFramePr>
          <p:nvPr>
            <p:ph sz="quarter" idx="4"/>
          </p:nvPr>
        </p:nvGraphicFramePr>
        <p:xfrm>
          <a:off x="5863580" y="1268760"/>
          <a:ext cx="3564731" cy="3528392"/>
        </p:xfrm>
        <a:graphic>
          <a:graphicData uri="http://schemas.openxmlformats.org/presentationml/2006/ole">
            <p:oleObj spid="_x0000_s36866" name="PhotoHouse" r:id="rId4" imgW="828791" imgH="561905" progId="">
              <p:embed/>
            </p:oleObj>
          </a:graphicData>
        </a:graphic>
      </p:graphicFrame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5935588" y="4941168"/>
            <a:ext cx="4211241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000" b="1" dirty="0">
                <a:latin typeface="Times New Roman" pitchFamily="18" charset="0"/>
              </a:rPr>
              <a:t>T     </a:t>
            </a:r>
            <a:r>
              <a:rPr lang="fr-FR" sz="2000" b="1" dirty="0" smtClean="0">
                <a:latin typeface="Times New Roman" pitchFamily="18" charset="0"/>
              </a:rPr>
              <a:t>  G        A        M       </a:t>
            </a:r>
            <a:r>
              <a:rPr lang="fr-FR" sz="1800" b="1" dirty="0" smtClean="0">
                <a:latin typeface="Times New Roman" pitchFamily="18" charset="0"/>
                <a:sym typeface="Symbol" pitchFamily="18" charset="2"/>
              </a:rPr>
              <a:t>         </a:t>
            </a:r>
            <a:r>
              <a:rPr lang="fr-FR" sz="1800" b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sp>
        <p:nvSpPr>
          <p:cNvPr id="132112" name="Text Box 16"/>
          <p:cNvSpPr txBox="1">
            <a:spLocks noChangeArrowheads="1"/>
          </p:cNvSpPr>
          <p:nvPr/>
        </p:nvSpPr>
        <p:spPr bwMode="auto">
          <a:xfrm>
            <a:off x="282178" y="5589240"/>
            <a:ext cx="1000482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 dirty="0">
                <a:latin typeface="Times New Roman" pitchFamily="18" charset="0"/>
              </a:rPr>
              <a:t>pic étroit et symétrique à l’électrophorèse ; correspondant à une  </a:t>
            </a:r>
            <a:r>
              <a:rPr lang="fr-FR" sz="1800" b="1" dirty="0" err="1">
                <a:latin typeface="Times New Roman" pitchFamily="18" charset="0"/>
              </a:rPr>
              <a:t>Ig</a:t>
            </a:r>
            <a:r>
              <a:rPr lang="fr-FR" sz="1800" b="1" dirty="0">
                <a:latin typeface="Times New Roman" pitchFamily="18" charset="0"/>
              </a:rPr>
              <a:t> G </a:t>
            </a:r>
            <a:r>
              <a:rPr lang="fr-FR" sz="1800" b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fr-FR" sz="1800" b="1" dirty="0">
                <a:latin typeface="Times New Roman" pitchFamily="18" charset="0"/>
              </a:rPr>
              <a:t> monoclonale</a:t>
            </a:r>
          </a:p>
        </p:txBody>
      </p:sp>
      <p:sp>
        <p:nvSpPr>
          <p:cNvPr id="132118" name="Text Box 22"/>
          <p:cNvSpPr txBox="1">
            <a:spLocks noChangeArrowheads="1"/>
          </p:cNvSpPr>
          <p:nvPr/>
        </p:nvSpPr>
        <p:spPr bwMode="auto">
          <a:xfrm>
            <a:off x="341115" y="17463"/>
            <a:ext cx="864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600" b="1">
                <a:latin typeface="Times New Roman" pitchFamily="18" charset="0"/>
              </a:rPr>
              <a:t>Cas n°1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/>
      <p:bldP spid="132109" grpId="0"/>
      <p:bldP spid="1321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88914"/>
            <a:ext cx="10287000" cy="606425"/>
          </a:xfrm>
          <a:noFill/>
          <a:ln/>
        </p:spPr>
        <p:txBody>
          <a:bodyPr/>
          <a:lstStyle/>
          <a:p>
            <a:r>
              <a:rPr lang="fr-FR" sz="2800">
                <a:solidFill>
                  <a:srgbClr val="FF33CC"/>
                </a:solidFill>
              </a:rPr>
              <a:t>H. 38 ans, suspicion de myélome</a:t>
            </a:r>
          </a:p>
        </p:txBody>
      </p:sp>
      <p:pic>
        <p:nvPicPr>
          <p:cNvPr id="139267" name="Picture 3" descr="SAT230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7219" y="1341438"/>
            <a:ext cx="3968353" cy="2303462"/>
          </a:xfrm>
          <a:noFill/>
          <a:ln>
            <a:solidFill>
              <a:schemeClr val="tx1"/>
            </a:solidFill>
          </a:ln>
        </p:spPr>
      </p:pic>
      <p:graphicFrame>
        <p:nvGraphicFramePr>
          <p:cNvPr id="1392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607219" y="3860801"/>
          <a:ext cx="3970140" cy="2314575"/>
        </p:xfrm>
        <a:graphic>
          <a:graphicData uri="http://schemas.openxmlformats.org/presentationml/2006/ole">
            <p:oleObj spid="_x0000_s38914" name="PhotoHouse" r:id="rId4" imgW="1078857" imgH="708481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07219" y="6165851"/>
            <a:ext cx="4248249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300" dirty="0">
                <a:solidFill>
                  <a:schemeClr val="tx2"/>
                </a:solidFill>
                <a:latin typeface="Tahoma" pitchFamily="34" charset="0"/>
              </a:rPr>
              <a:t>T   </a:t>
            </a:r>
            <a:r>
              <a:rPr lang="fr-FR" sz="2300" dirty="0" smtClean="0">
                <a:solidFill>
                  <a:schemeClr val="tx2"/>
                </a:solidFill>
                <a:latin typeface="Tahoma" pitchFamily="34" charset="0"/>
              </a:rPr>
              <a:t>   </a:t>
            </a:r>
            <a:r>
              <a:rPr lang="fr-FR" sz="2300" dirty="0">
                <a:solidFill>
                  <a:schemeClr val="tx2"/>
                </a:solidFill>
                <a:latin typeface="Tahoma" pitchFamily="34" charset="0"/>
              </a:rPr>
              <a:t>G    </a:t>
            </a:r>
            <a:r>
              <a:rPr lang="fr-FR" sz="2300" dirty="0" smtClean="0">
                <a:solidFill>
                  <a:schemeClr val="tx2"/>
                </a:solidFill>
                <a:latin typeface="Tahoma" pitchFamily="34" charset="0"/>
              </a:rPr>
              <a:t>  </a:t>
            </a:r>
            <a:r>
              <a:rPr lang="fr-FR" sz="2300" dirty="0">
                <a:solidFill>
                  <a:schemeClr val="tx2"/>
                </a:solidFill>
                <a:latin typeface="Tahoma" pitchFamily="34" charset="0"/>
              </a:rPr>
              <a:t>A    </a:t>
            </a:r>
            <a:r>
              <a:rPr lang="fr-FR" sz="2300" dirty="0" smtClean="0">
                <a:solidFill>
                  <a:schemeClr val="tx2"/>
                </a:solidFill>
                <a:latin typeface="Tahoma" pitchFamily="34" charset="0"/>
              </a:rPr>
              <a:t>  </a:t>
            </a:r>
            <a:r>
              <a:rPr lang="fr-FR" sz="2300" dirty="0">
                <a:solidFill>
                  <a:schemeClr val="tx2"/>
                </a:solidFill>
                <a:latin typeface="Tahoma" pitchFamily="34" charset="0"/>
              </a:rPr>
              <a:t>M </a:t>
            </a:r>
            <a:r>
              <a:rPr lang="fr-FR" sz="2300" dirty="0" smtClean="0">
                <a:solidFill>
                  <a:schemeClr val="tx2"/>
                </a:solidFill>
                <a:latin typeface="Tahoma" pitchFamily="34" charset="0"/>
              </a:rPr>
              <a:t>   </a:t>
            </a:r>
            <a:r>
              <a:rPr lang="fr-FR" sz="2300" dirty="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  </a:t>
            </a:r>
            <a:r>
              <a:rPr lang="fr-FR" sz="2300" dirty="0" smtClean="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   </a:t>
            </a:r>
            <a:r>
              <a:rPr lang="fr-FR" sz="2300" dirty="0">
                <a:solidFill>
                  <a:schemeClr val="tx2"/>
                </a:solidFill>
                <a:latin typeface="Tahoma" pitchFamily="34" charset="0"/>
                <a:sym typeface="Symbol" pitchFamily="18" charset="2"/>
              </a:rPr>
              <a:t></a:t>
            </a:r>
            <a:endParaRPr lang="fr-FR" sz="2300" dirty="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39270" name="Rectangle 6"/>
          <p:cNvSpPr>
            <a:spLocks noRot="1" noChangeArrowheads="1"/>
          </p:cNvSpPr>
          <p:nvPr/>
        </p:nvSpPr>
        <p:spPr bwMode="auto">
          <a:xfrm>
            <a:off x="5143501" y="1557338"/>
            <a:ext cx="471844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800"/>
              <a:t>Hypo </a:t>
            </a:r>
            <a:r>
              <a:rPr lang="fr-FR" sz="3000">
                <a:sym typeface="Symbol" pitchFamily="18" charset="2"/>
              </a:rPr>
              <a:t>-</a:t>
            </a:r>
            <a:r>
              <a:rPr lang="fr-FR" sz="2800"/>
              <a:t>globulinémie</a:t>
            </a:r>
          </a:p>
        </p:txBody>
      </p:sp>
      <p:sp>
        <p:nvSpPr>
          <p:cNvPr id="139271" name="Rectangle 7"/>
          <p:cNvSpPr>
            <a:spLocks noRot="1" noChangeArrowheads="1"/>
          </p:cNvSpPr>
          <p:nvPr/>
        </p:nvSpPr>
        <p:spPr bwMode="auto">
          <a:xfrm>
            <a:off x="5143500" y="4292601"/>
            <a:ext cx="5143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fr-FR" sz="2600"/>
              <a:t>Présence d’une bande étroite avec l’anti-</a:t>
            </a:r>
            <a:r>
              <a:rPr lang="fr-FR" sz="2600">
                <a:sym typeface="Symbol" pitchFamily="18" charset="2"/>
              </a:rPr>
              <a:t> </a:t>
            </a:r>
          </a:p>
          <a:p>
            <a:pPr marL="342900" indent="-342900">
              <a:lnSpc>
                <a:spcPct val="50000"/>
              </a:lnSpc>
              <a:spcBef>
                <a:spcPct val="20000"/>
              </a:spcBef>
            </a:pPr>
            <a:r>
              <a:rPr lang="fr-FR" sz="2600">
                <a:solidFill>
                  <a:srgbClr val="CC99FF"/>
                </a:solidFill>
                <a:sym typeface="Symbol" pitchFamily="18" charset="2"/>
              </a:rPr>
              <a:t>   </a:t>
            </a:r>
          </a:p>
          <a:p>
            <a:pPr marL="342900" indent="-342900">
              <a:spcBef>
                <a:spcPct val="20000"/>
              </a:spcBef>
            </a:pPr>
            <a:r>
              <a:rPr lang="fr-FR" sz="2500">
                <a:solidFill>
                  <a:srgbClr val="CC99FF"/>
                </a:solidFill>
                <a:sym typeface="Symbol" pitchFamily="18" charset="2"/>
              </a:rPr>
              <a:t>(migration en 2-globulines)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020" y="260648"/>
            <a:ext cx="8743950" cy="735360"/>
          </a:xfrm>
        </p:spPr>
        <p:txBody>
          <a:bodyPr/>
          <a:lstStyle/>
          <a:p>
            <a:r>
              <a:rPr lang="fr-FR" dirty="0" smtClean="0"/>
              <a:t>MGUS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255068" y="1196752"/>
            <a:ext cx="7889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Gammapathie</a:t>
            </a:r>
            <a:r>
              <a:rPr lang="fr-FR" dirty="0" smtClean="0"/>
              <a:t> monoclonale de signification indéterminée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95028" y="2348880"/>
            <a:ext cx="9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c’est une </a:t>
            </a:r>
            <a:r>
              <a:rPr lang="fr-FR" dirty="0" err="1" smtClean="0"/>
              <a:t>paraprotéinémie</a:t>
            </a:r>
            <a:r>
              <a:rPr lang="fr-FR" dirty="0" smtClean="0"/>
              <a:t> bénigne 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présence d’un pic monoclonal en l’absence de signes de cancer;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assez fréquente , surtout chez les sujets de plus de 70 ans;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certains patients peuvent évoluer vers un état cancéreux;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smtClean="0"/>
              <a:t> des examens réguliers , tous les ans, sont nécessaires afin de détecter toute évolution néfaste. </a:t>
            </a:r>
          </a:p>
          <a:p>
            <a:pPr>
              <a:buFont typeface="Arial" pitchFamily="34" charset="0"/>
              <a:buChar char="•"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Résultat de recherche d'images pour &quot;2014 imwg myelo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04" name="AutoShape 4" descr="Résultat de recherche d'images pour &quot;2014 imwg myelo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06" name="AutoShape 6" descr="https://www.myeloma.org/sites/default/files/images/10Steps/myelomaclassific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08" name="AutoShape 8" descr="https://www.myeloma.org/sites/default/files/images/10Steps/myelomaclassific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10" name="AutoShape 10" descr="https://www.myeloma.org/sites/default/files/images/10Steps/myelomaclassific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12" name="AutoShape 12" descr="https://www.myeloma.org/sites/default/files/images/10Steps/myelomaclassification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14" name="AutoShape 14" descr="Résultat de recherche d'images pour &quot;2014 imwg myelo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16" name="AutoShape 16" descr="Résultat de recherche d'images pour &quot;2014 imwg myelo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418" name="AutoShape 18" descr="Résultat de recherche d'images pour &quot;2014 imwg myeloma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419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5228" y="1196752"/>
            <a:ext cx="6480720" cy="417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/>
        </p:nvGraphicFramePr>
        <p:xfrm>
          <a:off x="246956" y="1196752"/>
          <a:ext cx="2481978" cy="4176464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481978"/>
              </a:tblGrid>
              <a:tr h="1224136">
                <a:tc>
                  <a:txBody>
                    <a:bodyPr/>
                    <a:lstStyle/>
                    <a:p>
                      <a:r>
                        <a:rPr lang="fr-FR" sz="2800" dirty="0" smtClean="0"/>
                        <a:t>Condition </a:t>
                      </a:r>
                      <a:endParaRPr lang="fr-F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Clonal plasma </a:t>
                      </a:r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cells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in </a:t>
                      </a:r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bone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marrow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myeloma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defining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events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 (CRAB  )</a:t>
                      </a:r>
                      <a:endParaRPr lang="fr-FR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Likelihood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of progression </a:t>
                      </a:r>
                      <a:endParaRPr lang="fr-FR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fr-FR" sz="2000" b="1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Treatment</a:t>
                      </a:r>
                      <a:r>
                        <a:rPr lang="fr-FR" sz="20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fr-FR" sz="20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063380" y="44624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/>
              <a:t>Pre</a:t>
            </a:r>
            <a:r>
              <a:rPr lang="fr-FR" sz="2800" b="1" dirty="0" smtClean="0"/>
              <a:t> cancer </a:t>
            </a:r>
            <a:endParaRPr lang="fr-FR" sz="28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7663780" y="76470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Cancer </a:t>
            </a:r>
            <a:endParaRPr lang="fr-FR" b="1" dirty="0"/>
          </a:p>
        </p:txBody>
      </p:sp>
      <p:sp>
        <p:nvSpPr>
          <p:cNvPr id="16" name="Accolade fermante 15"/>
          <p:cNvSpPr/>
          <p:nvPr/>
        </p:nvSpPr>
        <p:spPr bwMode="auto">
          <a:xfrm rot="16200000">
            <a:off x="4675448" y="-1431540"/>
            <a:ext cx="648072" cy="4608512"/>
          </a:xfrm>
          <a:prstGeom prst="rightBrace">
            <a:avLst>
              <a:gd name="adj1" fmla="val 8333"/>
              <a:gd name="adj2" fmla="val 5029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940" y="5343599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Multiple Myeloma criteria was updated by IMWG in 2014.  </a:t>
            </a:r>
            <a:endParaRPr lang="fr-FR" b="1" i="1" dirty="0"/>
          </a:p>
        </p:txBody>
      </p:sp>
      <p:graphicFrame>
        <p:nvGraphicFramePr>
          <p:cNvPr id="18" name="Tableau 17"/>
          <p:cNvGraphicFramePr>
            <a:graphicFrameLocks noGrp="1"/>
          </p:cNvGraphicFramePr>
          <p:nvPr/>
        </p:nvGraphicFramePr>
        <p:xfrm>
          <a:off x="174948" y="5877272"/>
          <a:ext cx="9535988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3997"/>
                <a:gridCol w="2383997"/>
                <a:gridCol w="2383997"/>
                <a:gridCol w="2383997"/>
              </a:tblGrid>
              <a:tr h="33483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R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A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>
                          <a:solidFill>
                            <a:srgbClr val="C00000"/>
                          </a:solidFill>
                        </a:rPr>
                        <a:t>B</a:t>
                      </a:r>
                      <a:endParaRPr lang="fr-FR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3483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  Hypercalcémie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   </a:t>
                      </a:r>
                      <a:r>
                        <a:rPr lang="fr-FR" b="1" dirty="0" err="1" smtClean="0">
                          <a:solidFill>
                            <a:srgbClr val="C00000"/>
                          </a:solidFill>
                        </a:rPr>
                        <a:t>Renal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C00000"/>
                          </a:solidFill>
                        </a:rPr>
                        <a:t>disease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fr-FR" b="1" dirty="0" err="1" smtClean="0">
                          <a:solidFill>
                            <a:srgbClr val="C00000"/>
                          </a:solidFill>
                        </a:rPr>
                        <a:t>Anemia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      </a:t>
                      </a:r>
                      <a:r>
                        <a:rPr lang="fr-FR" b="1" dirty="0" err="1" smtClean="0">
                          <a:solidFill>
                            <a:srgbClr val="C00000"/>
                          </a:solidFill>
                        </a:rPr>
                        <a:t>Bone</a:t>
                      </a:r>
                      <a:r>
                        <a:rPr lang="fr-FR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b="1" dirty="0" err="1" smtClean="0">
                          <a:solidFill>
                            <a:srgbClr val="C00000"/>
                          </a:solidFill>
                        </a:rPr>
                        <a:t>disease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3100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Macroglobulinémie de </a:t>
            </a:r>
            <a:r>
              <a:rPr lang="fr-FR" sz="3600" dirty="0" err="1" smtClean="0"/>
              <a:t>Waldenström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246956" y="1700808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fr-FR" dirty="0" smtClean="0"/>
              <a:t>Il s’agit d’une prolifération </a:t>
            </a:r>
            <a:r>
              <a:rPr lang="fr-FR" dirty="0" err="1" smtClean="0"/>
              <a:t>lymphoplasmocytaire</a:t>
            </a:r>
            <a:r>
              <a:rPr lang="fr-FR" dirty="0" smtClean="0"/>
              <a:t>  produisant des </a:t>
            </a:r>
            <a:r>
              <a:rPr lang="fr-FR" dirty="0" err="1" smtClean="0"/>
              <a:t>IgM</a:t>
            </a:r>
            <a:r>
              <a:rPr lang="fr-FR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infiltration de la moelle osseuse et des autres organes lymphoïdes.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1012" y="2708920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Sur le plan clinique: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sujet de plus de 50 ans 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anémie, asthénie et </a:t>
            </a:r>
            <a:r>
              <a:rPr lang="fr-FR" dirty="0" err="1" smtClean="0"/>
              <a:t>paleur</a:t>
            </a:r>
            <a:r>
              <a:rPr lang="fr-FR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adénopathies avec hépato-splénomégalie;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signes d’hyperviscosité plasmatique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359524" y="4653136"/>
            <a:ext cx="4464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Sur le plan biologique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VS très accélérée  &gt; 100 mm/H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Protéines totales &gt; 100 g/L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/>
              <a:t>immunofixation</a:t>
            </a:r>
            <a:r>
              <a:rPr lang="fr-FR" dirty="0" smtClean="0"/>
              <a:t>: </a:t>
            </a:r>
            <a:r>
              <a:rPr lang="fr-FR" dirty="0" err="1" smtClean="0"/>
              <a:t>IgM</a:t>
            </a:r>
            <a:r>
              <a:rPr lang="fr-FR" dirty="0" smtClean="0"/>
              <a:t> ++++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Résultat de recherche d'images pour &quot;profil of protein electrophoresis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88" y="404664"/>
            <a:ext cx="9289032" cy="5904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4988" y="428471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 Dans les urines</a:t>
            </a:r>
          </a:p>
          <a:p>
            <a:endParaRPr lang="fr-FR" u="sng" dirty="0" smtClean="0"/>
          </a:p>
          <a:p>
            <a:r>
              <a:rPr lang="fr-FR" dirty="0" smtClean="0"/>
              <a:t> La protéinurie de </a:t>
            </a:r>
            <a:r>
              <a:rPr lang="fr-FR" dirty="0" err="1" smtClean="0"/>
              <a:t>Bence</a:t>
            </a:r>
            <a:r>
              <a:rPr lang="fr-FR" dirty="0" smtClean="0"/>
              <a:t> Jones est souvent </a:t>
            </a:r>
            <a:r>
              <a:rPr lang="fr-FR" dirty="0" smtClean="0"/>
              <a:t>absente. 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4988" y="3429000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pronostic de cette maladie est bon ; survie moyenne est de 4 à 5 ans mais de nombreux patients vivent  10 ans ou plus. Les complications sont dues à l’hyperviscosité;</a:t>
            </a:r>
          </a:p>
          <a:p>
            <a:endParaRPr lang="fr-FR" dirty="0" smtClean="0"/>
          </a:p>
          <a:p>
            <a:r>
              <a:rPr lang="fr-FR" dirty="0" smtClean="0"/>
              <a:t>Le malade peut vivre sans symptômes  grâce à des plasmaphérèses à répétition.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06996" y="2708920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Evolution </a:t>
            </a:r>
            <a:endParaRPr lang="fr-F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9044" y="1484784"/>
            <a:ext cx="7848872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ZoneTexte 2"/>
          <p:cNvSpPr txBox="1"/>
          <p:nvPr/>
        </p:nvSpPr>
        <p:spPr>
          <a:xfrm>
            <a:off x="2119164" y="1886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Séance de plasmaphérèse 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55068" y="611977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Maladie des chaines lourdes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606996" y="1731580"/>
            <a:ext cx="87129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Production de chaînes lourdes sans les chaînes légères;</a:t>
            </a:r>
          </a:p>
          <a:p>
            <a:pPr algn="just"/>
            <a:r>
              <a:rPr lang="fr-FR" dirty="0" smtClean="0"/>
              <a:t>La plus fréquente et la production des chaînes </a:t>
            </a:r>
            <a:r>
              <a:rPr lang="fr-FR" b="1" dirty="0" smtClean="0"/>
              <a:t>lourdes </a:t>
            </a:r>
            <a:r>
              <a:rPr lang="el-GR" b="1" dirty="0" smtClean="0"/>
              <a:t>α</a:t>
            </a:r>
            <a:r>
              <a:rPr lang="fr-FR" dirty="0" smtClean="0"/>
              <a:t> par des plasmocytes qui envahissent la muqueuse intestinale.</a:t>
            </a:r>
          </a:p>
          <a:p>
            <a:pPr algn="just"/>
            <a:endParaRPr lang="fr-FR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Dans la moitié des cas absence d’anomalies électro phorétiques </a:t>
            </a:r>
            <a:r>
              <a:rPr lang="fr-FR" dirty="0" smtClean="0"/>
              <a:t>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Sur le plan clinique : diarrhées, douleurs abdominales, perte de poids. </a:t>
            </a:r>
          </a:p>
          <a:p>
            <a:pPr algn="just"/>
            <a:r>
              <a:rPr lang="fr-FR" dirty="0" smtClean="0"/>
              <a:t>La plupart des cas sont des sujets jeunes des régions méditerranéennes et du moyen orient.  </a:t>
            </a:r>
          </a:p>
          <a:p>
            <a:pPr algn="just"/>
            <a:r>
              <a:rPr lang="fr-FR" dirty="0" smtClean="0"/>
              <a:t>L’antibiothérapie est efficace mais l’évolution se fait vers le lymphome malin.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75148" y="170080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err="1" smtClean="0"/>
              <a:t>Hypoprotéinémies</a:t>
            </a:r>
            <a:r>
              <a:rPr lang="fr-FR" sz="5400" dirty="0" smtClean="0"/>
              <a:t>  </a:t>
            </a:r>
            <a:endParaRPr lang="fr-F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980" y="980728"/>
            <a:ext cx="95359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4400" dirty="0" smtClean="0"/>
              <a:t> Défaut d’apport;</a:t>
            </a:r>
          </a:p>
          <a:p>
            <a:pPr>
              <a:buFont typeface="Arial" pitchFamily="34" charset="0"/>
              <a:buChar char="•"/>
            </a:pPr>
            <a:r>
              <a:rPr lang="fr-FR" sz="4400" dirty="0" smtClean="0"/>
              <a:t> Absorption défectueuse;</a:t>
            </a:r>
          </a:p>
          <a:p>
            <a:pPr>
              <a:buFont typeface="Arial" pitchFamily="34" charset="0"/>
              <a:buChar char="•"/>
            </a:pPr>
            <a:r>
              <a:rPr lang="fr-FR" sz="4400" dirty="0" smtClean="0"/>
              <a:t> Défaut de synthèse ( cirrhose); </a:t>
            </a:r>
          </a:p>
          <a:p>
            <a:pPr>
              <a:buFont typeface="Arial" pitchFamily="34" charset="0"/>
              <a:buChar char="•"/>
            </a:pPr>
            <a:r>
              <a:rPr lang="fr-FR" sz="4400" dirty="0" smtClean="0"/>
              <a:t> Elimination excessive (  entéropathies exsudatives, brulures étendues et fuites rénales )</a:t>
            </a:r>
            <a:endParaRPr lang="fr-F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695228" y="44624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Syndrome néphrotique </a:t>
            </a:r>
            <a:endParaRPr lang="fr-FR" sz="4000" dirty="0"/>
          </a:p>
        </p:txBody>
      </p:sp>
      <p:sp>
        <p:nvSpPr>
          <p:cNvPr id="3" name="ZoneTexte 2"/>
          <p:cNvSpPr txBox="1"/>
          <p:nvPr/>
        </p:nvSpPr>
        <p:spPr>
          <a:xfrm>
            <a:off x="390972" y="980728"/>
            <a:ext cx="9896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Il implique une perméabilité pathologique aux protéines secondaire a une atteinte de la barrière glomérulaire 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Il peut être primitif ou secondaire (  ex. Lupus; diabète, maladies </a:t>
            </a:r>
            <a:r>
              <a:rPr lang="fr-FR" dirty="0" err="1" smtClean="0"/>
              <a:t>autoimmunes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444" y="2636912"/>
            <a:ext cx="5472608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956" y="3356992"/>
            <a:ext cx="352839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4988" y="33265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Quatre éléments </a:t>
            </a:r>
            <a:r>
              <a:rPr lang="fr-FR" dirty="0" err="1" smtClean="0"/>
              <a:t>clinico</a:t>
            </a:r>
            <a:r>
              <a:rPr lang="fr-FR" dirty="0" smtClean="0"/>
              <a:t>-biologiques  en découlent , qui définissent le SN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255068" y="2060848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sz="3200" dirty="0" smtClean="0"/>
              <a:t>Protéinurie massive dépassant les 3 g/24 H;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 err="1" smtClean="0"/>
              <a:t>Hypoprotidémie</a:t>
            </a:r>
            <a:r>
              <a:rPr lang="fr-FR" sz="3200" dirty="0" smtClean="0"/>
              <a:t> portant principalement sur l’albumine;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 err="1" smtClean="0"/>
              <a:t>Hyperlipoprotéinémie</a:t>
            </a:r>
            <a:r>
              <a:rPr lang="fr-FR" sz="32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 smtClean="0"/>
              <a:t>Tendance à l’œdème qui peut être généralisé  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23020" y="55892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Il s’agit le plus souvent d’un enfant ou d’un adolescent , plus rarement un adulte </a:t>
            </a:r>
            <a:endParaRPr lang="fr-FR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Résultat de recherche d'images pour &quot;oedeme gardant le godet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980" y="692696"/>
            <a:ext cx="5256584" cy="5472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5935588" y="908720"/>
            <a:ext cx="3703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L’œdème est  caractéristique:</a:t>
            </a:r>
          </a:p>
          <a:p>
            <a:r>
              <a:rPr lang="fr-FR" dirty="0" smtClean="0"/>
              <a:t>Blanc, Mou gardant le godet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ésultat de recherche d'images pour &quot;nephrotic syndrom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004" y="332656"/>
            <a:ext cx="8712968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487316" y="2606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Tableau biologique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534988" y="1196752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est tellement parlant qu’il ne saurait être </a:t>
            </a:r>
            <a:r>
              <a:rPr lang="fr-FR" dirty="0" smtClean="0"/>
              <a:t>confondu.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79004" y="1844824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Dans le sang:</a:t>
            </a:r>
          </a:p>
          <a:p>
            <a:r>
              <a:rPr lang="fr-FR" dirty="0" smtClean="0"/>
              <a:t>	- protéinémie basse </a:t>
            </a:r>
          </a:p>
          <a:p>
            <a:r>
              <a:rPr lang="fr-FR" dirty="0" smtClean="0"/>
              <a:t>	- </a:t>
            </a:r>
            <a:r>
              <a:rPr lang="fr-FR" dirty="0" err="1" smtClean="0"/>
              <a:t>hypoalbuminémie</a:t>
            </a:r>
            <a:endParaRPr lang="fr-FR" dirty="0" smtClean="0"/>
          </a:p>
          <a:p>
            <a:r>
              <a:rPr lang="fr-FR" dirty="0" smtClean="0"/>
              <a:t>	- l’électrophorèse est pathognomonique : chapeau mexicain </a:t>
            </a:r>
          </a:p>
          <a:p>
            <a:r>
              <a:rPr lang="fr-FR" dirty="0" smtClean="0"/>
              <a:t>	</a:t>
            </a:r>
            <a:endParaRPr lang="fr-FR" dirty="0"/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196" y="3501008"/>
            <a:ext cx="6624736" cy="3144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ZoneTexte 6"/>
          <p:cNvSpPr txBox="1"/>
          <p:nvPr/>
        </p:nvSpPr>
        <p:spPr>
          <a:xfrm>
            <a:off x="7087716" y="1988840"/>
            <a:ext cx="2335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augmentation  du CT et TG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oneTexte 1"/>
          <p:cNvSpPr txBox="1">
            <a:spLocks noChangeArrowheads="1"/>
          </p:cNvSpPr>
          <p:nvPr/>
        </p:nvSpPr>
        <p:spPr bwMode="auto">
          <a:xfrm>
            <a:off x="642938" y="285750"/>
            <a:ext cx="8760024" cy="1384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800" dirty="0">
                <a:solidFill>
                  <a:schemeClr val="bg1"/>
                </a:solidFill>
              </a:rPr>
              <a:t>Au niveau intestinal le fer est oxydé en Fe3+  par la </a:t>
            </a:r>
            <a:r>
              <a:rPr lang="fr-FR" sz="2800" dirty="0" err="1" smtClean="0">
                <a:solidFill>
                  <a:schemeClr val="bg1"/>
                </a:solidFill>
              </a:rPr>
              <a:t>céruloplasmine</a:t>
            </a:r>
            <a:r>
              <a:rPr lang="fr-FR" sz="2800" dirty="0" smtClean="0">
                <a:solidFill>
                  <a:schemeClr val="bg1"/>
                </a:solidFill>
              </a:rPr>
              <a:t>  </a:t>
            </a:r>
            <a:r>
              <a:rPr lang="fr-FR" sz="2800" dirty="0">
                <a:solidFill>
                  <a:schemeClr val="bg1"/>
                </a:solidFill>
              </a:rPr>
              <a:t>et  capté ultérieurement  par la transferrine plasmatique.   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141" y="2071688"/>
            <a:ext cx="152697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ZoneTexte 6"/>
          <p:cNvSpPr txBox="1">
            <a:spLocks noChangeArrowheads="1"/>
          </p:cNvSpPr>
          <p:nvPr/>
        </p:nvSpPr>
        <p:spPr bwMode="auto">
          <a:xfrm>
            <a:off x="246956" y="5877272"/>
            <a:ext cx="4949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/>
              <a:t>Transferrine= sidérophiline  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1526977" y="3355975"/>
            <a:ext cx="964406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950" name="ZoneTexte 12"/>
          <p:cNvSpPr txBox="1">
            <a:spLocks noChangeArrowheads="1"/>
          </p:cNvSpPr>
          <p:nvPr/>
        </p:nvSpPr>
        <p:spPr bwMode="auto">
          <a:xfrm>
            <a:off x="1446610" y="4929188"/>
            <a:ext cx="12055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 dirty="0">
                <a:solidFill>
                  <a:schemeClr val="accent5">
                    <a:lumMod val="90000"/>
                  </a:schemeClr>
                </a:solidFill>
              </a:rPr>
              <a:t>2 Fe3+</a:t>
            </a:r>
          </a:p>
        </p:txBody>
      </p:sp>
      <p:sp>
        <p:nvSpPr>
          <p:cNvPr id="14" name="Accolade fermante 13"/>
          <p:cNvSpPr/>
          <p:nvPr/>
        </p:nvSpPr>
        <p:spPr>
          <a:xfrm>
            <a:off x="2652118" y="2143126"/>
            <a:ext cx="723304" cy="2428875"/>
          </a:xfrm>
          <a:prstGeom prst="righ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952" name="ZoneTexte 14"/>
          <p:cNvSpPr txBox="1">
            <a:spLocks noChangeArrowheads="1"/>
          </p:cNvSpPr>
          <p:nvPr/>
        </p:nvSpPr>
        <p:spPr bwMode="auto">
          <a:xfrm>
            <a:off x="3375422" y="3286125"/>
            <a:ext cx="803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CLF</a:t>
            </a:r>
          </a:p>
        </p:txBody>
      </p:sp>
      <p:sp>
        <p:nvSpPr>
          <p:cNvPr id="16" name="Accolade ouvrante 15"/>
          <p:cNvSpPr/>
          <p:nvPr/>
        </p:nvSpPr>
        <p:spPr>
          <a:xfrm>
            <a:off x="751012" y="2143125"/>
            <a:ext cx="401837" cy="3429000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2954" name="ZoneTexte 16"/>
          <p:cNvSpPr txBox="1">
            <a:spLocks noChangeArrowheads="1"/>
          </p:cNvSpPr>
          <p:nvPr/>
        </p:nvSpPr>
        <p:spPr bwMode="auto">
          <a:xfrm>
            <a:off x="0" y="3143250"/>
            <a:ext cx="88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CTF</a:t>
            </a:r>
          </a:p>
        </p:txBody>
      </p:sp>
      <p:sp>
        <p:nvSpPr>
          <p:cNvPr id="82955" name="ZoneTexte 17"/>
          <p:cNvSpPr txBox="1">
            <a:spLocks noChangeArrowheads="1"/>
          </p:cNvSpPr>
          <p:nvPr/>
        </p:nvSpPr>
        <p:spPr bwMode="auto">
          <a:xfrm>
            <a:off x="4259462" y="4071938"/>
            <a:ext cx="63490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/>
              <a:t>CTF ou TIBC = Total Iron Binding Capacity</a:t>
            </a:r>
          </a:p>
          <a:p>
            <a:r>
              <a:rPr lang="fr-FR" b="1"/>
              <a:t>CLT = capacité latente de fixation  </a:t>
            </a:r>
          </a:p>
        </p:txBody>
      </p:sp>
      <p:sp>
        <p:nvSpPr>
          <p:cNvPr id="82956" name="ZoneTexte 19"/>
          <p:cNvSpPr txBox="1">
            <a:spLocks noChangeArrowheads="1"/>
          </p:cNvSpPr>
          <p:nvPr/>
        </p:nvSpPr>
        <p:spPr bwMode="auto">
          <a:xfrm>
            <a:off x="4711452" y="2348880"/>
            <a:ext cx="4500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dirty="0" smtClean="0"/>
              <a:t>   Poids </a:t>
            </a:r>
            <a:r>
              <a:rPr lang="fr-FR" b="1" dirty="0"/>
              <a:t>moléculaire = 80 000 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3020" y="404664"/>
            <a:ext cx="9073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les urines :</a:t>
            </a:r>
          </a:p>
          <a:p>
            <a:r>
              <a:rPr lang="fr-FR" dirty="0" smtClean="0"/>
              <a:t>Elles sont rares, troubles, volontiers graisseuses </a:t>
            </a:r>
          </a:p>
          <a:p>
            <a:r>
              <a:rPr lang="fr-FR" dirty="0" smtClean="0"/>
              <a:t>La protéinurie est massive &gt; 3 g/24 H pouvant  atteindre des valeurs très élevées  &gt; 20  ( valeur normale de la protéinurie &lt; 0,15 g/24 H);</a:t>
            </a:r>
          </a:p>
          <a:p>
            <a:r>
              <a:rPr lang="fr-FR" dirty="0" smtClean="0"/>
              <a:t>Électrophorèse </a:t>
            </a:r>
            <a:r>
              <a:rPr lang="fr-FR" dirty="0" smtClean="0"/>
              <a:t>des protéines  urinaires est </a:t>
            </a:r>
            <a:r>
              <a:rPr lang="fr-FR" dirty="0" smtClean="0"/>
              <a:t>importante pour évaluer le pronostic </a:t>
            </a:r>
            <a:endParaRPr lang="fr-FR" dirty="0"/>
          </a:p>
        </p:txBody>
      </p:sp>
      <p:pic>
        <p:nvPicPr>
          <p:cNvPr id="95234" name="Picture 2" descr="Résultat de recherche d'images pour &quot;protéinurie sélectiv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076" y="2708920"/>
            <a:ext cx="777686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ZoneTexte 3"/>
          <p:cNvSpPr txBox="1"/>
          <p:nvPr/>
        </p:nvSpPr>
        <p:spPr>
          <a:xfrm>
            <a:off x="2911252" y="3789040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Bon pronostic car absence des </a:t>
            </a:r>
            <a:r>
              <a:rPr lang="fr-FR" sz="1800" b="1" dirty="0" err="1" smtClean="0">
                <a:solidFill>
                  <a:schemeClr val="bg2">
                    <a:lumMod val="75000"/>
                  </a:schemeClr>
                </a:solidFill>
              </a:rPr>
              <a:t>IgG</a:t>
            </a:r>
            <a:r>
              <a:rPr lang="fr-FR" sz="1800" b="1" dirty="0" smtClean="0">
                <a:solidFill>
                  <a:schemeClr val="bg2">
                    <a:lumMod val="75000"/>
                  </a:schemeClr>
                </a:solidFill>
              </a:rPr>
              <a:t> dans les urines </a:t>
            </a:r>
            <a:endParaRPr lang="fr-FR" sz="1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39644" y="3717032"/>
            <a:ext cx="1152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2">
                    <a:lumMod val="75000"/>
                  </a:schemeClr>
                </a:solidFill>
              </a:rPr>
              <a:t>Mauvais pronostic  </a:t>
            </a:r>
            <a:endParaRPr lang="fr-FR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2980" y="1225203"/>
            <a:ext cx="93610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syndrome néphrotique est dit  impur s’il est  associer </a:t>
            </a:r>
          </a:p>
          <a:p>
            <a:endParaRPr lang="fr-FR" dirty="0" smtClean="0"/>
          </a:p>
          <a:p>
            <a:pPr marL="457200" indent="-457200">
              <a:buFont typeface="+mj-lt"/>
              <a:buAutoNum type="arabicPeriod"/>
            </a:pPr>
            <a:r>
              <a:rPr lang="fr-FR" sz="3200" dirty="0" smtClean="0"/>
              <a:t>Hypertension artérielle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 smtClean="0"/>
              <a:t>Hématurie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 smtClean="0"/>
              <a:t>Des signes d’insuffisance rénale 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3200" dirty="0" smtClean="0"/>
              <a:t>Une protéinurie non sélective 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74948" y="4623519"/>
            <a:ext cx="10009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Quand le syndrome néphrotique est impur il est résistant à la corticothérapie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1292" y="18864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 smtClean="0"/>
              <a:t>Cirrhose </a:t>
            </a:r>
            <a:endParaRPr lang="fr-FR" sz="5400" dirty="0"/>
          </a:p>
        </p:txBody>
      </p:sp>
      <p:pic>
        <p:nvPicPr>
          <p:cNvPr id="79874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676" y="260648"/>
            <a:ext cx="3361556" cy="216024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390972" y="2276872"/>
            <a:ext cx="9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C’est une affection hépatique , chronique, irréversible , caractérisée par une désorganisation complète l’architecture normale du foie. Son volume  est augmenté , devient dur et prend un aspect granuleux.</a:t>
            </a:r>
          </a:p>
          <a:p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définition de la cirrhose est anatomopathologique : </a:t>
            </a:r>
            <a:r>
              <a:rPr lang="fr-FR" dirty="0" smtClean="0"/>
              <a:t>présence de fibrose avec de nombreux foyers de nécrose et de nodules de régénération.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2980" y="4869160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lésion biochimique intéresse les cellules du système </a:t>
            </a:r>
            <a:r>
              <a:rPr lang="fr-FR" dirty="0" err="1" smtClean="0"/>
              <a:t>réticulo</a:t>
            </a:r>
            <a:r>
              <a:rPr lang="fr-FR" dirty="0" smtClean="0"/>
              <a:t> endothélial : HISTIOCYTES  ou cellules de KUPFFER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3300" y="188640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i="1" dirty="0" smtClean="0"/>
              <a:t>ETIOLOGIES </a:t>
            </a:r>
            <a:endParaRPr lang="fr-FR" sz="4000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534988" y="1556792"/>
            <a:ext cx="6336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Les principales causes de la cirrhose sont </a:t>
            </a:r>
            <a:r>
              <a:rPr lang="fr-FR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l’alcoolisme chronique;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l’hépatite virale B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l’hépatite virale C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1012" y="3573016"/>
            <a:ext cx="90730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/>
              <a:t>Autres causes</a:t>
            </a:r>
            <a:endParaRPr lang="fr-FR" u="sng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stéatose hépatique non alcoolique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maladies métaboliques ( déficit en </a:t>
            </a:r>
            <a:r>
              <a:rPr lang="el-GR" dirty="0" smtClean="0"/>
              <a:t>α</a:t>
            </a:r>
            <a:r>
              <a:rPr lang="fr-FR" dirty="0" smtClean="0"/>
              <a:t>1 AT, maladie de </a:t>
            </a:r>
            <a:r>
              <a:rPr lang="fr-FR" dirty="0" err="1" smtClean="0"/>
              <a:t>wilson</a:t>
            </a:r>
            <a:r>
              <a:rPr lang="fr-FR" dirty="0" smtClean="0"/>
              <a:t>, hémochromatose, </a:t>
            </a:r>
            <a:r>
              <a:rPr lang="fr-FR" dirty="0" err="1" smtClean="0"/>
              <a:t>tyrosinose</a:t>
            </a:r>
            <a:r>
              <a:rPr lang="fr-FR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hépatites auto immunes </a:t>
            </a:r>
          </a:p>
          <a:p>
            <a:r>
              <a:rPr lang="fr-FR" sz="3200" dirty="0" smtClean="0"/>
              <a:t>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79204" y="188640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BILAN BIOLOGIQUE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18964" y="980728"/>
            <a:ext cx="66967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b="1" dirty="0" smtClean="0"/>
              <a:t> </a:t>
            </a:r>
            <a:r>
              <a:rPr lang="fr-FR" sz="2800" b="1" u="sng" dirty="0" smtClean="0"/>
              <a:t>Stade de cirrhose </a:t>
            </a:r>
            <a:r>
              <a:rPr lang="fr-FR" sz="2800" b="1" i="1" u="sng" dirty="0" smtClean="0"/>
              <a:t>compensée </a:t>
            </a:r>
            <a:endParaRPr lang="fr-FR" b="1" i="1" u="sng" dirty="0" smtClean="0"/>
          </a:p>
          <a:p>
            <a:r>
              <a:rPr lang="fr-FR" b="1" dirty="0" smtClean="0"/>
              <a:t>  	</a:t>
            </a:r>
            <a:r>
              <a:rPr lang="fr-FR" dirty="0" err="1" smtClean="0"/>
              <a:t>hyperbilirubinémie</a:t>
            </a:r>
            <a:r>
              <a:rPr lang="fr-FR" dirty="0" smtClean="0"/>
              <a:t>  &lt; 20 mg/L</a:t>
            </a:r>
          </a:p>
          <a:p>
            <a:r>
              <a:rPr lang="fr-FR" dirty="0" smtClean="0"/>
              <a:t>	augmentation de la </a:t>
            </a:r>
            <a:r>
              <a:rPr lang="el-GR" dirty="0" smtClean="0"/>
              <a:t>γ</a:t>
            </a:r>
            <a:r>
              <a:rPr lang="fr-FR" dirty="0" smtClean="0"/>
              <a:t> GT</a:t>
            </a:r>
          </a:p>
          <a:p>
            <a:r>
              <a:rPr lang="fr-FR" dirty="0" smtClean="0"/>
              <a:t>	anémie macrocytaire  VGM &gt; 100 </a:t>
            </a:r>
          </a:p>
          <a:p>
            <a:r>
              <a:rPr lang="fr-FR" dirty="0" smtClean="0"/>
              <a:t>	</a:t>
            </a:r>
            <a:r>
              <a:rPr lang="fr-FR" dirty="0" err="1" smtClean="0"/>
              <a:t>IgA</a:t>
            </a:r>
            <a:r>
              <a:rPr lang="fr-FR" dirty="0" smtClean="0"/>
              <a:t>/transferrine  élevé </a:t>
            </a:r>
          </a:p>
          <a:p>
            <a:r>
              <a:rPr lang="fr-FR" dirty="0" smtClean="0"/>
              <a:t>	électrophorèse  pré soudure béta gamma</a:t>
            </a:r>
          </a:p>
          <a:p>
            <a:pPr>
              <a:buFont typeface="Arial" pitchFamily="34" charset="0"/>
              <a:buChar char="•"/>
            </a:pPr>
            <a:endParaRPr lang="fr-FR" b="1" dirty="0" smtClean="0"/>
          </a:p>
          <a:p>
            <a:endParaRPr lang="fr-FR" b="1" dirty="0" smtClean="0"/>
          </a:p>
          <a:p>
            <a:pPr>
              <a:buFont typeface="Arial" pitchFamily="34" charset="0"/>
              <a:buChar char="•"/>
            </a:pPr>
            <a:r>
              <a:rPr lang="fr-FR" b="1" u="sng" dirty="0" smtClean="0"/>
              <a:t> Stade de cirrhose décompensée  </a:t>
            </a:r>
            <a:endParaRPr lang="fr-FR" b="1" u="sng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720" y="3501008"/>
            <a:ext cx="452132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oneTexte 5"/>
          <p:cNvSpPr txBox="1"/>
          <p:nvPr/>
        </p:nvSpPr>
        <p:spPr>
          <a:xfrm>
            <a:off x="390972" y="4509120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Protides totaux &lt; 60 g/L;</a:t>
            </a:r>
          </a:p>
          <a:p>
            <a:r>
              <a:rPr lang="fr-FR" dirty="0" smtClean="0"/>
              <a:t>Nette augmentation des </a:t>
            </a:r>
            <a:r>
              <a:rPr lang="fr-FR" dirty="0" err="1" smtClean="0"/>
              <a:t>Ig</a:t>
            </a:r>
            <a:r>
              <a:rPr lang="fr-FR" dirty="0" smtClean="0"/>
              <a:t> A;</a:t>
            </a:r>
          </a:p>
          <a:p>
            <a:r>
              <a:rPr lang="fr-FR" dirty="0" smtClean="0"/>
              <a:t>Fibrinogène et </a:t>
            </a:r>
            <a:r>
              <a:rPr lang="fr-FR" dirty="0" err="1" smtClean="0"/>
              <a:t>Tx</a:t>
            </a:r>
            <a:r>
              <a:rPr lang="fr-FR" dirty="0" smtClean="0"/>
              <a:t> de Prothrombine effondrés;</a:t>
            </a:r>
          </a:p>
          <a:p>
            <a:r>
              <a:rPr lang="fr-FR" dirty="0" smtClean="0"/>
              <a:t>VS +++</a:t>
            </a:r>
          </a:p>
          <a:p>
            <a:r>
              <a:rPr lang="fr-FR" dirty="0" smtClean="0"/>
              <a:t>Soudure complète béta + gamma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0972" y="1772816"/>
            <a:ext cx="950505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Au stade terminal apparaissent les complications </a:t>
            </a:r>
            <a:r>
              <a:rPr lang="fr-FR" sz="2800" dirty="0" smtClean="0"/>
              <a:t>:</a:t>
            </a:r>
          </a:p>
          <a:p>
            <a:endParaRPr lang="fr-FR" dirty="0" smtClean="0"/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 </a:t>
            </a:r>
            <a:r>
              <a:rPr lang="fr-FR" sz="3200" dirty="0" smtClean="0"/>
              <a:t>Ascite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 hémorragie digestive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développement d’un cancer hépatique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encéphalopathie hépatique 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46956" y="764704"/>
          <a:ext cx="9793088" cy="5695244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893412"/>
                <a:gridCol w="2003132"/>
                <a:gridCol w="2448272"/>
                <a:gridCol w="2448272"/>
              </a:tblGrid>
              <a:tr h="55236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Critères</a:t>
                      </a:r>
                      <a:r>
                        <a:rPr lang="fr-FR" sz="2000" b="1" dirty="0"/>
                        <a:t> 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/>
                        <a:t>                     </a:t>
                      </a:r>
                      <a:r>
                        <a:rPr lang="fr-FR" sz="1800" b="1" dirty="0" smtClean="0"/>
                        <a:t>               </a:t>
                      </a:r>
                      <a:r>
                        <a:rPr lang="fr-FR" sz="2200" b="1" dirty="0"/>
                        <a:t>Points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   </a:t>
                      </a:r>
                      <a:r>
                        <a:rPr lang="fr-FR" sz="2000" b="1" dirty="0" smtClean="0"/>
                        <a:t>      </a:t>
                      </a:r>
                      <a:r>
                        <a:rPr lang="fr-FR" sz="2400" b="1" dirty="0">
                          <a:solidFill>
                            <a:srgbClr val="C00000"/>
                          </a:solidFill>
                        </a:rPr>
                        <a:t>1               </a:t>
                      </a:r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                </a:t>
                      </a:r>
                      <a:r>
                        <a:rPr lang="fr-FR" sz="2400" b="1" dirty="0">
                          <a:solidFill>
                            <a:srgbClr val="C00000"/>
                          </a:solidFill>
                        </a:rPr>
                        <a:t>2                     </a:t>
                      </a:r>
                      <a:r>
                        <a:rPr lang="fr-FR" sz="2400" b="1" dirty="0" smtClean="0">
                          <a:solidFill>
                            <a:srgbClr val="C00000"/>
                          </a:solidFill>
                        </a:rPr>
                        <a:t>      </a:t>
                      </a:r>
                      <a:r>
                        <a:rPr lang="fr-FR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fr-FR" sz="18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46652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Albumine (g/L)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&gt;35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28 - 35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&lt;28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</a:tr>
              <a:tr h="59136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Bilirubine (mg/L)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&lt;20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20 -30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&gt;30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</a:tr>
              <a:tr h="72887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/>
                        <a:t>Prothrombine (%)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libri"/>
                          <a:ea typeface="Calibri"/>
                          <a:cs typeface="Arial"/>
                        </a:rPr>
                        <a:t>Prothrombine (sec)</a:t>
                      </a:r>
                      <a:r>
                        <a:rPr lang="fr-FR" sz="2000" b="1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endParaRPr lang="fr-FR" sz="2000" b="1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&gt;</a:t>
                      </a:r>
                      <a:r>
                        <a:rPr lang="fr-FR" sz="2800" b="1" dirty="0" smtClean="0"/>
                        <a:t>55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latin typeface="Calibri"/>
                          <a:ea typeface="Calibri"/>
                          <a:cs typeface="Arial"/>
                        </a:rPr>
                        <a:t>1- 4 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/>
                        <a:t>45- 55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latin typeface="Calibri"/>
                          <a:ea typeface="Calibri"/>
                          <a:cs typeface="Arial"/>
                        </a:rPr>
                        <a:t>4 – 6 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/>
                        <a:t>&lt;</a:t>
                      </a:r>
                      <a:r>
                        <a:rPr lang="fr-FR" sz="2800" b="1" dirty="0" smtClean="0"/>
                        <a:t>45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b="1" dirty="0" smtClean="0">
                          <a:latin typeface="Calibri"/>
                          <a:ea typeface="Calibri"/>
                          <a:cs typeface="Arial"/>
                        </a:rPr>
                        <a:t>&gt; 6 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</a:tr>
              <a:tr h="397565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Ascite</a:t>
                      </a:r>
                      <a:endParaRPr lang="fr-FR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Absente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légère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massive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</a:tr>
              <a:tr h="596348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Encéphalite </a:t>
                      </a:r>
                      <a:endParaRPr lang="fr-FR" sz="24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Absente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/>
                        <a:t>Grade I et II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dirty="0" smtClean="0"/>
                        <a:t>Grade </a:t>
                      </a:r>
                      <a:r>
                        <a:rPr lang="fr-FR" sz="2400" b="1" dirty="0"/>
                        <a:t>III </a:t>
                      </a:r>
                      <a:r>
                        <a:rPr lang="fr-FR" sz="2400" b="1" dirty="0" smtClean="0"/>
                        <a:t>-IV</a:t>
                      </a:r>
                      <a:endParaRPr lang="fr-FR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</a:tr>
              <a:tr h="1176130">
                <a:tc gridSpan="4"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Grade A de  CHILD   entre   5 et 6         points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Grade B de  CHILD   entre   7 et 10       points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/>
                        <a:t>Grade C de  CHILD   entre   11 et 15     points 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/>
                        <a:t>                                                                     Le </a:t>
                      </a:r>
                      <a:r>
                        <a:rPr lang="fr-FR" sz="2000" b="1" dirty="0"/>
                        <a:t>grade A est de bon pronostic ;</a:t>
                      </a:r>
                    </a:p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/>
                        <a:t>                                                                     Les </a:t>
                      </a:r>
                      <a:r>
                        <a:rPr lang="fr-FR" sz="2000" b="1" dirty="0"/>
                        <a:t>grades B et C de mauvais pronostic</a:t>
                      </a:r>
                      <a:endParaRPr lang="fr-FR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4820" marR="6482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9873" name="AutoShape 1"/>
          <p:cNvSpPr>
            <a:spLocks noChangeShapeType="1"/>
          </p:cNvSpPr>
          <p:nvPr/>
        </p:nvSpPr>
        <p:spPr bwMode="auto">
          <a:xfrm>
            <a:off x="927100" y="98425"/>
            <a:ext cx="1733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543100" y="11663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Classification de la cirrhose selon Child-</a:t>
            </a:r>
            <a:r>
              <a:rPr lang="fr-FR" sz="2800" b="1" i="1" dirty="0" err="1" smtClean="0"/>
              <a:t>Pugh</a:t>
            </a:r>
            <a:r>
              <a:rPr lang="fr-FR" sz="2800" b="1" i="1" dirty="0" smtClean="0"/>
              <a:t> </a:t>
            </a:r>
            <a:endParaRPr lang="fr-FR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504056" y="710694"/>
            <a:ext cx="90319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Un homme âgé de 65  ans, marié, père de 4 enfants,  traité depuis plusieurs mois pour douleurs lombaires (antalgique + anti-inflammatoire). Devant l’exacerbation de la douleur et la sensation d’une asthénie profonde le malade consulte un spécialiste en médecine interne qui lui recommande les examens complémentaires suivants :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390972" y="3253040"/>
            <a:ext cx="9289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Bilan biologique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 glycémie 0,9 g/L ; urée sanguine : 0,89 g/L ; créatinine sanguine : 30 mg/L ; Na+ : 140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meq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/L ; K+ :4,5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meq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/L ; calcium : 125 mg/L ; acide urique : 80 mg/L ; triglycérides : 1,12 g/L ; cholestérol total : 1,45 g/L ; albumine : 31 g/L ; protéines totales : 65 g/L.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L’électrophorèse des protéines sériques objective une légère hypo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gammaglobulinémie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La formule numération sanguine (NFS) : GR : 3 M/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μL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; GB : 6450/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μL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;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Hb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 : 9 g/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dL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5068" y="4462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Case report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606996" y="262384"/>
            <a:ext cx="87439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vitesse de sédimentation : 15 mm/1ere heure.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Chimie des urines : bandelettes urinaires : absence de glucose, corps cétoniques et du sang avec une seule croix  pour les protéines. Le dosage pondéral des protéines urinaires par le rouge de pyrogallol : 6 g/L. 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Présence d’une protéinurie 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Bence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Jones ; l’électrophorèse avec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immunofixation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révèle la présence d’une bande kappa.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2800" b="1" dirty="0" smtClean="0"/>
              <a:t>Bilan radiologique</a:t>
            </a:r>
            <a:r>
              <a:rPr lang="fr-FR" sz="2800" dirty="0" smtClean="0"/>
              <a:t> : les radiographies des os long et du crâne montre des images d’ostéolyses et des lacunes claires.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246956" y="4735597"/>
            <a:ext cx="9535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Commentez le bilan biologique du malade ; quel est le diagnostic le plus probable ?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5"/>
          <p:cNvSpPr txBox="1">
            <a:spLocks noChangeArrowheads="1"/>
          </p:cNvSpPr>
          <p:nvPr/>
        </p:nvSpPr>
        <p:spPr bwMode="auto">
          <a:xfrm>
            <a:off x="462980" y="2708920"/>
            <a:ext cx="9433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800" b="1" dirty="0"/>
              <a:t>TIBC en </a:t>
            </a:r>
            <a:r>
              <a:rPr lang="fr-FR" sz="2800" b="1" dirty="0" err="1" smtClean="0"/>
              <a:t>μmol</a:t>
            </a:r>
            <a:r>
              <a:rPr lang="fr-FR" sz="2800" b="1" dirty="0" smtClean="0"/>
              <a:t>/L =     </a:t>
            </a:r>
            <a:r>
              <a:rPr lang="fr-FR" sz="2800" b="1" dirty="0"/>
              <a:t>transferrine plasmatique (g/L) </a:t>
            </a:r>
            <a:r>
              <a:rPr lang="fr-FR" sz="2800" b="1" dirty="0" smtClean="0"/>
              <a:t> x  25</a:t>
            </a:r>
            <a:endParaRPr lang="fr-FR" sz="2800" b="1" dirty="0"/>
          </a:p>
        </p:txBody>
      </p:sp>
      <p:cxnSp>
        <p:nvCxnSpPr>
          <p:cNvPr id="6" name="Connecteur droit 5"/>
          <p:cNvCxnSpPr/>
          <p:nvPr/>
        </p:nvCxnSpPr>
        <p:spPr bwMode="auto">
          <a:xfrm>
            <a:off x="2407196" y="4797152"/>
            <a:ext cx="7920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1327076" y="4182179"/>
            <a:ext cx="4752528" cy="1488361"/>
            <a:chOff x="1327076" y="4221088"/>
            <a:chExt cx="3960440" cy="1488361"/>
          </a:xfrm>
        </p:grpSpPr>
        <p:sp>
          <p:nvSpPr>
            <p:cNvPr id="3" name="Rectangle 2"/>
            <p:cNvSpPr/>
            <p:nvPr/>
          </p:nvSpPr>
          <p:spPr>
            <a:xfrm>
              <a:off x="1327076" y="4509120"/>
              <a:ext cx="10801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3600" b="1" dirty="0" smtClean="0"/>
                <a:t>25 =</a:t>
              </a:r>
              <a:endParaRPr lang="fr-FR" sz="3600" dirty="0" smtClean="0"/>
            </a:p>
            <a:p>
              <a:endParaRPr lang="fr-FR" sz="3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191172" y="4221088"/>
              <a:ext cx="91563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600" dirty="0" smtClean="0"/>
                <a:t>10</a:t>
              </a:r>
              <a:r>
                <a:rPr lang="fr-FR" sz="3600" baseline="30000" dirty="0" smtClean="0"/>
                <a:t>6</a:t>
              </a:r>
              <a:r>
                <a:rPr lang="fr-FR" sz="3600" dirty="0" smtClean="0"/>
                <a:t> </a:t>
              </a:r>
              <a:endParaRPr lang="fr-FR" sz="3600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047156" y="4797152"/>
              <a:ext cx="18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80 000</a:t>
              </a:r>
              <a:endParaRPr lang="fr-FR" sz="36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983260" y="443711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/>
                <a:t>X 2</a:t>
              </a:r>
              <a:endParaRPr lang="fr-FR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775348" y="548680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495428" y="548680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5935588" y="2780928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15508" y="2780928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95428" y="2780928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75348" y="2780928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99684" y="2780928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591772" y="2708920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91572" y="548680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143500" y="548680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67436" y="4797152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75348" y="4797152"/>
            <a:ext cx="432048" cy="1728192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0972" y="126876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Etat normal </a:t>
            </a:r>
            <a:endParaRPr lang="fr-FR" sz="2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74948" y="357301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Anémie ferriprive </a:t>
            </a:r>
            <a:endParaRPr lang="fr-FR" sz="3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174948" y="5445224"/>
            <a:ext cx="3271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Hémochromatose </a:t>
            </a:r>
            <a:endParaRPr lang="fr-FR" sz="32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295628" y="90872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Transferrine 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270776" y="328498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Transferrine 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5215508" y="537321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Transferrine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183060" y="1282436"/>
          <a:ext cx="8136903" cy="48108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12301"/>
                <a:gridCol w="2712301"/>
                <a:gridCol w="2712301"/>
              </a:tblGrid>
              <a:tr h="77227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Variables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Anémie ferriprive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Hémochromatose </a:t>
                      </a:r>
                    </a:p>
                    <a:p>
                      <a:r>
                        <a:rPr lang="fr-FR" sz="2000" b="0" dirty="0" smtClean="0"/>
                        <a:t>Surcharge en fer primitive ou II</a:t>
                      </a:r>
                      <a:r>
                        <a:rPr lang="fr-FR" sz="2000" b="0" baseline="0" dirty="0" smtClean="0"/>
                        <a:t> aire</a:t>
                      </a:r>
                      <a:endParaRPr lang="fr-FR" sz="2000" b="0" dirty="0"/>
                    </a:p>
                  </a:txBody>
                  <a:tcPr/>
                </a:tc>
              </a:tr>
              <a:tr h="69938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Fer sérique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</a:tr>
              <a:tr h="69938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Transferrine</a:t>
                      </a:r>
                      <a:r>
                        <a:rPr lang="fr-FR" sz="2400" baseline="0" dirty="0" smtClean="0"/>
                        <a:t>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69938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CTF ou TIBC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699380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Coefficient de saturation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  <a:tr h="699380">
                <a:tc>
                  <a:txBody>
                    <a:bodyPr/>
                    <a:lstStyle/>
                    <a:p>
                      <a:r>
                        <a:rPr lang="fr-FR" sz="2400" dirty="0" err="1" smtClean="0"/>
                        <a:t>Ferritine</a:t>
                      </a:r>
                      <a:r>
                        <a:rPr lang="fr-FR" sz="2400" dirty="0" smtClean="0"/>
                        <a:t>  plasmatique 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Connecteur droit avec flèche 6"/>
          <p:cNvCxnSpPr/>
          <p:nvPr/>
        </p:nvCxnSpPr>
        <p:spPr bwMode="auto">
          <a:xfrm>
            <a:off x="5143500" y="2420888"/>
            <a:ext cx="432048" cy="504056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 bwMode="auto">
          <a:xfrm flipV="1">
            <a:off x="7879804" y="2420888"/>
            <a:ext cx="504056" cy="432048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 bwMode="auto">
          <a:xfrm flipV="1">
            <a:off x="5143500" y="3140968"/>
            <a:ext cx="504056" cy="432048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 bwMode="auto">
          <a:xfrm>
            <a:off x="7879804" y="3140968"/>
            <a:ext cx="432048" cy="504056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 bwMode="auto">
          <a:xfrm flipV="1">
            <a:off x="5143500" y="3789040"/>
            <a:ext cx="504056" cy="432048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 bwMode="auto">
          <a:xfrm>
            <a:off x="7879804" y="3789040"/>
            <a:ext cx="432048" cy="504056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 bwMode="auto">
          <a:xfrm>
            <a:off x="5071492" y="4581128"/>
            <a:ext cx="432048" cy="504056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 bwMode="auto">
          <a:xfrm flipV="1">
            <a:off x="7879804" y="4581128"/>
            <a:ext cx="504056" cy="432048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 bwMode="auto">
          <a:xfrm>
            <a:off x="4999484" y="5373216"/>
            <a:ext cx="432048" cy="504056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 bwMode="auto">
          <a:xfrm flipV="1">
            <a:off x="7735788" y="5373216"/>
            <a:ext cx="504056" cy="432048"/>
          </a:xfrm>
          <a:prstGeom prst="straightConnector1">
            <a:avLst/>
          </a:prstGeom>
          <a:ln w="76200"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18964" y="260648"/>
            <a:ext cx="939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C-réactive protéine  (ß globuline)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174948" y="2266994"/>
            <a:ext cx="9001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800" dirty="0" smtClean="0"/>
              <a:t>C’est une protéine de la réaction inflammatoire;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/>
              <a:t> libérée par le foie sous l’action de </a:t>
            </a:r>
            <a:r>
              <a:rPr lang="fr-FR" sz="2800" dirty="0" smtClean="0"/>
              <a:t>l’interleukine </a:t>
            </a:r>
            <a:r>
              <a:rPr lang="fr-FR" sz="2800" dirty="0" smtClean="0"/>
              <a:t>1 ( IL 1);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/>
              <a:t> elle réagit avec le polysaccharide C de la paroi bactérienne;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/>
              <a:t> elle augmente dans tous les processus inflammatoires  mais plus particulièrement </a:t>
            </a:r>
            <a:r>
              <a:rPr lang="fr-FR" sz="2800" b="1" dirty="0" smtClean="0">
                <a:solidFill>
                  <a:srgbClr val="00B0F0"/>
                </a:solidFill>
              </a:rPr>
              <a:t>dans les infections bactériennes</a:t>
            </a:r>
            <a:r>
              <a:rPr lang="fr-FR" sz="2800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/>
              <a:t> c’est une protéine à cinétique rapide : augmente dès la 4</a:t>
            </a:r>
            <a:r>
              <a:rPr lang="fr-FR" sz="2800" baseline="30000" dirty="0" smtClean="0"/>
              <a:t>ème</a:t>
            </a:r>
            <a:r>
              <a:rPr lang="fr-FR" sz="2800" dirty="0" smtClean="0"/>
              <a:t> heure du début de l’inflammation; le pic à 12 heures  </a:t>
            </a:r>
          </a:p>
          <a:p>
            <a:pPr algn="just">
              <a:buFont typeface="Arial" pitchFamily="34" charset="0"/>
              <a:buChar char="•"/>
            </a:pPr>
            <a:r>
              <a:rPr lang="fr-FR" sz="2800" dirty="0" smtClean="0"/>
              <a:t> son rôle </a:t>
            </a:r>
            <a:r>
              <a:rPr lang="fr-FR" sz="2800" dirty="0" smtClean="0"/>
              <a:t>principal </a:t>
            </a:r>
            <a:r>
              <a:rPr lang="fr-FR" sz="2800" dirty="0" smtClean="0"/>
              <a:t>dans l’inflammation  est l’épuration du foyer inflammatoire des débris cellulaires. </a:t>
            </a:r>
          </a:p>
          <a:p>
            <a:pPr algn="just"/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5122" name="Picture 2" descr="https://upload.wikimedia.org/wikipedia/commons/a/ab/CRP_pret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7716" y="0"/>
            <a:ext cx="2952328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0972" y="332656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Les immunoglobulines 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18964" y="2060848"/>
            <a:ext cx="49685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Ig</a:t>
            </a:r>
            <a:r>
              <a:rPr lang="fr-FR" sz="4000" dirty="0" smtClean="0"/>
              <a:t> G :  8 – 14 g/L </a:t>
            </a:r>
          </a:p>
          <a:p>
            <a:r>
              <a:rPr lang="fr-FR" sz="4000" dirty="0" err="1" smtClean="0"/>
              <a:t>Ig</a:t>
            </a:r>
            <a:r>
              <a:rPr lang="fr-FR" sz="4000" dirty="0" smtClean="0"/>
              <a:t> A  : 1 – 4 g/L</a:t>
            </a:r>
          </a:p>
          <a:p>
            <a:r>
              <a:rPr lang="fr-FR" sz="4000" dirty="0" err="1" smtClean="0"/>
              <a:t>Ig</a:t>
            </a:r>
            <a:r>
              <a:rPr lang="fr-FR" sz="4000" dirty="0" smtClean="0"/>
              <a:t> M : 0,8 – 1,2 g/L</a:t>
            </a:r>
          </a:p>
          <a:p>
            <a:r>
              <a:rPr lang="fr-FR" sz="4000" dirty="0" err="1" smtClean="0"/>
              <a:t>Ig</a:t>
            </a:r>
            <a:r>
              <a:rPr lang="fr-FR" sz="4000" dirty="0" smtClean="0"/>
              <a:t> D  : 0,2 – 0,4 g/L</a:t>
            </a:r>
          </a:p>
          <a:p>
            <a:r>
              <a:rPr lang="fr-FR" sz="4000" dirty="0" err="1" smtClean="0"/>
              <a:t>Ig</a:t>
            </a:r>
            <a:r>
              <a:rPr lang="fr-FR" sz="4000" dirty="0" smtClean="0"/>
              <a:t> E  :  0,15 – 0,5 g/L</a:t>
            </a:r>
            <a:endParaRPr lang="fr-FR" sz="4000" dirty="0"/>
          </a:p>
        </p:txBody>
      </p:sp>
      <p:pic>
        <p:nvPicPr>
          <p:cNvPr id="1026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7556" y="476672"/>
            <a:ext cx="4283224" cy="5976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GRAD">
  <a:themeElements>
    <a:clrScheme name="">
      <a:dk1>
        <a:srgbClr val="777777"/>
      </a:dk1>
      <a:lt1>
        <a:srgbClr val="FFFFFF"/>
      </a:lt1>
      <a:dk2>
        <a:srgbClr val="800000"/>
      </a:dk2>
      <a:lt2>
        <a:srgbClr val="FFFFFF"/>
      </a:lt2>
      <a:accent1>
        <a:srgbClr val="FFFF00"/>
      </a:accent1>
      <a:accent2>
        <a:srgbClr val="FF9900"/>
      </a:accent2>
      <a:accent3>
        <a:srgbClr val="C0AAAA"/>
      </a:accent3>
      <a:accent4>
        <a:srgbClr val="DADADA"/>
      </a:accent4>
      <a:accent5>
        <a:srgbClr val="FFFFAA"/>
      </a:accent5>
      <a:accent6>
        <a:srgbClr val="E78A00"/>
      </a:accent6>
      <a:hlink>
        <a:srgbClr val="CC6600"/>
      </a:hlink>
      <a:folHlink>
        <a:srgbClr val="993300"/>
      </a:folHlink>
    </a:clrScheme>
    <a:fontScheme name="REDGRAD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DGRA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GRA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GRA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REDGRAD</Template>
  <TotalTime>6005</TotalTime>
  <Pages>1</Pages>
  <Words>1685</Words>
  <Application>Microsoft Office PowerPoint</Application>
  <PresentationFormat>Diapositives 35 mm</PresentationFormat>
  <Paragraphs>310</Paragraphs>
  <Slides>48</Slides>
  <Notes>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48</vt:i4>
      </vt:variant>
    </vt:vector>
  </HeadingPairs>
  <TitlesOfParts>
    <vt:vector size="51" baseType="lpstr">
      <vt:lpstr>REDGRAD</vt:lpstr>
      <vt:lpstr>Image bitmap</vt:lpstr>
      <vt:lpstr>PhotoHouse</vt:lpstr>
      <vt:lpstr>Protéines plasmatiques 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Variations physiologiques des Ig</vt:lpstr>
      <vt:lpstr>Diapositive 11</vt:lpstr>
      <vt:lpstr>Diapositive 12</vt:lpstr>
      <vt:lpstr>Diapositive 13</vt:lpstr>
      <vt:lpstr>Diapositive 14</vt:lpstr>
      <vt:lpstr>Diapositive 15</vt:lpstr>
      <vt:lpstr> Différencier une prolifération monoclonale et polyclonale 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H. 38 ans, suspicion de myélome</vt:lpstr>
      <vt:lpstr>MGUS 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Hyperuricemie : un facteur de risque souvent négligé</dc:title>
  <dc:creator>HOME</dc:creator>
  <cp:lastModifiedBy>HOME</cp:lastModifiedBy>
  <cp:revision>347</cp:revision>
  <dcterms:created xsi:type="dcterms:W3CDTF">2012-09-19T22:07:59Z</dcterms:created>
  <dcterms:modified xsi:type="dcterms:W3CDTF">2017-11-12T20:52:57Z</dcterms:modified>
</cp:coreProperties>
</file>