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1" r:id="rId3"/>
    <p:sldMasterId id="2147483652" r:id="rId4"/>
  </p:sldMasterIdLst>
  <p:sldIdLst>
    <p:sldId id="256" r:id="rId5"/>
    <p:sldId id="260" r:id="rId6"/>
    <p:sldId id="265" r:id="rId7"/>
    <p:sldId id="266" r:id="rId8"/>
    <p:sldId id="261" r:id="rId9"/>
    <p:sldId id="268" r:id="rId10"/>
    <p:sldId id="269" r:id="rId11"/>
    <p:sldId id="270" r:id="rId12"/>
    <p:sldId id="274" r:id="rId13"/>
    <p:sldId id="271" r:id="rId14"/>
    <p:sldId id="272" r:id="rId15"/>
    <p:sldId id="273" r:id="rId16"/>
    <p:sldId id="275" r:id="rId17"/>
    <p:sldId id="276" r:id="rId18"/>
    <p:sldId id="262" r:id="rId19"/>
    <p:sldId id="267" r:id="rId2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B1A45"/>
    <a:srgbClr val="B6C7CA"/>
    <a:srgbClr val="969696"/>
    <a:srgbClr val="B2B2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 descr="t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7772400" cy="1470025"/>
          </a:xfrm>
        </p:spPr>
        <p:txBody>
          <a:bodyPr anchor="b"/>
          <a:lstStyle>
            <a:lvl1pPr>
              <a:defRPr sz="4000" b="1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79388" y="1751013"/>
            <a:ext cx="6400800" cy="175260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 i="1">
                <a:solidFill>
                  <a:schemeClr val="folHlink"/>
                </a:solidFill>
              </a:defRPr>
            </a:lvl1pPr>
          </a:lstStyle>
          <a:p>
            <a:r>
              <a:rPr lang="fr-FR" smtClean="0"/>
              <a:t>Cliquez pour modifier le style des sous-titres du masque</a:t>
            </a:r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>
          <a:ln/>
        </p:spPr>
        <p:txBody>
          <a:bodyPr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>
          <a:ln/>
        </p:spPr>
        <p:txBody>
          <a:bodyPr/>
          <a:lstStyle>
            <a:lvl1pPr algn="r">
              <a:defRPr/>
            </a:lvl1pPr>
          </a:lstStyle>
          <a:p>
            <a:fld id="{919570F8-2099-4D70-8FDF-B18626DB3694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7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137AD-3AB3-4F9B-BDDC-9334A22D25C7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69100" y="176213"/>
            <a:ext cx="2195513" cy="613251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79388" y="176213"/>
            <a:ext cx="6437312" cy="613251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AC325E-A4F4-4D95-A99C-7AF68F17721D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7DA961-1B31-468A-9A4E-D0EDB87D13C9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84494A-BF33-4DA9-9610-4D5B676FF34C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53910-061F-49FC-B1E0-0508C926E1EC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9388" y="908050"/>
            <a:ext cx="4316412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8050"/>
            <a:ext cx="4316413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8A740-5FD9-4EBB-BE32-D403A27F3FD2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A2C3EF-4DB0-4F6A-9B01-25CB38BC5605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070B6-07B6-49B6-BC2F-F50127825DC6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1C5654-D489-4018-9400-7298C9B42FAF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294D8-E7E9-4993-BCB7-26749AF5DCB1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0194EB-2E85-411B-93B4-4189F7579370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01B8D-FD14-4B91-8CA8-E66632DE6462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1AD33-F1F5-4122-AD88-34746AACB9EB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69100" y="176213"/>
            <a:ext cx="2195513" cy="613251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79388" y="176213"/>
            <a:ext cx="6437312" cy="613251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B04229-B139-408E-8D6A-759B7312FB5A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C5A38-CD84-441C-90D9-522AA468369C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C189C-1A45-40D6-9910-EDFFF9E8DAA7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AD58D6-0CA8-4B84-BB41-046FC451CE54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9388" y="908050"/>
            <a:ext cx="4316412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8050"/>
            <a:ext cx="4316413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45484F-1DAC-4FFD-8A5B-B6B270198408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1D2600-77AC-401F-8593-F9376B70E3C5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EE919-243B-4B76-9B44-779E948BF02A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DA8E09-2A8E-4130-9E74-6FA83968BEED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51745E-2B5F-4783-8465-E03C98E2C85B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19D307-BCAC-4D69-9E11-E46942FBB9FF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4B830C-C9BE-455E-A928-D81F0BA01E4E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5A6499-C762-4930-A09E-BC81D15D5A59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69100" y="176213"/>
            <a:ext cx="2195513" cy="613251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79388" y="176213"/>
            <a:ext cx="6437312" cy="613251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BCF8A-695B-4D3F-8FB6-431304A0A701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9388" y="908050"/>
            <a:ext cx="4316412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8050"/>
            <a:ext cx="4316413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23936E-A7A8-4018-947B-B9FF2EC8F104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57403-4945-46B9-A3F6-4005142C2D93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AEC0A-2048-4A2E-8FC5-DF2010DC70BB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1EFD36-D7B8-4388-ACD3-F4989CAA602C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E876B8-02AA-4A6C-BA31-C343B08D4AC6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567CD6-ABDC-4448-868C-45A60411BC46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hyperlink" Target="http://www.m62.net/" TargetMode="Externa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hyperlink" Target="http://www.m62.net/powerpoint-slides/" TargetMode="Externa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6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hyperlink" Target="http://www.m62.net/presentation-theory/bullet-points-dont-work/beyond-bullet-points/" TargetMode="External"/><Relationship Id="rId10" Type="http://schemas.openxmlformats.org/officeDocument/2006/relationships/slideLayout" Target="../slideLayouts/slideLayout43.xml"/><Relationship Id="rId19" Type="http://schemas.openxmlformats.org/officeDocument/2006/relationships/hyperlink" Target="http://www.m62.net/powerpoint-training/" TargetMode="Externa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tm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908050"/>
            <a:ext cx="87852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453188"/>
            <a:ext cx="1152525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76375" y="6453188"/>
            <a:ext cx="7056438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66163" y="6453188"/>
            <a:ext cx="442912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fld id="{13C26611-7034-4252-8B1A-DFCA92898C6A}" type="slidenum">
              <a:rPr lang="en-GB"/>
              <a:pPr/>
              <a:t>‹N°›</a:t>
            </a:fld>
            <a:endParaRPr lang="en-GB"/>
          </a:p>
        </p:txBody>
      </p:sp>
      <p:pic>
        <p:nvPicPr>
          <p:cNvPr id="1036" name="Picture 12" descr="Title-Ba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675" y="188913"/>
            <a:ext cx="9010650" cy="62865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06438" y="176213"/>
            <a:ext cx="82296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26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7" name="Picture 9" descr="tm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658" name="Picture 10" descr="Title-Ba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675" y="188913"/>
            <a:ext cx="9010650" cy="628650"/>
          </a:xfrm>
          <a:prstGeom prst="rect">
            <a:avLst/>
          </a:prstGeom>
          <a:noFill/>
        </p:spPr>
      </p:pic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06438" y="176213"/>
            <a:ext cx="82296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908050"/>
            <a:ext cx="87852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453188"/>
            <a:ext cx="1152525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GB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76375" y="6453188"/>
            <a:ext cx="7056438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GB"/>
          </a:p>
        </p:txBody>
      </p:sp>
      <p:sp>
        <p:nvSpPr>
          <p:cNvPr id="2765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66163" y="6453188"/>
            <a:ext cx="442912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fld id="{EC5287FC-C325-4192-B884-33C634E06983}" type="slidenum">
              <a:rPr lang="en-GB"/>
              <a:pPr/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uiExpand="1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65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65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65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65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65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7" name="Picture 9" descr="tm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06438" y="176213"/>
            <a:ext cx="82296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908050"/>
            <a:ext cx="87852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453188"/>
            <a:ext cx="1152525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GB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76375" y="6453188"/>
            <a:ext cx="7056438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GB"/>
          </a:p>
        </p:txBody>
      </p:sp>
      <p:sp>
        <p:nvSpPr>
          <p:cNvPr id="3277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66163" y="6453188"/>
            <a:ext cx="442912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fld id="{853973B8-9953-4818-9D8A-155FB087E41F}" type="slidenum">
              <a:rPr lang="en-GB"/>
              <a:pPr/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77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77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77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77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77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4"/>
        </a:buBlip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 sz="1800" b="0">
              <a:solidFill>
                <a:schemeClr val="tx1"/>
              </a:solidFill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-93663" y="6453188"/>
            <a:ext cx="85328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en-GB" sz="1200" b="0">
                <a:solidFill>
                  <a:srgbClr val="4D4D4D"/>
                </a:solidFill>
                <a:latin typeface="Neo Sans" pitchFamily="34" charset="0"/>
              </a:rPr>
              <a:t>m62 visualcommunications is the global leader in presentation effectiveness, from offices in the UK, USA, and Singapore</a:t>
            </a:r>
          </a:p>
        </p:txBody>
      </p:sp>
      <p:pic>
        <p:nvPicPr>
          <p:cNvPr id="46084" name="Picture 4" descr="m62-logo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502650" y="6484938"/>
            <a:ext cx="381000" cy="257175"/>
          </a:xfrm>
          <a:prstGeom prst="rect">
            <a:avLst/>
          </a:prstGeom>
          <a:noFill/>
        </p:spPr>
      </p:pic>
      <p:pic>
        <p:nvPicPr>
          <p:cNvPr id="46085" name="Picture 5" descr="1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60350" y="777875"/>
            <a:ext cx="2000250" cy="1457325"/>
          </a:xfrm>
          <a:prstGeom prst="rect">
            <a:avLst/>
          </a:prstGeom>
          <a:noFill/>
        </p:spPr>
      </p:pic>
      <p:pic>
        <p:nvPicPr>
          <p:cNvPr id="46086" name="Picture 6" descr="2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87338" y="2673350"/>
            <a:ext cx="2000250" cy="1457325"/>
          </a:xfrm>
          <a:prstGeom prst="rect">
            <a:avLst/>
          </a:prstGeom>
          <a:noFill/>
        </p:spPr>
      </p:pic>
      <p:pic>
        <p:nvPicPr>
          <p:cNvPr id="46087" name="Picture 7" descr="3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87338" y="4568825"/>
            <a:ext cx="2000250" cy="1457325"/>
          </a:xfrm>
          <a:prstGeom prst="rect">
            <a:avLst/>
          </a:prstGeom>
          <a:noFill/>
        </p:spPr>
      </p:pic>
      <p:sp>
        <p:nvSpPr>
          <p:cNvPr id="46088" name="Text Box 8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379413" y="2290763"/>
            <a:ext cx="16367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GB" sz="1400" b="0">
                <a:solidFill>
                  <a:srgbClr val="135971"/>
                </a:solidFill>
                <a:latin typeface="Neo Sans" pitchFamily="34" charset="0"/>
              </a:rPr>
              <a:t>Beyond Bullet Points</a:t>
            </a:r>
          </a:p>
        </p:txBody>
      </p:sp>
      <p:sp>
        <p:nvSpPr>
          <p:cNvPr id="46089" name="Text Box 9">
            <a:hlinkClick r:id="rId17"/>
          </p:cNvPr>
          <p:cNvSpPr txBox="1">
            <a:spLocks noChangeArrowheads="1"/>
          </p:cNvSpPr>
          <p:nvPr/>
        </p:nvSpPr>
        <p:spPr bwMode="auto">
          <a:xfrm>
            <a:off x="379413" y="4189413"/>
            <a:ext cx="1417637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GB" sz="1400" b="0">
                <a:solidFill>
                  <a:srgbClr val="135971"/>
                </a:solidFill>
                <a:latin typeface="Neo Sans" pitchFamily="34" charset="0"/>
              </a:rPr>
              <a:t>PowerPoint Slides</a:t>
            </a:r>
          </a:p>
        </p:txBody>
      </p:sp>
      <p:sp>
        <p:nvSpPr>
          <p:cNvPr id="46090" name="Text Box 10">
            <a:hlinkClick r:id="rId19"/>
          </p:cNvPr>
          <p:cNvSpPr txBox="1">
            <a:spLocks noChangeArrowheads="1"/>
          </p:cNvSpPr>
          <p:nvPr/>
        </p:nvSpPr>
        <p:spPr bwMode="auto">
          <a:xfrm>
            <a:off x="379413" y="6084888"/>
            <a:ext cx="15986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GB" sz="1400" b="0">
                <a:solidFill>
                  <a:srgbClr val="135971"/>
                </a:solidFill>
                <a:latin typeface="Neo Sans" pitchFamily="34" charset="0"/>
              </a:rPr>
              <a:t>PowerPoint Training</a:t>
            </a:r>
          </a:p>
        </p:txBody>
      </p:sp>
      <p:pic>
        <p:nvPicPr>
          <p:cNvPr id="46091" name="Picture 11" descr="b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520950" y="777875"/>
            <a:ext cx="6362700" cy="5248275"/>
          </a:xfrm>
          <a:prstGeom prst="rect">
            <a:avLst/>
          </a:prstGeom>
          <a:noFill/>
        </p:spPr>
      </p:pic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28575" y="188913"/>
            <a:ext cx="91154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GB" sz="2100" b="0">
                <a:solidFill>
                  <a:srgbClr val="333333"/>
                </a:solidFill>
                <a:latin typeface="Neo Sans" pitchFamily="34" charset="0"/>
              </a:rPr>
              <a:t>It’s not the </a:t>
            </a:r>
            <a:r>
              <a:rPr lang="en-GB" sz="2100">
                <a:solidFill>
                  <a:srgbClr val="333333"/>
                </a:solidFill>
                <a:latin typeface="Neo Sans" pitchFamily="34" charset="0"/>
              </a:rPr>
              <a:t>design</a:t>
            </a:r>
            <a:r>
              <a:rPr lang="en-GB" sz="2100" b="0">
                <a:solidFill>
                  <a:srgbClr val="333333"/>
                </a:solidFill>
                <a:latin typeface="Neo Sans" pitchFamily="34" charset="0"/>
              </a:rPr>
              <a:t> of your template, it’s what you </a:t>
            </a:r>
            <a:r>
              <a:rPr lang="en-GB" sz="2100">
                <a:solidFill>
                  <a:srgbClr val="333333"/>
                </a:solidFill>
                <a:latin typeface="Neo Sans" pitchFamily="34" charset="0"/>
              </a:rPr>
              <a:t>do with it</a:t>
            </a:r>
            <a:r>
              <a:rPr lang="en-GB" sz="2100" b="0">
                <a:solidFill>
                  <a:srgbClr val="333333"/>
                </a:solidFill>
                <a:latin typeface="Neo Sans" pitchFamily="34" charset="0"/>
              </a:rPr>
              <a:t> that counts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8032" y="2708622"/>
            <a:ext cx="7772400" cy="720378"/>
          </a:xfrm>
        </p:spPr>
        <p:txBody>
          <a:bodyPr/>
          <a:lstStyle/>
          <a:p>
            <a:pPr algn="ctr"/>
            <a:r>
              <a:rPr lang="fr-FR" sz="4800" i="1" dirty="0" smtClean="0">
                <a:solidFill>
                  <a:srgbClr val="FF0000"/>
                </a:solidFill>
                <a:latin typeface="+mn-lt"/>
              </a:rPr>
              <a:t>Néoglucogenèse </a:t>
            </a:r>
            <a:endParaRPr lang="fr-FR" sz="4800" i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 bwMode="auto">
          <a:xfrm>
            <a:off x="611560" y="2060848"/>
            <a:ext cx="7776864" cy="381642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200" dirty="0" smtClean="0"/>
              <a:t>Néoglucogenèse à partir du pyruvate </a:t>
            </a:r>
            <a:endParaRPr lang="fr-FR" sz="3200" dirty="0"/>
          </a:p>
        </p:txBody>
      </p:sp>
      <p:sp>
        <p:nvSpPr>
          <p:cNvPr id="5" name="Rectangle 4"/>
          <p:cNvSpPr/>
          <p:nvPr/>
        </p:nvSpPr>
        <p:spPr>
          <a:xfrm>
            <a:off x="3059832" y="1268760"/>
            <a:ext cx="3145413" cy="523220"/>
          </a:xfrm>
          <a:prstGeom prst="rect">
            <a:avLst/>
          </a:prstGeom>
          <a:solidFill>
            <a:schemeClr val="accent3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>
            <a:spAutoFit/>
          </a:bodyPr>
          <a:lstStyle/>
          <a:p>
            <a:r>
              <a:rPr lang="fr-FR" dirty="0" smtClean="0"/>
              <a:t>Bilan </a:t>
            </a:r>
            <a:r>
              <a:rPr lang="fr-FR" sz="2800" dirty="0" smtClean="0"/>
              <a:t>énergétique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1094928" y="2204864"/>
            <a:ext cx="8229600" cy="3600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sz="2400" dirty="0" smtClean="0"/>
              <a:t>Pyruvate carboxylase                         1 ATP          </a:t>
            </a:r>
            <a:r>
              <a:rPr lang="fr-FR" sz="2400" dirty="0" smtClean="0">
                <a:solidFill>
                  <a:srgbClr val="FF0000"/>
                </a:solidFill>
              </a:rPr>
              <a:t>2</a:t>
            </a:r>
          </a:p>
          <a:p>
            <a:pPr>
              <a:buNone/>
            </a:pPr>
            <a:r>
              <a:rPr lang="en-US" sz="2400" dirty="0" smtClean="0"/>
              <a:t>PEP </a:t>
            </a:r>
            <a:r>
              <a:rPr lang="en-US" sz="2400" dirty="0" err="1" smtClean="0"/>
              <a:t>carboxykinase</a:t>
            </a:r>
            <a:r>
              <a:rPr lang="en-US" sz="2400" dirty="0" smtClean="0"/>
              <a:t>                            1 GTP          </a:t>
            </a:r>
            <a:r>
              <a:rPr lang="en-US" sz="2400" dirty="0" smtClean="0">
                <a:solidFill>
                  <a:srgbClr val="FF0000"/>
                </a:solidFill>
              </a:rPr>
              <a:t>2</a:t>
            </a:r>
            <a:endParaRPr lang="fr-FR" sz="2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400" dirty="0" err="1" smtClean="0"/>
              <a:t>Phosphoglycérate</a:t>
            </a:r>
            <a:r>
              <a:rPr lang="en-US" sz="2400" dirty="0" smtClean="0"/>
              <a:t> </a:t>
            </a:r>
            <a:r>
              <a:rPr lang="en-US" sz="2400" dirty="0" err="1" smtClean="0"/>
              <a:t>kinase</a:t>
            </a:r>
            <a:r>
              <a:rPr lang="en-US" sz="2400" dirty="0" smtClean="0"/>
              <a:t>                   1 ATP          </a:t>
            </a:r>
            <a:r>
              <a:rPr lang="en-US" sz="2400" dirty="0" smtClean="0">
                <a:solidFill>
                  <a:srgbClr val="FF0000"/>
                </a:solidFill>
              </a:rPr>
              <a:t>2</a:t>
            </a:r>
            <a:endParaRPr lang="fr-FR" sz="24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+</a:t>
            </a:r>
            <a:r>
              <a:rPr lang="en-US" sz="2400" dirty="0" smtClean="0">
                <a:solidFill>
                  <a:srgbClr val="FF0000"/>
                </a:solidFill>
              </a:rPr>
              <a:t>  2 NADH'H</a:t>
            </a:r>
            <a:r>
              <a:rPr lang="en-US" sz="2400" baseline="30000" dirty="0" smtClean="0">
                <a:solidFill>
                  <a:srgbClr val="FF0000"/>
                </a:solidFill>
              </a:rPr>
              <a:t>+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endParaRPr lang="fr-FR" sz="2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fr-FR" sz="2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400" dirty="0" smtClean="0"/>
              <a:t>2Pyruvate + 4 ATP + 2 GTP + 2 NADH,H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+ 4 H2O            </a:t>
            </a:r>
          </a:p>
          <a:p>
            <a:pPr>
              <a:buNone/>
            </a:pPr>
            <a:r>
              <a:rPr lang="en-US" sz="2400" dirty="0" smtClean="0"/>
              <a:t>                   Glucose+4ADP+ 2GDP + 6 Pi + 2 NAD+ </a:t>
            </a:r>
            <a:endParaRPr lang="fr-FR" sz="2400" dirty="0" smtClean="0"/>
          </a:p>
          <a:p>
            <a:pPr>
              <a:buNone/>
            </a:pPr>
            <a:endParaRPr lang="fr-FR" sz="2400" dirty="0"/>
          </a:p>
        </p:txBody>
      </p:sp>
      <p:cxnSp>
        <p:nvCxnSpPr>
          <p:cNvPr id="9" name="Connecteur droit avec flèche 8"/>
          <p:cNvCxnSpPr/>
          <p:nvPr/>
        </p:nvCxnSpPr>
        <p:spPr bwMode="auto">
          <a:xfrm>
            <a:off x="1475656" y="5445224"/>
            <a:ext cx="1152128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à coins arrondis 34"/>
          <p:cNvSpPr/>
          <p:nvPr/>
        </p:nvSpPr>
        <p:spPr bwMode="auto">
          <a:xfrm>
            <a:off x="3635896" y="5805264"/>
            <a:ext cx="2016224" cy="79208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200" dirty="0" smtClean="0"/>
              <a:t>Néoglucogenèse à partir des lipides 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755576" y="1052736"/>
            <a:ext cx="8388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0" dirty="0" smtClean="0"/>
              <a:t>Les acides gras ne peuvent être des précurseurs du glucose ; les lipides ne peuvent être glucoformateurs qu’à partir du glycérol  </a:t>
            </a:r>
            <a:endParaRPr lang="fr-FR" sz="2000" b="0" dirty="0"/>
          </a:p>
        </p:txBody>
      </p:sp>
      <p:sp>
        <p:nvSpPr>
          <p:cNvPr id="5" name="ZoneTexte 4"/>
          <p:cNvSpPr txBox="1"/>
          <p:nvPr/>
        </p:nvSpPr>
        <p:spPr>
          <a:xfrm>
            <a:off x="5724128" y="1988840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G6P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283968" y="2535287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F6P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923928" y="3284984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F1,6 di P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619672" y="400506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0" dirty="0" smtClean="0"/>
              <a:t>3Pglycéraldéhyde </a:t>
            </a:r>
            <a:endParaRPr lang="fr-FR" sz="1800" b="0" dirty="0"/>
          </a:p>
        </p:txBody>
      </p:sp>
      <p:sp>
        <p:nvSpPr>
          <p:cNvPr id="9" name="ZoneTexte 8"/>
          <p:cNvSpPr txBox="1"/>
          <p:nvPr/>
        </p:nvSpPr>
        <p:spPr>
          <a:xfrm>
            <a:off x="5687616" y="4005064"/>
            <a:ext cx="3132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0" dirty="0" err="1" smtClean="0"/>
              <a:t>Phosphodihydroxyacétone</a:t>
            </a:r>
            <a:r>
              <a:rPr lang="fr-FR" sz="1800" b="0" dirty="0" smtClean="0"/>
              <a:t> </a:t>
            </a:r>
            <a:endParaRPr lang="fr-FR" sz="1800" b="0" dirty="0"/>
          </a:p>
        </p:txBody>
      </p:sp>
      <p:sp>
        <p:nvSpPr>
          <p:cNvPr id="10" name="ZoneTexte 9"/>
          <p:cNvSpPr txBox="1"/>
          <p:nvPr/>
        </p:nvSpPr>
        <p:spPr>
          <a:xfrm>
            <a:off x="3707904" y="5991671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GLYCEROL </a:t>
            </a:r>
            <a:endParaRPr lang="fr-FR" dirty="0"/>
          </a:p>
        </p:txBody>
      </p:sp>
      <p:cxnSp>
        <p:nvCxnSpPr>
          <p:cNvPr id="20" name="Connecteur droit avec flèche 19"/>
          <p:cNvCxnSpPr/>
          <p:nvPr/>
        </p:nvCxnSpPr>
        <p:spPr bwMode="auto">
          <a:xfrm>
            <a:off x="3923928" y="4221088"/>
            <a:ext cx="1584176" cy="0"/>
          </a:xfrm>
          <a:prstGeom prst="straightConnector1">
            <a:avLst/>
          </a:prstGeom>
          <a:ln>
            <a:solidFill>
              <a:srgbClr val="00B0F0"/>
            </a:solidFill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31" name="Groupe 30"/>
          <p:cNvGrpSpPr/>
          <p:nvPr/>
        </p:nvGrpSpPr>
        <p:grpSpPr>
          <a:xfrm flipH="1">
            <a:off x="2267744" y="4581128"/>
            <a:ext cx="1296144" cy="1728192"/>
            <a:chOff x="5796136" y="4437112"/>
            <a:chExt cx="1224136" cy="1728192"/>
          </a:xfrm>
        </p:grpSpPr>
        <p:cxnSp>
          <p:nvCxnSpPr>
            <p:cNvPr id="22" name="Connecteur droit avec flèche 21"/>
            <p:cNvCxnSpPr/>
            <p:nvPr/>
          </p:nvCxnSpPr>
          <p:spPr bwMode="auto">
            <a:xfrm flipV="1">
              <a:off x="7020272" y="4437112"/>
              <a:ext cx="0" cy="1728192"/>
            </a:xfrm>
            <a:prstGeom prst="straightConnector1">
              <a:avLst/>
            </a:prstGeom>
            <a:ln>
              <a:solidFill>
                <a:srgbClr val="00B0F0"/>
              </a:solidFill>
              <a:headEnd type="none" w="med" len="med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 bwMode="auto">
            <a:xfrm>
              <a:off x="5796136" y="6165304"/>
              <a:ext cx="1224136" cy="0"/>
            </a:xfrm>
            <a:prstGeom prst="line">
              <a:avLst/>
            </a:prstGeom>
            <a:ln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2" name="Groupe 31"/>
          <p:cNvGrpSpPr/>
          <p:nvPr/>
        </p:nvGrpSpPr>
        <p:grpSpPr>
          <a:xfrm>
            <a:off x="5948536" y="4589512"/>
            <a:ext cx="1224136" cy="1728192"/>
            <a:chOff x="5796136" y="4437112"/>
            <a:chExt cx="1224136" cy="1728192"/>
          </a:xfrm>
        </p:grpSpPr>
        <p:cxnSp>
          <p:nvCxnSpPr>
            <p:cNvPr id="33" name="Connecteur droit avec flèche 32"/>
            <p:cNvCxnSpPr/>
            <p:nvPr/>
          </p:nvCxnSpPr>
          <p:spPr bwMode="auto">
            <a:xfrm flipV="1">
              <a:off x="7020272" y="4437112"/>
              <a:ext cx="0" cy="1728192"/>
            </a:xfrm>
            <a:prstGeom prst="straightConnector1">
              <a:avLst/>
            </a:prstGeom>
            <a:ln>
              <a:solidFill>
                <a:srgbClr val="00B0F0"/>
              </a:solidFill>
              <a:headEnd type="none" w="med" len="med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 bwMode="auto">
            <a:xfrm>
              <a:off x="5796136" y="6165304"/>
              <a:ext cx="1224136" cy="0"/>
            </a:xfrm>
            <a:prstGeom prst="line">
              <a:avLst/>
            </a:prstGeom>
            <a:ln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6" name="ZoneTexte 35"/>
          <p:cNvSpPr txBox="1"/>
          <p:nvPr/>
        </p:nvSpPr>
        <p:spPr>
          <a:xfrm>
            <a:off x="1259632" y="5517232"/>
            <a:ext cx="2016224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fr-FR" sz="1600" b="0" dirty="0" smtClean="0"/>
              <a:t>Déshydrogénase </a:t>
            </a:r>
            <a:endParaRPr lang="fr-FR" sz="1600" b="0" dirty="0"/>
          </a:p>
        </p:txBody>
      </p:sp>
      <p:sp>
        <p:nvSpPr>
          <p:cNvPr id="37" name="ZoneTexte 36"/>
          <p:cNvSpPr txBox="1"/>
          <p:nvPr/>
        </p:nvSpPr>
        <p:spPr>
          <a:xfrm>
            <a:off x="1772072" y="4962654"/>
            <a:ext cx="999728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fr-FR" sz="1600" b="0" dirty="0" smtClean="0"/>
              <a:t>Kinase  </a:t>
            </a:r>
            <a:endParaRPr lang="fr-FR" sz="1600" b="0" dirty="0"/>
          </a:p>
        </p:txBody>
      </p:sp>
      <p:sp>
        <p:nvSpPr>
          <p:cNvPr id="38" name="ZoneTexte 37"/>
          <p:cNvSpPr txBox="1"/>
          <p:nvPr/>
        </p:nvSpPr>
        <p:spPr>
          <a:xfrm>
            <a:off x="6596608" y="5517232"/>
            <a:ext cx="999728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fr-FR" sz="1600" b="0" dirty="0" smtClean="0"/>
              <a:t>Kinase  </a:t>
            </a:r>
            <a:endParaRPr lang="fr-FR" sz="1600" b="0" dirty="0"/>
          </a:p>
        </p:txBody>
      </p:sp>
      <p:sp>
        <p:nvSpPr>
          <p:cNvPr id="39" name="ZoneTexte 38"/>
          <p:cNvSpPr txBox="1"/>
          <p:nvPr/>
        </p:nvSpPr>
        <p:spPr>
          <a:xfrm>
            <a:off x="6084168" y="4941168"/>
            <a:ext cx="2016224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fr-FR" sz="1600" b="0" dirty="0" smtClean="0"/>
              <a:t>Déshydrogénase </a:t>
            </a:r>
            <a:endParaRPr lang="fr-FR" sz="1600" b="0" dirty="0"/>
          </a:p>
        </p:txBody>
      </p:sp>
      <p:cxnSp>
        <p:nvCxnSpPr>
          <p:cNvPr id="40" name="Connecteur droit avec flèche 39"/>
          <p:cNvCxnSpPr/>
          <p:nvPr/>
        </p:nvCxnSpPr>
        <p:spPr bwMode="auto">
          <a:xfrm flipV="1">
            <a:off x="5004048" y="2291681"/>
            <a:ext cx="792088" cy="417239"/>
          </a:xfrm>
          <a:prstGeom prst="straightConnector1">
            <a:avLst/>
          </a:prstGeom>
          <a:ln>
            <a:solidFill>
              <a:srgbClr val="00B0F0"/>
            </a:solidFill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 bwMode="auto">
          <a:xfrm>
            <a:off x="4644008" y="2996952"/>
            <a:ext cx="0" cy="360040"/>
          </a:xfrm>
          <a:prstGeom prst="line">
            <a:avLst/>
          </a:prstGeom>
          <a:ln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Connecteur droit 46"/>
          <p:cNvCxnSpPr>
            <a:endCxn id="8" idx="3"/>
          </p:cNvCxnSpPr>
          <p:nvPr/>
        </p:nvCxnSpPr>
        <p:spPr bwMode="auto">
          <a:xfrm>
            <a:off x="4644008" y="3717032"/>
            <a:ext cx="0" cy="472698"/>
          </a:xfrm>
          <a:prstGeom prst="line">
            <a:avLst/>
          </a:prstGeom>
          <a:ln>
            <a:solidFill>
              <a:srgbClr val="00B0F0"/>
            </a:solidFill>
            <a:headEnd type="triangl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9" name="ZoneTexte 48"/>
          <p:cNvSpPr txBox="1"/>
          <p:nvPr/>
        </p:nvSpPr>
        <p:spPr>
          <a:xfrm>
            <a:off x="3851920" y="2946430"/>
            <a:ext cx="720080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fr-FR" sz="1600" b="0" dirty="0" smtClean="0"/>
              <a:t>PFK</a:t>
            </a:r>
            <a:endParaRPr lang="fr-FR" sz="1600" b="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Néoglucogenèse à partir des acides aminés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827584" y="2363396"/>
            <a:ext cx="7920880" cy="1569660"/>
          </a:xfrm>
          <a:prstGeom prst="rect">
            <a:avLst/>
          </a:prstGeom>
          <a:solidFill>
            <a:srgbClr val="FF0000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Pratiquement tous les acides aminés sont </a:t>
            </a:r>
            <a:r>
              <a:rPr lang="fr-FR" sz="3200" dirty="0" err="1" smtClean="0"/>
              <a:t>glucoforamteurs</a:t>
            </a:r>
            <a:r>
              <a:rPr lang="fr-FR" sz="3200" dirty="0" smtClean="0"/>
              <a:t> à l’exception de le leucine et lysine </a:t>
            </a:r>
            <a:endParaRPr lang="fr-FR" sz="32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8229600" cy="650875"/>
          </a:xfrm>
        </p:spPr>
        <p:txBody>
          <a:bodyPr/>
          <a:lstStyle/>
          <a:p>
            <a:pPr algn="ctr"/>
            <a:r>
              <a:rPr lang="fr-FR" sz="3200" dirty="0" smtClean="0"/>
              <a:t>Régulation de la néoglucogenèse 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683568" y="1268760"/>
            <a:ext cx="7776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La régulation est très complexe, elle fait intervenir des hormones et des mécanismes allostériques ainsi que le régime.</a:t>
            </a:r>
            <a:endParaRPr lang="fr-FR" sz="2000" dirty="0"/>
          </a:p>
        </p:txBody>
      </p:sp>
      <p:sp>
        <p:nvSpPr>
          <p:cNvPr id="5" name="ZoneTexte 4"/>
          <p:cNvSpPr txBox="1"/>
          <p:nvPr/>
        </p:nvSpPr>
        <p:spPr>
          <a:xfrm>
            <a:off x="971600" y="2492896"/>
            <a:ext cx="7776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u="sng" dirty="0" smtClean="0">
                <a:solidFill>
                  <a:srgbClr val="FF0000"/>
                </a:solidFill>
              </a:rPr>
              <a:t>Pyruvate carboxylase </a:t>
            </a:r>
            <a:r>
              <a:rPr lang="fr-FR" dirty="0" smtClean="0"/>
              <a:t>: l’</a:t>
            </a:r>
            <a:r>
              <a:rPr lang="fr-FR" dirty="0" err="1" smtClean="0"/>
              <a:t>ACoA</a:t>
            </a:r>
            <a:r>
              <a:rPr lang="fr-FR" dirty="0" smtClean="0"/>
              <a:t> est un activateur de l’enzyme.</a:t>
            </a:r>
          </a:p>
          <a:p>
            <a:endParaRPr lang="fr-FR" dirty="0" smtClean="0"/>
          </a:p>
          <a:p>
            <a:r>
              <a:rPr lang="fr-FR" i="1" u="sng" dirty="0" smtClean="0">
                <a:solidFill>
                  <a:srgbClr val="FF0000"/>
                </a:solidFill>
              </a:rPr>
              <a:t>PEPCK</a:t>
            </a:r>
            <a:r>
              <a:rPr lang="fr-FR" dirty="0" smtClean="0"/>
              <a:t>: stimulée par le glucagon et dont l’action est amplifié par le cortisol; le jeûne favorise la synthèse de l’enzyme. </a:t>
            </a:r>
          </a:p>
          <a:p>
            <a:endParaRPr lang="fr-FR" dirty="0" smtClean="0"/>
          </a:p>
          <a:p>
            <a:r>
              <a:rPr lang="fr-FR" i="1" u="sng" dirty="0" err="1" smtClean="0">
                <a:solidFill>
                  <a:srgbClr val="FF0000"/>
                </a:solidFill>
              </a:rPr>
              <a:t>Frusctose</a:t>
            </a:r>
            <a:r>
              <a:rPr lang="fr-FR" i="1" u="sng" dirty="0" smtClean="0">
                <a:solidFill>
                  <a:srgbClr val="FF0000"/>
                </a:solidFill>
              </a:rPr>
              <a:t> 1,6  di Phosphatase</a:t>
            </a:r>
            <a:r>
              <a:rPr lang="fr-FR" dirty="0" smtClean="0"/>
              <a:t>: est inhibé par l’AMP  et activée par l’ATP, le citrate et le NADH2 </a:t>
            </a:r>
            <a:endParaRPr lang="fr-FR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600" dirty="0" smtClean="0"/>
              <a:t>CONCLUSION </a:t>
            </a:r>
            <a:endParaRPr lang="fr-FR" sz="3600" dirty="0"/>
          </a:p>
        </p:txBody>
      </p:sp>
      <p:sp>
        <p:nvSpPr>
          <p:cNvPr id="3" name="ZoneTexte 2"/>
          <p:cNvSpPr txBox="1"/>
          <p:nvPr/>
        </p:nvSpPr>
        <p:spPr>
          <a:xfrm>
            <a:off x="395536" y="1268760"/>
            <a:ext cx="8460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dirty="0" smtClean="0"/>
              <a:t> C’est une voie de biosynthèse du glucose à partir de composés non glucidiques;</a:t>
            </a:r>
          </a:p>
          <a:p>
            <a:endParaRPr lang="fr-FR" dirty="0" smtClean="0"/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 Elle est importante en période de jeûne et lors d’exercices musculaires intenses;</a:t>
            </a:r>
          </a:p>
          <a:p>
            <a:pPr>
              <a:buFont typeface="Wingdings" pitchFamily="2" charset="2"/>
              <a:buChar char="§"/>
            </a:pPr>
            <a:endParaRPr lang="fr-FR" dirty="0" smtClean="0"/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 Elle se déroule dans le foie et le rein </a:t>
            </a:r>
          </a:p>
          <a:p>
            <a:pPr>
              <a:buFont typeface="Wingdings" pitchFamily="2" charset="2"/>
              <a:buChar char="§"/>
            </a:pPr>
            <a:endParaRPr lang="fr-FR" dirty="0" smtClean="0"/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 En dehors des 3 réactions irréversibles la glycolyse et la néoglucogenèse empruntent la même voie 	 </a:t>
            </a:r>
          </a:p>
          <a:p>
            <a:pPr>
              <a:buFont typeface="Wingdings" pitchFamily="2" charset="2"/>
              <a:buChar char="§"/>
            </a:pPr>
            <a:endParaRPr lang="fr-FR" dirty="0" smtClean="0"/>
          </a:p>
          <a:p>
            <a:pPr>
              <a:buFont typeface="Wingdings" pitchFamily="2" charset="2"/>
              <a:buChar char="§"/>
            </a:pPr>
            <a:endParaRPr lang="fr-FR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val 2"/>
          <p:cNvSpPr>
            <a:spLocks noChangeArrowheads="1"/>
          </p:cNvSpPr>
          <p:nvPr/>
        </p:nvSpPr>
        <p:spPr bwMode="auto">
          <a:xfrm>
            <a:off x="827088" y="4941888"/>
            <a:ext cx="7921625" cy="360362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3573463" y="3733800"/>
            <a:ext cx="2114550" cy="1346200"/>
          </a:xfrm>
          <a:prstGeom prst="triangle">
            <a:avLst>
              <a:gd name="adj" fmla="val 50000"/>
            </a:avLst>
          </a:prstGeom>
          <a:solidFill>
            <a:srgbClr val="B2B2B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2" dir="b"/>
          </a:scene3d>
          <a:sp3d extrusionH="430200" prstMaterial="legacyMatte">
            <a:bevelT w="13500" h="13500" prst="angle"/>
            <a:bevelB w="13500" h="13500" prst="angle"/>
            <a:extrusionClr>
              <a:srgbClr val="B2B2B2"/>
            </a:extrusionClr>
          </a:sp3d>
        </p:spPr>
        <p:txBody>
          <a:bodyPr wrap="none" anchor="ctr">
            <a:flatTx/>
          </a:bodyPr>
          <a:lstStyle/>
          <a:p>
            <a:endParaRPr lang="fr-FR"/>
          </a:p>
        </p:txBody>
      </p:sp>
      <p:sp>
        <p:nvSpPr>
          <p:cNvPr id="24581" name="Oval 5"/>
          <p:cNvSpPr>
            <a:spLocks noChangeArrowheads="1"/>
          </p:cNvSpPr>
          <p:nvPr/>
        </p:nvSpPr>
        <p:spPr bwMode="auto">
          <a:xfrm>
            <a:off x="4460875" y="3716338"/>
            <a:ext cx="355600" cy="342900"/>
          </a:xfrm>
          <a:prstGeom prst="ellipse">
            <a:avLst/>
          </a:prstGeom>
          <a:solidFill>
            <a:srgbClr val="969696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69696"/>
            </a:extrusionClr>
          </a:sp3d>
        </p:spPr>
        <p:txBody>
          <a:bodyPr wrap="none" anchor="ctr">
            <a:flatTx/>
          </a:bodyPr>
          <a:lstStyle/>
          <a:p>
            <a:endParaRPr lang="fr-FR"/>
          </a:p>
        </p:txBody>
      </p:sp>
      <p:grpSp>
        <p:nvGrpSpPr>
          <p:cNvPr id="24582" name="Group 6"/>
          <p:cNvGrpSpPr>
            <a:grpSpLocks/>
          </p:cNvGrpSpPr>
          <p:nvPr/>
        </p:nvGrpSpPr>
        <p:grpSpPr bwMode="auto">
          <a:xfrm>
            <a:off x="4454525" y="3703638"/>
            <a:ext cx="368300" cy="357187"/>
            <a:chOff x="2806" y="2333"/>
            <a:chExt cx="232" cy="225"/>
          </a:xfrm>
        </p:grpSpPr>
        <p:sp>
          <p:nvSpPr>
            <p:cNvPr id="24583" name="Oval 7"/>
            <p:cNvSpPr>
              <a:spLocks noChangeArrowheads="1"/>
            </p:cNvSpPr>
            <p:nvPr/>
          </p:nvSpPr>
          <p:spPr bwMode="gray">
            <a:xfrm>
              <a:off x="2806" y="2333"/>
              <a:ext cx="232" cy="225"/>
            </a:xfrm>
            <a:prstGeom prst="ellipse">
              <a:avLst/>
            </a:prstGeom>
            <a:gradFill rotWithShape="0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fr-FR"/>
            </a:p>
          </p:txBody>
        </p:sp>
        <p:sp>
          <p:nvSpPr>
            <p:cNvPr id="24584" name="Oval 8"/>
            <p:cNvSpPr>
              <a:spLocks noChangeArrowheads="1"/>
            </p:cNvSpPr>
            <p:nvPr/>
          </p:nvSpPr>
          <p:spPr bwMode="gray">
            <a:xfrm>
              <a:off x="2817" y="2343"/>
              <a:ext cx="210" cy="20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  <a:alpha val="0"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fr-FR"/>
            </a:p>
          </p:txBody>
        </p:sp>
      </p:grpSp>
      <p:grpSp>
        <p:nvGrpSpPr>
          <p:cNvPr id="24585" name="Group 9"/>
          <p:cNvGrpSpPr>
            <a:grpSpLocks/>
          </p:cNvGrpSpPr>
          <p:nvPr/>
        </p:nvGrpSpPr>
        <p:grpSpPr bwMode="auto">
          <a:xfrm rot="20941709">
            <a:off x="916245" y="3499140"/>
            <a:ext cx="7561262" cy="144463"/>
            <a:chOff x="476" y="2277"/>
            <a:chExt cx="4763" cy="91"/>
          </a:xfrm>
        </p:grpSpPr>
        <p:sp>
          <p:nvSpPr>
            <p:cNvPr id="24586" name="Rectangle 10"/>
            <p:cNvSpPr>
              <a:spLocks noChangeArrowheads="1"/>
            </p:cNvSpPr>
            <p:nvPr/>
          </p:nvSpPr>
          <p:spPr bwMode="auto">
            <a:xfrm>
              <a:off x="476" y="2323"/>
              <a:ext cx="4763" cy="45"/>
            </a:xfrm>
            <a:prstGeom prst="rect">
              <a:avLst/>
            </a:prstGeom>
            <a:solidFill>
              <a:schemeClr val="folHlink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fr-FR"/>
            </a:p>
          </p:txBody>
        </p:sp>
        <p:sp>
          <p:nvSpPr>
            <p:cNvPr id="24587" name="AutoShape 11"/>
            <p:cNvSpPr>
              <a:spLocks noChangeArrowheads="1"/>
            </p:cNvSpPr>
            <p:nvPr/>
          </p:nvSpPr>
          <p:spPr bwMode="auto">
            <a:xfrm>
              <a:off x="531" y="2278"/>
              <a:ext cx="462" cy="44"/>
            </a:xfrm>
            <a:prstGeom prst="roundRect">
              <a:avLst>
                <a:gd name="adj" fmla="val 5000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  <a:scene3d>
              <a:camera prst="legacyObliqueTopRight"/>
              <a:lightRig rig="legacyFlat2" dir="t"/>
            </a:scene3d>
            <a:sp3d extrusionH="3540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fr-FR"/>
            </a:p>
          </p:txBody>
        </p:sp>
        <p:sp>
          <p:nvSpPr>
            <p:cNvPr id="24588" name="AutoShape 12"/>
            <p:cNvSpPr>
              <a:spLocks noChangeArrowheads="1"/>
            </p:cNvSpPr>
            <p:nvPr/>
          </p:nvSpPr>
          <p:spPr bwMode="auto">
            <a:xfrm>
              <a:off x="4731" y="2277"/>
              <a:ext cx="458" cy="45"/>
            </a:xfrm>
            <a:prstGeom prst="roundRect">
              <a:avLst>
                <a:gd name="adj" fmla="val 5000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  <a:scene3d>
              <a:camera prst="legacyObliqueTopRight"/>
              <a:lightRig rig="legacyFlat2" dir="t"/>
            </a:scene3d>
            <a:sp3d extrusionH="3540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fr-FR"/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6" name="Group 4"/>
          <p:cNvGrpSpPr>
            <a:grpSpLocks/>
          </p:cNvGrpSpPr>
          <p:nvPr/>
        </p:nvGrpSpPr>
        <p:grpSpPr bwMode="auto">
          <a:xfrm>
            <a:off x="3778250" y="2700338"/>
            <a:ext cx="1811338" cy="2074862"/>
            <a:chOff x="1712" y="688"/>
            <a:chExt cx="2347" cy="2689"/>
          </a:xfrm>
        </p:grpSpPr>
        <p:sp>
          <p:nvSpPr>
            <p:cNvPr id="38917" name="Oval 5"/>
            <p:cNvSpPr>
              <a:spLocks noChangeArrowheads="1"/>
            </p:cNvSpPr>
            <p:nvPr/>
          </p:nvSpPr>
          <p:spPr bwMode="auto">
            <a:xfrm flipV="1">
              <a:off x="1746" y="2387"/>
              <a:ext cx="2313" cy="990"/>
            </a:xfrm>
            <a:prstGeom prst="ellipse">
              <a:avLst/>
            </a:prstGeom>
            <a:gradFill rotWithShape="1">
              <a:gsLst>
                <a:gs pos="0">
                  <a:schemeClr val="bg2">
                    <a:alpha val="85001"/>
                  </a:schemeClr>
                </a:gs>
                <a:gs pos="100000">
                  <a:schemeClr val="bg2">
                    <a:gamma/>
                    <a:shade val="63529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918" name="Oval 6"/>
            <p:cNvSpPr>
              <a:spLocks noChangeArrowheads="1"/>
            </p:cNvSpPr>
            <p:nvPr/>
          </p:nvSpPr>
          <p:spPr bwMode="auto">
            <a:xfrm>
              <a:off x="1712" y="688"/>
              <a:ext cx="2313" cy="231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919" name="Oval 7"/>
            <p:cNvSpPr>
              <a:spLocks noChangeArrowheads="1"/>
            </p:cNvSpPr>
            <p:nvPr/>
          </p:nvSpPr>
          <p:spPr bwMode="auto">
            <a:xfrm rot="8982877">
              <a:off x="1712" y="688"/>
              <a:ext cx="2313" cy="231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920" name="Oval 8"/>
            <p:cNvSpPr>
              <a:spLocks noChangeArrowheads="1"/>
            </p:cNvSpPr>
            <p:nvPr/>
          </p:nvSpPr>
          <p:spPr bwMode="auto">
            <a:xfrm>
              <a:off x="1912" y="877"/>
              <a:ext cx="1951" cy="15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58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921" name="Oval 9"/>
            <p:cNvSpPr>
              <a:spLocks noChangeArrowheads="1"/>
            </p:cNvSpPr>
            <p:nvPr/>
          </p:nvSpPr>
          <p:spPr bwMode="auto">
            <a:xfrm>
              <a:off x="2211" y="1867"/>
              <a:ext cx="1407" cy="113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0001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922" name="Line 10"/>
            <p:cNvSpPr>
              <a:spLocks noChangeShapeType="1"/>
            </p:cNvSpPr>
            <p:nvPr/>
          </p:nvSpPr>
          <p:spPr bwMode="auto">
            <a:xfrm>
              <a:off x="3352" y="1536"/>
              <a:ext cx="1" cy="1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923" name="Line 11"/>
            <p:cNvSpPr>
              <a:spLocks noChangeShapeType="1"/>
            </p:cNvSpPr>
            <p:nvPr/>
          </p:nvSpPr>
          <p:spPr bwMode="auto">
            <a:xfrm>
              <a:off x="3360" y="1550"/>
              <a:ext cx="1" cy="1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924" name="Line 12"/>
            <p:cNvSpPr>
              <a:spLocks noChangeShapeType="1"/>
            </p:cNvSpPr>
            <p:nvPr/>
          </p:nvSpPr>
          <p:spPr bwMode="auto">
            <a:xfrm>
              <a:off x="3286" y="1112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8925" name="Line 13"/>
          <p:cNvSpPr>
            <a:spLocks noChangeShapeType="1"/>
          </p:cNvSpPr>
          <p:nvPr/>
        </p:nvSpPr>
        <p:spPr bwMode="auto">
          <a:xfrm flipV="1">
            <a:off x="3924300" y="4275138"/>
            <a:ext cx="273050" cy="393700"/>
          </a:xfrm>
          <a:prstGeom prst="line">
            <a:avLst/>
          </a:prstGeom>
          <a:noFill/>
          <a:ln w="857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8926" name="Line 14"/>
          <p:cNvSpPr>
            <a:spLocks noChangeShapeType="1"/>
          </p:cNvSpPr>
          <p:nvPr/>
        </p:nvSpPr>
        <p:spPr bwMode="auto">
          <a:xfrm flipH="1" flipV="1">
            <a:off x="5205413" y="4310063"/>
            <a:ext cx="192087" cy="260350"/>
          </a:xfrm>
          <a:prstGeom prst="line">
            <a:avLst/>
          </a:prstGeom>
          <a:noFill/>
          <a:ln w="857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8927" name="Line 15"/>
          <p:cNvSpPr>
            <a:spLocks noChangeShapeType="1"/>
          </p:cNvSpPr>
          <p:nvPr/>
        </p:nvSpPr>
        <p:spPr bwMode="auto">
          <a:xfrm flipH="1">
            <a:off x="5508625" y="3206750"/>
            <a:ext cx="331788" cy="95250"/>
          </a:xfrm>
          <a:prstGeom prst="line">
            <a:avLst/>
          </a:prstGeom>
          <a:noFill/>
          <a:ln w="857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8928" name="Line 16"/>
          <p:cNvSpPr>
            <a:spLocks noChangeShapeType="1"/>
          </p:cNvSpPr>
          <p:nvPr/>
        </p:nvSpPr>
        <p:spPr bwMode="auto">
          <a:xfrm flipH="1" flipV="1">
            <a:off x="3449638" y="3195638"/>
            <a:ext cx="401637" cy="117475"/>
          </a:xfrm>
          <a:prstGeom prst="line">
            <a:avLst/>
          </a:prstGeom>
          <a:noFill/>
          <a:ln w="857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grpSp>
        <p:nvGrpSpPr>
          <p:cNvPr id="38929" name="Group 17"/>
          <p:cNvGrpSpPr>
            <a:grpSpLocks/>
          </p:cNvGrpSpPr>
          <p:nvPr/>
        </p:nvGrpSpPr>
        <p:grpSpPr bwMode="auto">
          <a:xfrm>
            <a:off x="2379663" y="4351338"/>
            <a:ext cx="1946275" cy="2227262"/>
            <a:chOff x="1712" y="688"/>
            <a:chExt cx="2347" cy="2689"/>
          </a:xfrm>
        </p:grpSpPr>
        <p:sp>
          <p:nvSpPr>
            <p:cNvPr id="38930" name="Oval 18"/>
            <p:cNvSpPr>
              <a:spLocks noChangeArrowheads="1"/>
            </p:cNvSpPr>
            <p:nvPr/>
          </p:nvSpPr>
          <p:spPr bwMode="auto">
            <a:xfrm flipV="1">
              <a:off x="1746" y="2387"/>
              <a:ext cx="2313" cy="990"/>
            </a:xfrm>
            <a:prstGeom prst="ellipse">
              <a:avLst/>
            </a:prstGeom>
            <a:gradFill rotWithShape="1">
              <a:gsLst>
                <a:gs pos="0">
                  <a:schemeClr val="bg2">
                    <a:alpha val="85001"/>
                  </a:schemeClr>
                </a:gs>
                <a:gs pos="100000">
                  <a:schemeClr val="bg2">
                    <a:gamma/>
                    <a:shade val="63529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931" name="Oval 19"/>
            <p:cNvSpPr>
              <a:spLocks noChangeArrowheads="1"/>
            </p:cNvSpPr>
            <p:nvPr/>
          </p:nvSpPr>
          <p:spPr bwMode="auto">
            <a:xfrm>
              <a:off x="1712" y="688"/>
              <a:ext cx="2313" cy="231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932" name="Oval 20"/>
            <p:cNvSpPr>
              <a:spLocks noChangeArrowheads="1"/>
            </p:cNvSpPr>
            <p:nvPr/>
          </p:nvSpPr>
          <p:spPr bwMode="auto">
            <a:xfrm rot="8982877">
              <a:off x="1712" y="688"/>
              <a:ext cx="2313" cy="231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933" name="Oval 21"/>
            <p:cNvSpPr>
              <a:spLocks noChangeArrowheads="1"/>
            </p:cNvSpPr>
            <p:nvPr/>
          </p:nvSpPr>
          <p:spPr bwMode="auto">
            <a:xfrm>
              <a:off x="1912" y="877"/>
              <a:ext cx="1951" cy="15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58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934" name="Oval 22"/>
            <p:cNvSpPr>
              <a:spLocks noChangeArrowheads="1"/>
            </p:cNvSpPr>
            <p:nvPr/>
          </p:nvSpPr>
          <p:spPr bwMode="auto">
            <a:xfrm>
              <a:off x="2211" y="1867"/>
              <a:ext cx="1407" cy="113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0001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935" name="Line 23"/>
            <p:cNvSpPr>
              <a:spLocks noChangeShapeType="1"/>
            </p:cNvSpPr>
            <p:nvPr/>
          </p:nvSpPr>
          <p:spPr bwMode="auto">
            <a:xfrm>
              <a:off x="3352" y="1536"/>
              <a:ext cx="1" cy="1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936" name="Line 24"/>
            <p:cNvSpPr>
              <a:spLocks noChangeShapeType="1"/>
            </p:cNvSpPr>
            <p:nvPr/>
          </p:nvSpPr>
          <p:spPr bwMode="auto">
            <a:xfrm>
              <a:off x="3360" y="1550"/>
              <a:ext cx="1" cy="1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937" name="Line 25"/>
            <p:cNvSpPr>
              <a:spLocks noChangeShapeType="1"/>
            </p:cNvSpPr>
            <p:nvPr/>
          </p:nvSpPr>
          <p:spPr bwMode="auto">
            <a:xfrm>
              <a:off x="3286" y="1112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8938" name="Group 26"/>
          <p:cNvGrpSpPr>
            <a:grpSpLocks/>
          </p:cNvGrpSpPr>
          <p:nvPr/>
        </p:nvGrpSpPr>
        <p:grpSpPr bwMode="auto">
          <a:xfrm>
            <a:off x="5040313" y="4348163"/>
            <a:ext cx="1946275" cy="2228850"/>
            <a:chOff x="1712" y="688"/>
            <a:chExt cx="2347" cy="2689"/>
          </a:xfrm>
        </p:grpSpPr>
        <p:sp>
          <p:nvSpPr>
            <p:cNvPr id="38939" name="Oval 27"/>
            <p:cNvSpPr>
              <a:spLocks noChangeArrowheads="1"/>
            </p:cNvSpPr>
            <p:nvPr/>
          </p:nvSpPr>
          <p:spPr bwMode="auto">
            <a:xfrm flipV="1">
              <a:off x="1746" y="2387"/>
              <a:ext cx="2313" cy="990"/>
            </a:xfrm>
            <a:prstGeom prst="ellipse">
              <a:avLst/>
            </a:prstGeom>
            <a:gradFill rotWithShape="1">
              <a:gsLst>
                <a:gs pos="0">
                  <a:schemeClr val="bg2">
                    <a:alpha val="85001"/>
                  </a:schemeClr>
                </a:gs>
                <a:gs pos="100000">
                  <a:schemeClr val="bg2">
                    <a:gamma/>
                    <a:shade val="63529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940" name="Oval 28"/>
            <p:cNvSpPr>
              <a:spLocks noChangeArrowheads="1"/>
            </p:cNvSpPr>
            <p:nvPr/>
          </p:nvSpPr>
          <p:spPr bwMode="auto">
            <a:xfrm>
              <a:off x="1712" y="688"/>
              <a:ext cx="2313" cy="231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941" name="Oval 29"/>
            <p:cNvSpPr>
              <a:spLocks noChangeArrowheads="1"/>
            </p:cNvSpPr>
            <p:nvPr/>
          </p:nvSpPr>
          <p:spPr bwMode="auto">
            <a:xfrm rot="8982877">
              <a:off x="1712" y="688"/>
              <a:ext cx="2313" cy="231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942" name="Oval 30"/>
            <p:cNvSpPr>
              <a:spLocks noChangeArrowheads="1"/>
            </p:cNvSpPr>
            <p:nvPr/>
          </p:nvSpPr>
          <p:spPr bwMode="auto">
            <a:xfrm>
              <a:off x="1912" y="877"/>
              <a:ext cx="1951" cy="15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58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943" name="Oval 31"/>
            <p:cNvSpPr>
              <a:spLocks noChangeArrowheads="1"/>
            </p:cNvSpPr>
            <p:nvPr/>
          </p:nvSpPr>
          <p:spPr bwMode="auto">
            <a:xfrm>
              <a:off x="2211" y="1867"/>
              <a:ext cx="1407" cy="113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0001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944" name="Line 32"/>
            <p:cNvSpPr>
              <a:spLocks noChangeShapeType="1"/>
            </p:cNvSpPr>
            <p:nvPr/>
          </p:nvSpPr>
          <p:spPr bwMode="auto">
            <a:xfrm>
              <a:off x="3352" y="1536"/>
              <a:ext cx="1" cy="1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945" name="Line 33"/>
            <p:cNvSpPr>
              <a:spLocks noChangeShapeType="1"/>
            </p:cNvSpPr>
            <p:nvPr/>
          </p:nvSpPr>
          <p:spPr bwMode="auto">
            <a:xfrm>
              <a:off x="3360" y="1550"/>
              <a:ext cx="1" cy="1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946" name="Line 34"/>
            <p:cNvSpPr>
              <a:spLocks noChangeShapeType="1"/>
            </p:cNvSpPr>
            <p:nvPr/>
          </p:nvSpPr>
          <p:spPr bwMode="auto">
            <a:xfrm>
              <a:off x="3286" y="1112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8947" name="Group 35"/>
          <p:cNvGrpSpPr>
            <a:grpSpLocks/>
          </p:cNvGrpSpPr>
          <p:nvPr/>
        </p:nvGrpSpPr>
        <p:grpSpPr bwMode="auto">
          <a:xfrm>
            <a:off x="5753100" y="2120900"/>
            <a:ext cx="1635125" cy="1870075"/>
            <a:chOff x="1712" y="688"/>
            <a:chExt cx="2347" cy="2689"/>
          </a:xfrm>
        </p:grpSpPr>
        <p:sp>
          <p:nvSpPr>
            <p:cNvPr id="38948" name="Oval 36"/>
            <p:cNvSpPr>
              <a:spLocks noChangeArrowheads="1"/>
            </p:cNvSpPr>
            <p:nvPr/>
          </p:nvSpPr>
          <p:spPr bwMode="auto">
            <a:xfrm flipV="1">
              <a:off x="1746" y="2387"/>
              <a:ext cx="2313" cy="990"/>
            </a:xfrm>
            <a:prstGeom prst="ellipse">
              <a:avLst/>
            </a:prstGeom>
            <a:gradFill rotWithShape="1">
              <a:gsLst>
                <a:gs pos="0">
                  <a:schemeClr val="bg2">
                    <a:alpha val="85001"/>
                  </a:schemeClr>
                </a:gs>
                <a:gs pos="100000">
                  <a:schemeClr val="bg2">
                    <a:gamma/>
                    <a:shade val="63529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949" name="Oval 37"/>
            <p:cNvSpPr>
              <a:spLocks noChangeArrowheads="1"/>
            </p:cNvSpPr>
            <p:nvPr/>
          </p:nvSpPr>
          <p:spPr bwMode="auto">
            <a:xfrm>
              <a:off x="1712" y="688"/>
              <a:ext cx="2313" cy="231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950" name="Oval 38"/>
            <p:cNvSpPr>
              <a:spLocks noChangeArrowheads="1"/>
            </p:cNvSpPr>
            <p:nvPr/>
          </p:nvSpPr>
          <p:spPr bwMode="auto">
            <a:xfrm rot="8982877">
              <a:off x="1712" y="688"/>
              <a:ext cx="2313" cy="231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951" name="Oval 39"/>
            <p:cNvSpPr>
              <a:spLocks noChangeArrowheads="1"/>
            </p:cNvSpPr>
            <p:nvPr/>
          </p:nvSpPr>
          <p:spPr bwMode="auto">
            <a:xfrm>
              <a:off x="1912" y="877"/>
              <a:ext cx="1951" cy="15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58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952" name="Oval 40"/>
            <p:cNvSpPr>
              <a:spLocks noChangeArrowheads="1"/>
            </p:cNvSpPr>
            <p:nvPr/>
          </p:nvSpPr>
          <p:spPr bwMode="auto">
            <a:xfrm>
              <a:off x="2211" y="1867"/>
              <a:ext cx="1407" cy="113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0001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953" name="Line 41"/>
            <p:cNvSpPr>
              <a:spLocks noChangeShapeType="1"/>
            </p:cNvSpPr>
            <p:nvPr/>
          </p:nvSpPr>
          <p:spPr bwMode="auto">
            <a:xfrm>
              <a:off x="3352" y="1536"/>
              <a:ext cx="1" cy="1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954" name="Line 42"/>
            <p:cNvSpPr>
              <a:spLocks noChangeShapeType="1"/>
            </p:cNvSpPr>
            <p:nvPr/>
          </p:nvSpPr>
          <p:spPr bwMode="auto">
            <a:xfrm>
              <a:off x="3360" y="1550"/>
              <a:ext cx="1" cy="1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955" name="Line 43"/>
            <p:cNvSpPr>
              <a:spLocks noChangeShapeType="1"/>
            </p:cNvSpPr>
            <p:nvPr/>
          </p:nvSpPr>
          <p:spPr bwMode="auto">
            <a:xfrm>
              <a:off x="3286" y="1112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8956" name="Group 44"/>
          <p:cNvGrpSpPr>
            <a:grpSpLocks/>
          </p:cNvGrpSpPr>
          <p:nvPr/>
        </p:nvGrpSpPr>
        <p:grpSpPr bwMode="auto">
          <a:xfrm>
            <a:off x="4011613" y="919163"/>
            <a:ext cx="1325562" cy="1514475"/>
            <a:chOff x="1712" y="688"/>
            <a:chExt cx="2347" cy="2689"/>
          </a:xfrm>
        </p:grpSpPr>
        <p:sp>
          <p:nvSpPr>
            <p:cNvPr id="38957" name="Oval 45"/>
            <p:cNvSpPr>
              <a:spLocks noChangeArrowheads="1"/>
            </p:cNvSpPr>
            <p:nvPr/>
          </p:nvSpPr>
          <p:spPr bwMode="auto">
            <a:xfrm flipV="1">
              <a:off x="1746" y="2387"/>
              <a:ext cx="2313" cy="990"/>
            </a:xfrm>
            <a:prstGeom prst="ellipse">
              <a:avLst/>
            </a:prstGeom>
            <a:gradFill rotWithShape="1">
              <a:gsLst>
                <a:gs pos="0">
                  <a:schemeClr val="bg2">
                    <a:alpha val="85001"/>
                  </a:schemeClr>
                </a:gs>
                <a:gs pos="100000">
                  <a:schemeClr val="bg2">
                    <a:gamma/>
                    <a:shade val="63529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958" name="Oval 46"/>
            <p:cNvSpPr>
              <a:spLocks noChangeArrowheads="1"/>
            </p:cNvSpPr>
            <p:nvPr/>
          </p:nvSpPr>
          <p:spPr bwMode="auto">
            <a:xfrm>
              <a:off x="1712" y="688"/>
              <a:ext cx="2313" cy="231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959" name="Oval 47"/>
            <p:cNvSpPr>
              <a:spLocks noChangeArrowheads="1"/>
            </p:cNvSpPr>
            <p:nvPr/>
          </p:nvSpPr>
          <p:spPr bwMode="auto">
            <a:xfrm rot="8982877">
              <a:off x="1712" y="688"/>
              <a:ext cx="2313" cy="231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960" name="Oval 48"/>
            <p:cNvSpPr>
              <a:spLocks noChangeArrowheads="1"/>
            </p:cNvSpPr>
            <p:nvPr/>
          </p:nvSpPr>
          <p:spPr bwMode="auto">
            <a:xfrm>
              <a:off x="1912" y="877"/>
              <a:ext cx="1951" cy="15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58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961" name="Oval 49"/>
            <p:cNvSpPr>
              <a:spLocks noChangeArrowheads="1"/>
            </p:cNvSpPr>
            <p:nvPr/>
          </p:nvSpPr>
          <p:spPr bwMode="auto">
            <a:xfrm>
              <a:off x="2211" y="1867"/>
              <a:ext cx="1407" cy="113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0001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962" name="Line 50"/>
            <p:cNvSpPr>
              <a:spLocks noChangeShapeType="1"/>
            </p:cNvSpPr>
            <p:nvPr/>
          </p:nvSpPr>
          <p:spPr bwMode="auto">
            <a:xfrm>
              <a:off x="3352" y="1536"/>
              <a:ext cx="1" cy="1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963" name="Line 51"/>
            <p:cNvSpPr>
              <a:spLocks noChangeShapeType="1"/>
            </p:cNvSpPr>
            <p:nvPr/>
          </p:nvSpPr>
          <p:spPr bwMode="auto">
            <a:xfrm>
              <a:off x="3360" y="1550"/>
              <a:ext cx="1" cy="1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964" name="Line 52"/>
            <p:cNvSpPr>
              <a:spLocks noChangeShapeType="1"/>
            </p:cNvSpPr>
            <p:nvPr/>
          </p:nvSpPr>
          <p:spPr bwMode="auto">
            <a:xfrm>
              <a:off x="3286" y="1112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8965" name="Group 53"/>
          <p:cNvGrpSpPr>
            <a:grpSpLocks/>
          </p:cNvGrpSpPr>
          <p:nvPr/>
        </p:nvGrpSpPr>
        <p:grpSpPr bwMode="auto">
          <a:xfrm>
            <a:off x="1920875" y="2122488"/>
            <a:ext cx="1635125" cy="1870075"/>
            <a:chOff x="1712" y="688"/>
            <a:chExt cx="2347" cy="2689"/>
          </a:xfrm>
        </p:grpSpPr>
        <p:sp>
          <p:nvSpPr>
            <p:cNvPr id="38966" name="Oval 54"/>
            <p:cNvSpPr>
              <a:spLocks noChangeArrowheads="1"/>
            </p:cNvSpPr>
            <p:nvPr/>
          </p:nvSpPr>
          <p:spPr bwMode="auto">
            <a:xfrm flipV="1">
              <a:off x="1746" y="2387"/>
              <a:ext cx="2313" cy="990"/>
            </a:xfrm>
            <a:prstGeom prst="ellipse">
              <a:avLst/>
            </a:prstGeom>
            <a:gradFill rotWithShape="1">
              <a:gsLst>
                <a:gs pos="0">
                  <a:schemeClr val="bg2">
                    <a:alpha val="85001"/>
                  </a:schemeClr>
                </a:gs>
                <a:gs pos="100000">
                  <a:schemeClr val="bg2">
                    <a:gamma/>
                    <a:shade val="63529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967" name="Oval 55"/>
            <p:cNvSpPr>
              <a:spLocks noChangeArrowheads="1"/>
            </p:cNvSpPr>
            <p:nvPr/>
          </p:nvSpPr>
          <p:spPr bwMode="auto">
            <a:xfrm>
              <a:off x="1712" y="688"/>
              <a:ext cx="2313" cy="231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968" name="Oval 56"/>
            <p:cNvSpPr>
              <a:spLocks noChangeArrowheads="1"/>
            </p:cNvSpPr>
            <p:nvPr/>
          </p:nvSpPr>
          <p:spPr bwMode="auto">
            <a:xfrm rot="8982877">
              <a:off x="1712" y="688"/>
              <a:ext cx="2313" cy="231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969" name="Oval 57"/>
            <p:cNvSpPr>
              <a:spLocks noChangeArrowheads="1"/>
            </p:cNvSpPr>
            <p:nvPr/>
          </p:nvSpPr>
          <p:spPr bwMode="auto">
            <a:xfrm>
              <a:off x="1912" y="877"/>
              <a:ext cx="1951" cy="15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58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970" name="Oval 58"/>
            <p:cNvSpPr>
              <a:spLocks noChangeArrowheads="1"/>
            </p:cNvSpPr>
            <p:nvPr/>
          </p:nvSpPr>
          <p:spPr bwMode="auto">
            <a:xfrm>
              <a:off x="2211" y="1867"/>
              <a:ext cx="1407" cy="113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0001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971" name="Line 59"/>
            <p:cNvSpPr>
              <a:spLocks noChangeShapeType="1"/>
            </p:cNvSpPr>
            <p:nvPr/>
          </p:nvSpPr>
          <p:spPr bwMode="auto">
            <a:xfrm>
              <a:off x="3352" y="1536"/>
              <a:ext cx="1" cy="1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972" name="Line 60"/>
            <p:cNvSpPr>
              <a:spLocks noChangeShapeType="1"/>
            </p:cNvSpPr>
            <p:nvPr/>
          </p:nvSpPr>
          <p:spPr bwMode="auto">
            <a:xfrm>
              <a:off x="3360" y="1550"/>
              <a:ext cx="1" cy="1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973" name="Line 61"/>
            <p:cNvSpPr>
              <a:spLocks noChangeShapeType="1"/>
            </p:cNvSpPr>
            <p:nvPr/>
          </p:nvSpPr>
          <p:spPr bwMode="auto">
            <a:xfrm>
              <a:off x="3286" y="1112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8974" name="Line 62"/>
          <p:cNvSpPr>
            <a:spLocks noChangeShapeType="1"/>
          </p:cNvSpPr>
          <p:nvPr/>
        </p:nvSpPr>
        <p:spPr bwMode="auto">
          <a:xfrm flipV="1">
            <a:off x="4687888" y="2166938"/>
            <a:ext cx="3175" cy="531812"/>
          </a:xfrm>
          <a:prstGeom prst="line">
            <a:avLst/>
          </a:prstGeom>
          <a:noFill/>
          <a:ln w="857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INTRODUCTION 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95536" y="1484784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0" dirty="0" smtClean="0"/>
              <a:t>Elle est définie comme la biosynthèse du glucose à partir de composés non glucidiques ( acide lactique, le glycérol, acides aminés glucoformateurs et intermédiaires du cycle de Krebs)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23528" y="3645024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0" dirty="0" smtClean="0">
                <a:solidFill>
                  <a:srgbClr val="00B0F0"/>
                </a:solidFill>
              </a:rPr>
              <a:t>le foie assure à lui seul 90% de la gluconéogenèse,</a:t>
            </a:r>
          </a:p>
          <a:p>
            <a:r>
              <a:rPr lang="fr-FR" sz="2800" b="0" dirty="0" smtClean="0">
                <a:solidFill>
                  <a:srgbClr val="00B0F0"/>
                </a:solidFill>
              </a:rPr>
              <a:t>Le rein assure les 10% restants. </a:t>
            </a:r>
            <a:endParaRPr lang="fr-FR" sz="2800" b="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INTRODUCTION 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07504" y="1196752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fr-FR" b="0" dirty="0" smtClean="0"/>
              <a:t>Les réserves du foie sous forme de glycogène sont évaluées à 190 g.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83568" y="2348880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0" dirty="0" smtClean="0"/>
              <a:t>LES RESERVES SONT EPUISEES APRES ENVIRON 12 HEURES DE JEUNE OU DES EXERCICES PHYSIQUES PROLONGEES;  </a:t>
            </a:r>
            <a:endParaRPr lang="fr-FR" b="0" dirty="0"/>
          </a:p>
        </p:txBody>
      </p:sp>
      <p:sp>
        <p:nvSpPr>
          <p:cNvPr id="6" name="ZoneTexte 5"/>
          <p:cNvSpPr txBox="1"/>
          <p:nvPr/>
        </p:nvSpPr>
        <p:spPr>
          <a:xfrm>
            <a:off x="683568" y="4077072"/>
            <a:ext cx="8676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b="0" dirty="0" smtClean="0"/>
              <a:t>le glucose doit, donc,  être formé a partir de sources non glucidiques C’est la néoglucogenèse.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 bwMode="auto">
          <a:xfrm>
            <a:off x="395536" y="1772816"/>
            <a:ext cx="8496944" cy="302433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INTRODUCTION 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67544" y="1916832"/>
            <a:ext cx="82089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600" dirty="0" smtClean="0"/>
              <a:t>Les 2/3 du glucose néoformé provient de la conversion du pyruvate/lactate et de l’alanine.</a:t>
            </a:r>
          </a:p>
          <a:p>
            <a:pPr algn="just"/>
            <a:r>
              <a:rPr lang="fr-FR" sz="3600" dirty="0" smtClean="0"/>
              <a:t>Le 1/3 à partir des autres acides aminés et le glycérol </a:t>
            </a:r>
            <a:endParaRPr lang="fr-FR" sz="3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2" name="Oval 14"/>
          <p:cNvSpPr>
            <a:spLocks noChangeArrowheads="1"/>
          </p:cNvSpPr>
          <p:nvPr/>
        </p:nvSpPr>
        <p:spPr bwMode="auto">
          <a:xfrm>
            <a:off x="827088" y="4941888"/>
            <a:ext cx="7921625" cy="360362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8229600" cy="650875"/>
          </a:xfrm>
        </p:spPr>
        <p:txBody>
          <a:bodyPr/>
          <a:lstStyle/>
          <a:p>
            <a:pPr algn="ctr"/>
            <a:r>
              <a:rPr lang="fr-FR" sz="3200" dirty="0" smtClean="0"/>
              <a:t>Néoglucogenèse à partir du pyruvate </a:t>
            </a:r>
            <a:endParaRPr lang="fr-FR" sz="3200" dirty="0"/>
          </a:p>
        </p:txBody>
      </p:sp>
      <p:sp>
        <p:nvSpPr>
          <p:cNvPr id="13" name="ZoneTexte 12"/>
          <p:cNvSpPr txBox="1"/>
          <p:nvPr/>
        </p:nvSpPr>
        <p:spPr>
          <a:xfrm>
            <a:off x="467544" y="1340768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0" dirty="0" smtClean="0"/>
              <a:t>Parmi toutes les réactions de la glycolyse 3 sont irréversibles. La synthèse du glucose à partir du lactate/pyruvate et donc possible à condition de trouver 3 dérivations. </a:t>
            </a:r>
            <a:endParaRPr lang="fr-FR" b="0" dirty="0"/>
          </a:p>
        </p:txBody>
      </p:sp>
      <p:sp>
        <p:nvSpPr>
          <p:cNvPr id="16" name="Organigramme : Alternative 15"/>
          <p:cNvSpPr/>
          <p:nvPr/>
        </p:nvSpPr>
        <p:spPr bwMode="auto">
          <a:xfrm>
            <a:off x="827584" y="2924944"/>
            <a:ext cx="7704856" cy="2160240"/>
          </a:xfrm>
          <a:prstGeom prst="flowChartAlternateProcess">
            <a:avLst/>
          </a:prstGeom>
          <a:solidFill>
            <a:schemeClr val="bg2">
              <a:lumMod val="95000"/>
              <a:lumOff val="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63080" y="2996952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fr-FR" b="0" dirty="0" smtClean="0"/>
              <a:t> Première dérivation au niveau de la Pyruvate kinase</a:t>
            </a:r>
          </a:p>
          <a:p>
            <a:pPr>
              <a:buBlip>
                <a:blip r:embed="rId2"/>
              </a:buBlip>
            </a:pPr>
            <a:endParaRPr lang="fr-FR" b="0" dirty="0" smtClean="0"/>
          </a:p>
          <a:p>
            <a:pPr>
              <a:buBlip>
                <a:blip r:embed="rId2"/>
              </a:buBlip>
            </a:pPr>
            <a:r>
              <a:rPr lang="fr-FR" b="0" dirty="0" smtClean="0"/>
              <a:t> Deuxième dérivation au niveau de la PFK</a:t>
            </a:r>
          </a:p>
          <a:p>
            <a:pPr>
              <a:buBlip>
                <a:blip r:embed="rId2"/>
              </a:buBlip>
            </a:pPr>
            <a:endParaRPr lang="fr-FR" b="0" dirty="0" smtClean="0"/>
          </a:p>
          <a:p>
            <a:pPr>
              <a:buBlip>
                <a:blip r:embed="rId2"/>
              </a:buBlip>
            </a:pPr>
            <a:r>
              <a:rPr lang="fr-FR" b="0" dirty="0" smtClean="0"/>
              <a:t> Troisième dérivation au niveau de l’</a:t>
            </a:r>
            <a:r>
              <a:rPr lang="fr-FR" b="0" dirty="0" err="1" smtClean="0"/>
              <a:t>héxokinase</a:t>
            </a:r>
            <a:r>
              <a:rPr lang="fr-FR" b="0" dirty="0" smtClean="0"/>
              <a:t>  </a:t>
            </a:r>
            <a:endParaRPr lang="fr-FR" b="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200" dirty="0" smtClean="0"/>
              <a:t>Néoglucogenèse à partir du pyruvate 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323528" y="1095127"/>
            <a:ext cx="7560840" cy="46166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0" dirty="0" smtClean="0"/>
              <a:t>1</a:t>
            </a:r>
            <a:r>
              <a:rPr lang="fr-FR" b="0" baseline="30000" dirty="0" smtClean="0"/>
              <a:t>ère</a:t>
            </a:r>
            <a:r>
              <a:rPr lang="fr-FR" b="0" dirty="0" smtClean="0"/>
              <a:t> dérivation: pyruvate vers </a:t>
            </a:r>
            <a:r>
              <a:rPr lang="fr-FR" b="0" dirty="0" err="1" smtClean="0"/>
              <a:t>phosphoénol</a:t>
            </a:r>
            <a:r>
              <a:rPr lang="fr-FR" b="0" dirty="0" smtClean="0"/>
              <a:t> pyruvate  </a:t>
            </a:r>
            <a:endParaRPr lang="fr-FR" b="0" dirty="0"/>
          </a:p>
        </p:txBody>
      </p:sp>
      <p:sp>
        <p:nvSpPr>
          <p:cNvPr id="7" name="ZoneTexte 6"/>
          <p:cNvSpPr txBox="1"/>
          <p:nvPr/>
        </p:nvSpPr>
        <p:spPr>
          <a:xfrm>
            <a:off x="5436096" y="357301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Pyruvate </a:t>
            </a:r>
            <a:endParaRPr lang="fr-FR" sz="1800" dirty="0"/>
          </a:p>
        </p:txBody>
      </p:sp>
      <p:sp>
        <p:nvSpPr>
          <p:cNvPr id="8" name="ZoneTexte 7"/>
          <p:cNvSpPr txBox="1"/>
          <p:nvPr/>
        </p:nvSpPr>
        <p:spPr>
          <a:xfrm>
            <a:off x="5004048" y="565195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0" dirty="0" smtClean="0"/>
              <a:t>Acide Oxaloacétique </a:t>
            </a:r>
            <a:endParaRPr lang="fr-FR" sz="1800" b="0" dirty="0"/>
          </a:p>
        </p:txBody>
      </p:sp>
      <p:sp>
        <p:nvSpPr>
          <p:cNvPr id="11" name="ZoneTexte 10"/>
          <p:cNvSpPr txBox="1"/>
          <p:nvPr/>
        </p:nvSpPr>
        <p:spPr>
          <a:xfrm>
            <a:off x="4572000" y="227687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err="1" smtClean="0"/>
              <a:t>Phosphoénol</a:t>
            </a:r>
            <a:r>
              <a:rPr lang="fr-FR" sz="1800" dirty="0" smtClean="0"/>
              <a:t> pyruvate </a:t>
            </a:r>
            <a:endParaRPr lang="fr-FR" sz="1800" dirty="0"/>
          </a:p>
        </p:txBody>
      </p:sp>
      <p:sp>
        <p:nvSpPr>
          <p:cNvPr id="12" name="Flèche vers le bas 11"/>
          <p:cNvSpPr/>
          <p:nvPr/>
        </p:nvSpPr>
        <p:spPr bwMode="auto">
          <a:xfrm>
            <a:off x="5724128" y="2852936"/>
            <a:ext cx="288032" cy="576064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4" name="Connecteur droit 13"/>
          <p:cNvCxnSpPr/>
          <p:nvPr/>
        </p:nvCxnSpPr>
        <p:spPr bwMode="auto">
          <a:xfrm>
            <a:off x="971600" y="4653136"/>
            <a:ext cx="770485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 bwMode="auto">
          <a:xfrm>
            <a:off x="971600" y="4797152"/>
            <a:ext cx="777686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Flèche vers le bas 17"/>
          <p:cNvSpPr/>
          <p:nvPr/>
        </p:nvSpPr>
        <p:spPr bwMode="auto">
          <a:xfrm>
            <a:off x="5652120" y="4077072"/>
            <a:ext cx="432048" cy="151216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259632" y="5157192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0" dirty="0" err="1" smtClean="0"/>
              <a:t>Ac</a:t>
            </a:r>
            <a:r>
              <a:rPr lang="fr-FR" b="0" dirty="0" smtClean="0"/>
              <a:t>. </a:t>
            </a:r>
            <a:r>
              <a:rPr lang="fr-FR" sz="1800" b="0" dirty="0" smtClean="0"/>
              <a:t>Malique</a:t>
            </a:r>
            <a:r>
              <a:rPr lang="fr-FR" b="0" dirty="0" smtClean="0"/>
              <a:t> </a:t>
            </a:r>
            <a:endParaRPr lang="fr-FR" b="0" dirty="0"/>
          </a:p>
        </p:txBody>
      </p:sp>
      <p:sp>
        <p:nvSpPr>
          <p:cNvPr id="22" name="Rectangle 21"/>
          <p:cNvSpPr/>
          <p:nvPr/>
        </p:nvSpPr>
        <p:spPr>
          <a:xfrm>
            <a:off x="1259632" y="3645024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b="0" dirty="0" err="1" smtClean="0"/>
              <a:t>Ac</a:t>
            </a:r>
            <a:r>
              <a:rPr lang="fr-FR" sz="1800" b="0" dirty="0" smtClean="0"/>
              <a:t>. Malique </a:t>
            </a:r>
            <a:endParaRPr lang="fr-FR" sz="1800" b="0" dirty="0"/>
          </a:p>
        </p:txBody>
      </p:sp>
      <p:sp>
        <p:nvSpPr>
          <p:cNvPr id="23" name="ZoneTexte 22"/>
          <p:cNvSpPr txBox="1"/>
          <p:nvPr/>
        </p:nvSpPr>
        <p:spPr>
          <a:xfrm>
            <a:off x="683568" y="234888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0" dirty="0" err="1" smtClean="0"/>
              <a:t>Ac</a:t>
            </a:r>
            <a:r>
              <a:rPr lang="fr-FR" sz="1800" b="0" dirty="0" smtClean="0"/>
              <a:t>. Oxaloacétique </a:t>
            </a:r>
            <a:endParaRPr lang="fr-FR" sz="1800" b="0" dirty="0"/>
          </a:p>
        </p:txBody>
      </p:sp>
      <p:sp>
        <p:nvSpPr>
          <p:cNvPr id="26" name="Flèche vers le haut 25"/>
          <p:cNvSpPr/>
          <p:nvPr/>
        </p:nvSpPr>
        <p:spPr bwMode="auto">
          <a:xfrm>
            <a:off x="1475656" y="2852936"/>
            <a:ext cx="360040" cy="648072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7" name="Flèche droite 26"/>
          <p:cNvSpPr/>
          <p:nvPr/>
        </p:nvSpPr>
        <p:spPr bwMode="auto">
          <a:xfrm>
            <a:off x="2915816" y="2348880"/>
            <a:ext cx="1296144" cy="360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8" name="Flèche vers le haut 27"/>
          <p:cNvSpPr/>
          <p:nvPr/>
        </p:nvSpPr>
        <p:spPr bwMode="auto">
          <a:xfrm rot="16760104">
            <a:off x="3697882" y="4964807"/>
            <a:ext cx="395025" cy="1482667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 rot="5400000">
            <a:off x="7792325" y="2760893"/>
            <a:ext cx="1656184" cy="40011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fr-FR" sz="2000" b="0" dirty="0" smtClean="0"/>
              <a:t>Cytoplasme</a:t>
            </a:r>
            <a:r>
              <a:rPr lang="fr-FR" sz="2000" dirty="0" smtClean="0"/>
              <a:t> </a:t>
            </a:r>
            <a:endParaRPr lang="fr-FR" sz="2000" dirty="0"/>
          </a:p>
        </p:txBody>
      </p:sp>
      <p:sp>
        <p:nvSpPr>
          <p:cNvPr id="31" name="ZoneTexte 30"/>
          <p:cNvSpPr txBox="1"/>
          <p:nvPr/>
        </p:nvSpPr>
        <p:spPr>
          <a:xfrm rot="5400000">
            <a:off x="8007188" y="5538426"/>
            <a:ext cx="1224138" cy="46166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fr-FR" b="0" dirty="0" smtClean="0"/>
              <a:t>Matrice </a:t>
            </a:r>
            <a:endParaRPr lang="fr-FR" b="0" dirty="0"/>
          </a:p>
        </p:txBody>
      </p:sp>
      <p:sp>
        <p:nvSpPr>
          <p:cNvPr id="32" name="Ellipse 31"/>
          <p:cNvSpPr/>
          <p:nvPr/>
        </p:nvSpPr>
        <p:spPr bwMode="auto">
          <a:xfrm>
            <a:off x="5076056" y="5949280"/>
            <a:ext cx="2088232" cy="64807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5724128" y="6021288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CK</a:t>
            </a:r>
            <a:endParaRPr lang="fr-FR" dirty="0"/>
          </a:p>
        </p:txBody>
      </p:sp>
      <p:sp>
        <p:nvSpPr>
          <p:cNvPr id="34" name="ZoneTexte 33"/>
          <p:cNvSpPr txBox="1"/>
          <p:nvPr/>
        </p:nvSpPr>
        <p:spPr>
          <a:xfrm>
            <a:off x="6084168" y="5013176"/>
            <a:ext cx="2088232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Pyruvate carboxylase </a:t>
            </a:r>
            <a:endParaRPr lang="fr-FR" sz="1400" dirty="0"/>
          </a:p>
        </p:txBody>
      </p:sp>
      <p:sp>
        <p:nvSpPr>
          <p:cNvPr id="35" name="ZoneTexte 34"/>
          <p:cNvSpPr txBox="1"/>
          <p:nvPr/>
        </p:nvSpPr>
        <p:spPr>
          <a:xfrm>
            <a:off x="2555776" y="1772816"/>
            <a:ext cx="2232248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 smtClean="0"/>
              <a:t>Phosphoénolpyruvate</a:t>
            </a:r>
            <a:r>
              <a:rPr lang="fr-FR" sz="1400" dirty="0" smtClean="0"/>
              <a:t> </a:t>
            </a:r>
            <a:r>
              <a:rPr lang="fr-FR" sz="1400" dirty="0" err="1" smtClean="0"/>
              <a:t>carboxykinase</a:t>
            </a:r>
            <a:r>
              <a:rPr lang="fr-FR" sz="1400" dirty="0" smtClean="0"/>
              <a:t>(PEPCK) </a:t>
            </a:r>
            <a:endParaRPr lang="fr-FR" sz="1400" dirty="0"/>
          </a:p>
        </p:txBody>
      </p:sp>
      <p:cxnSp>
        <p:nvCxnSpPr>
          <p:cNvPr id="37" name="Connecteur droit avec flèche 36"/>
          <p:cNvCxnSpPr/>
          <p:nvPr/>
        </p:nvCxnSpPr>
        <p:spPr bwMode="auto">
          <a:xfrm flipV="1">
            <a:off x="1691680" y="4077072"/>
            <a:ext cx="0" cy="115212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 rot="546153">
            <a:off x="3072447" y="5189422"/>
            <a:ext cx="1800200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Oxydoréductase </a:t>
            </a:r>
            <a:endParaRPr lang="fr-FR" sz="1400" dirty="0"/>
          </a:p>
        </p:txBody>
      </p:sp>
      <p:sp>
        <p:nvSpPr>
          <p:cNvPr id="39" name="ZoneTexte 38"/>
          <p:cNvSpPr txBox="1"/>
          <p:nvPr/>
        </p:nvSpPr>
        <p:spPr>
          <a:xfrm>
            <a:off x="1835696" y="3068960"/>
            <a:ext cx="1800200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Oxydoréductase </a:t>
            </a:r>
            <a:endParaRPr lang="fr-FR" sz="1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200" dirty="0" smtClean="0"/>
              <a:t>Néoglucogenèse à partir du pyruvate 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683568" y="1052736"/>
            <a:ext cx="7416824" cy="46166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0" dirty="0" smtClean="0"/>
              <a:t>2</a:t>
            </a:r>
            <a:r>
              <a:rPr lang="fr-FR" b="0" baseline="30000" dirty="0" smtClean="0"/>
              <a:t>ème</a:t>
            </a:r>
            <a:r>
              <a:rPr lang="fr-FR" b="0" dirty="0" smtClean="0"/>
              <a:t> dérivation: passage du F1,6 bi P au fructose 1 P</a:t>
            </a:r>
            <a:endParaRPr lang="fr-FR" b="0" dirty="0"/>
          </a:p>
        </p:txBody>
      </p:sp>
      <p:pic>
        <p:nvPicPr>
          <p:cNvPr id="5" name="Imag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132856"/>
            <a:ext cx="6696744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200" dirty="0" smtClean="0"/>
              <a:t>Néoglucogenèse à partir du pyruvate </a:t>
            </a:r>
            <a:endParaRPr lang="fr-FR" sz="3200" dirty="0"/>
          </a:p>
        </p:txBody>
      </p:sp>
      <p:pic>
        <p:nvPicPr>
          <p:cNvPr id="5" name="Imag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060848"/>
            <a:ext cx="5976664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ZoneTexte 3"/>
          <p:cNvSpPr txBox="1"/>
          <p:nvPr/>
        </p:nvSpPr>
        <p:spPr>
          <a:xfrm>
            <a:off x="1187624" y="1124744"/>
            <a:ext cx="6408712" cy="46166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0" dirty="0" smtClean="0"/>
              <a:t>3</a:t>
            </a:r>
            <a:r>
              <a:rPr lang="fr-FR" b="0" baseline="30000" dirty="0" smtClean="0"/>
              <a:t>ème</a:t>
            </a:r>
            <a:r>
              <a:rPr lang="fr-FR" b="0" dirty="0" smtClean="0"/>
              <a:t> dérivation: passage du G6P au glucose  </a:t>
            </a:r>
            <a:endParaRPr lang="fr-FR" b="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624736" cy="650875"/>
          </a:xfrm>
        </p:spPr>
        <p:txBody>
          <a:bodyPr/>
          <a:lstStyle/>
          <a:p>
            <a:pPr algn="ctr"/>
            <a:r>
              <a:rPr lang="fr-FR" dirty="0" smtClean="0"/>
              <a:t>Le Cycle de Cori ( cycle du lactate) </a:t>
            </a:r>
            <a:endParaRPr lang="fr-FR" dirty="0"/>
          </a:p>
        </p:txBody>
      </p:sp>
      <p:pic>
        <p:nvPicPr>
          <p:cNvPr id="86018" name="Picture 2" descr="http://themedicalbiochemistrypage.org/images/co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772816"/>
            <a:ext cx="6192688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ZoneTexte 4"/>
          <p:cNvSpPr txBox="1"/>
          <p:nvPr/>
        </p:nvSpPr>
        <p:spPr>
          <a:xfrm>
            <a:off x="251520" y="1844825"/>
            <a:ext cx="1728192" cy="2800767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just"/>
            <a:r>
              <a:rPr lang="fr-FR" sz="1600" dirty="0" smtClean="0"/>
              <a:t>Les muscles ne peuvent en aucun cas libérer du glucose.</a:t>
            </a:r>
          </a:p>
          <a:p>
            <a:pPr algn="just"/>
            <a:r>
              <a:rPr lang="fr-FR" sz="1600" dirty="0" smtClean="0"/>
              <a:t>Cependant ils </a:t>
            </a:r>
            <a:r>
              <a:rPr lang="fr-FR" sz="1600" dirty="0" err="1" smtClean="0"/>
              <a:t>libérent</a:t>
            </a:r>
            <a:r>
              <a:rPr lang="fr-FR" sz="1600" dirty="0" smtClean="0"/>
              <a:t> le lactate qui est transformé au niveau du foie en glucose </a:t>
            </a:r>
            <a:endParaRPr lang="fr-FR" sz="1600" dirty="0"/>
          </a:p>
        </p:txBody>
      </p:sp>
      <p:sp>
        <p:nvSpPr>
          <p:cNvPr id="6" name="ZoneTexte 5"/>
          <p:cNvSpPr txBox="1"/>
          <p:nvPr/>
        </p:nvSpPr>
        <p:spPr>
          <a:xfrm>
            <a:off x="395536" y="980728"/>
            <a:ext cx="7416824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Le muscle ne contient pas de Glucose 6 phosphatase </a:t>
            </a:r>
            <a:endParaRPr lang="fr-FR" sz="2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m62-medical-equipment">
  <a:themeElements>
    <a:clrScheme name="m62-medical-equipment 14">
      <a:dk1>
        <a:srgbClr val="FFFFFF"/>
      </a:dk1>
      <a:lt1>
        <a:srgbClr val="FFFFFF"/>
      </a:lt1>
      <a:dk2>
        <a:srgbClr val="FFFFFF"/>
      </a:dk2>
      <a:lt2>
        <a:srgbClr val="000000"/>
      </a:lt2>
      <a:accent1>
        <a:srgbClr val="5C8F35"/>
      </a:accent1>
      <a:accent2>
        <a:srgbClr val="99CC00"/>
      </a:accent2>
      <a:accent3>
        <a:srgbClr val="FFFFFF"/>
      </a:accent3>
      <a:accent4>
        <a:srgbClr val="DADADA"/>
      </a:accent4>
      <a:accent5>
        <a:srgbClr val="B5C6AE"/>
      </a:accent5>
      <a:accent6>
        <a:srgbClr val="8AB900"/>
      </a:accent6>
      <a:hlink>
        <a:srgbClr val="DDDDDD"/>
      </a:hlink>
      <a:folHlink>
        <a:srgbClr val="FF9933"/>
      </a:folHlink>
    </a:clrScheme>
    <a:fontScheme name="m62-medical-equipm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62-medical-equip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medical-equip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medical-equip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medical-equip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medical-equip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medical-equip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medical-equip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medical-equip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medical-equip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medical-equip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medical-equip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medical-equip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medical-equipment 13">
        <a:dk1>
          <a:srgbClr val="FFFFFF"/>
        </a:dk1>
        <a:lt1>
          <a:srgbClr val="FFFFFF"/>
        </a:lt1>
        <a:dk2>
          <a:srgbClr val="FFFFFF"/>
        </a:dk2>
        <a:lt2>
          <a:srgbClr val="000000"/>
        </a:lt2>
        <a:accent1>
          <a:srgbClr val="122C74"/>
        </a:accent1>
        <a:accent2>
          <a:srgbClr val="0099FF"/>
        </a:accent2>
        <a:accent3>
          <a:srgbClr val="FFFFFF"/>
        </a:accent3>
        <a:accent4>
          <a:srgbClr val="DADADA"/>
        </a:accent4>
        <a:accent5>
          <a:srgbClr val="AAACBC"/>
        </a:accent5>
        <a:accent6>
          <a:srgbClr val="008AE7"/>
        </a:accent6>
        <a:hlink>
          <a:srgbClr val="99CCFF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medical-equipment 14">
        <a:dk1>
          <a:srgbClr val="FFFFFF"/>
        </a:dk1>
        <a:lt1>
          <a:srgbClr val="FFFFFF"/>
        </a:lt1>
        <a:dk2>
          <a:srgbClr val="FFFFFF"/>
        </a:dk2>
        <a:lt2>
          <a:srgbClr val="000000"/>
        </a:lt2>
        <a:accent1>
          <a:srgbClr val="5C8F35"/>
        </a:accent1>
        <a:accent2>
          <a:srgbClr val="99CC00"/>
        </a:accent2>
        <a:accent3>
          <a:srgbClr val="FFFFFF"/>
        </a:accent3>
        <a:accent4>
          <a:srgbClr val="DADADA"/>
        </a:accent4>
        <a:accent5>
          <a:srgbClr val="B5C6AE"/>
        </a:accent5>
        <a:accent6>
          <a:srgbClr val="8AB900"/>
        </a:accent6>
        <a:hlink>
          <a:srgbClr val="DDDDDD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4">
      <a:dk1>
        <a:srgbClr val="FFFFFF"/>
      </a:dk1>
      <a:lt1>
        <a:srgbClr val="FFFFFF"/>
      </a:lt1>
      <a:dk2>
        <a:srgbClr val="FFFFFF"/>
      </a:dk2>
      <a:lt2>
        <a:srgbClr val="000000"/>
      </a:lt2>
      <a:accent1>
        <a:srgbClr val="5C8F35"/>
      </a:accent1>
      <a:accent2>
        <a:srgbClr val="99CC00"/>
      </a:accent2>
      <a:accent3>
        <a:srgbClr val="FFFFFF"/>
      </a:accent3>
      <a:accent4>
        <a:srgbClr val="DADADA"/>
      </a:accent4>
      <a:accent5>
        <a:srgbClr val="B5C6AE"/>
      </a:accent5>
      <a:accent6>
        <a:srgbClr val="8AB900"/>
      </a:accent6>
      <a:hlink>
        <a:srgbClr val="DDDDDD"/>
      </a:hlink>
      <a:folHlink>
        <a:srgbClr val="FF9933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FFFFFF"/>
        </a:dk1>
        <a:lt1>
          <a:srgbClr val="FFFFFF"/>
        </a:lt1>
        <a:dk2>
          <a:srgbClr val="FFFFFF"/>
        </a:dk2>
        <a:lt2>
          <a:srgbClr val="000000"/>
        </a:lt2>
        <a:accent1>
          <a:srgbClr val="122C74"/>
        </a:accent1>
        <a:accent2>
          <a:srgbClr val="0099FF"/>
        </a:accent2>
        <a:accent3>
          <a:srgbClr val="FFFFFF"/>
        </a:accent3>
        <a:accent4>
          <a:srgbClr val="DADADA"/>
        </a:accent4>
        <a:accent5>
          <a:srgbClr val="AAACBC"/>
        </a:accent5>
        <a:accent6>
          <a:srgbClr val="008AE7"/>
        </a:accent6>
        <a:hlink>
          <a:srgbClr val="99CCFF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FFFFFF"/>
        </a:dk1>
        <a:lt1>
          <a:srgbClr val="FFFFFF"/>
        </a:lt1>
        <a:dk2>
          <a:srgbClr val="FFFFFF"/>
        </a:dk2>
        <a:lt2>
          <a:srgbClr val="000000"/>
        </a:lt2>
        <a:accent1>
          <a:srgbClr val="5C8F35"/>
        </a:accent1>
        <a:accent2>
          <a:srgbClr val="99CC00"/>
        </a:accent2>
        <a:accent3>
          <a:srgbClr val="FFFFFF"/>
        </a:accent3>
        <a:accent4>
          <a:srgbClr val="DADADA"/>
        </a:accent4>
        <a:accent5>
          <a:srgbClr val="B5C6AE"/>
        </a:accent5>
        <a:accent6>
          <a:srgbClr val="8AB900"/>
        </a:accent6>
        <a:hlink>
          <a:srgbClr val="DDDDDD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2_Default Design 14">
      <a:dk1>
        <a:srgbClr val="FFFFFF"/>
      </a:dk1>
      <a:lt1>
        <a:srgbClr val="FFFFFF"/>
      </a:lt1>
      <a:dk2>
        <a:srgbClr val="FFFFFF"/>
      </a:dk2>
      <a:lt2>
        <a:srgbClr val="000000"/>
      </a:lt2>
      <a:accent1>
        <a:srgbClr val="5C8F35"/>
      </a:accent1>
      <a:accent2>
        <a:srgbClr val="99CC00"/>
      </a:accent2>
      <a:accent3>
        <a:srgbClr val="FFFFFF"/>
      </a:accent3>
      <a:accent4>
        <a:srgbClr val="DADADA"/>
      </a:accent4>
      <a:accent5>
        <a:srgbClr val="B5C6AE"/>
      </a:accent5>
      <a:accent6>
        <a:srgbClr val="8AB900"/>
      </a:accent6>
      <a:hlink>
        <a:srgbClr val="DDDDDD"/>
      </a:hlink>
      <a:folHlink>
        <a:srgbClr val="FF9933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3">
        <a:dk1>
          <a:srgbClr val="FFFFFF"/>
        </a:dk1>
        <a:lt1>
          <a:srgbClr val="FFFFFF"/>
        </a:lt1>
        <a:dk2>
          <a:srgbClr val="FFFFFF"/>
        </a:dk2>
        <a:lt2>
          <a:srgbClr val="000000"/>
        </a:lt2>
        <a:accent1>
          <a:srgbClr val="122C74"/>
        </a:accent1>
        <a:accent2>
          <a:srgbClr val="0099FF"/>
        </a:accent2>
        <a:accent3>
          <a:srgbClr val="FFFFFF"/>
        </a:accent3>
        <a:accent4>
          <a:srgbClr val="DADADA"/>
        </a:accent4>
        <a:accent5>
          <a:srgbClr val="AAACBC"/>
        </a:accent5>
        <a:accent6>
          <a:srgbClr val="008AE7"/>
        </a:accent6>
        <a:hlink>
          <a:srgbClr val="99CCFF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14">
        <a:dk1>
          <a:srgbClr val="FFFFFF"/>
        </a:dk1>
        <a:lt1>
          <a:srgbClr val="FFFFFF"/>
        </a:lt1>
        <a:dk2>
          <a:srgbClr val="FFFFFF"/>
        </a:dk2>
        <a:lt2>
          <a:srgbClr val="000000"/>
        </a:lt2>
        <a:accent1>
          <a:srgbClr val="5C8F35"/>
        </a:accent1>
        <a:accent2>
          <a:srgbClr val="99CC00"/>
        </a:accent2>
        <a:accent3>
          <a:srgbClr val="FFFFFF"/>
        </a:accent3>
        <a:accent4>
          <a:srgbClr val="DADADA"/>
        </a:accent4>
        <a:accent5>
          <a:srgbClr val="B5C6AE"/>
        </a:accent5>
        <a:accent6>
          <a:srgbClr val="8AB900"/>
        </a:accent6>
        <a:hlink>
          <a:srgbClr val="DDDDDD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It’s not the design of your template">
  <a:themeElements>
    <a:clrScheme name="1_It’s not the design of your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135971"/>
      </a:hlink>
      <a:folHlink>
        <a:srgbClr val="99CC00"/>
      </a:folHlink>
    </a:clrScheme>
    <a:fontScheme name="1_It’s not the design of your template">
      <a:majorFont>
        <a:latin typeface="Neo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It’s not the design of you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13597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m62-medical-equipment</Template>
  <TotalTime>309</TotalTime>
  <Words>538</Words>
  <Application>Microsoft Office PowerPoint</Application>
  <PresentationFormat>Affichage à l'écran (4:3)</PresentationFormat>
  <Paragraphs>82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4</vt:i4>
      </vt:variant>
      <vt:variant>
        <vt:lpstr>Titres des diapositives</vt:lpstr>
      </vt:variant>
      <vt:variant>
        <vt:i4>16</vt:i4>
      </vt:variant>
    </vt:vector>
  </HeadingPairs>
  <TitlesOfParts>
    <vt:vector size="20" baseType="lpstr">
      <vt:lpstr>m62-medical-equipment</vt:lpstr>
      <vt:lpstr>1_Default Design</vt:lpstr>
      <vt:lpstr>2_Default Design</vt:lpstr>
      <vt:lpstr>1_It’s not the design of your template</vt:lpstr>
      <vt:lpstr>Néoglucogenèse </vt:lpstr>
      <vt:lpstr>INTRODUCTION </vt:lpstr>
      <vt:lpstr>INTRODUCTION </vt:lpstr>
      <vt:lpstr>INTRODUCTION </vt:lpstr>
      <vt:lpstr>Néoglucogenèse à partir du pyruvate </vt:lpstr>
      <vt:lpstr>Néoglucogenèse à partir du pyruvate </vt:lpstr>
      <vt:lpstr>Néoglucogenèse à partir du pyruvate </vt:lpstr>
      <vt:lpstr>Néoglucogenèse à partir du pyruvate </vt:lpstr>
      <vt:lpstr>Le Cycle de Cori ( cycle du lactate) </vt:lpstr>
      <vt:lpstr>Néoglucogenèse à partir du pyruvate </vt:lpstr>
      <vt:lpstr>Néoglucogenèse à partir des lipides </vt:lpstr>
      <vt:lpstr>Néoglucogenèse à partir des acides aminés</vt:lpstr>
      <vt:lpstr>Régulation de la néoglucogenèse </vt:lpstr>
      <vt:lpstr>CONCLUSION </vt:lpstr>
      <vt:lpstr>Diapositive 15</vt:lpstr>
      <vt:lpstr>Diapositive 16</vt:lpstr>
    </vt:vector>
  </TitlesOfParts>
  <Manager>For 24 hour support call +44 151 259 6262</Manager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HOME</dc:creator>
  <cp:lastModifiedBy>HOME</cp:lastModifiedBy>
  <cp:revision>46</cp:revision>
  <dcterms:created xsi:type="dcterms:W3CDTF">2012-09-29T21:01:29Z</dcterms:created>
  <dcterms:modified xsi:type="dcterms:W3CDTF">2014-01-26T04:02:28Z</dcterms:modified>
</cp:coreProperties>
</file>