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4"/>
  </p:notesMasterIdLst>
  <p:handoutMasterIdLst>
    <p:handoutMasterId r:id="rId105"/>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9" r:id="rId28"/>
    <p:sldId id="317" r:id="rId29"/>
    <p:sldId id="318" r:id="rId30"/>
    <p:sldId id="320" r:id="rId31"/>
    <p:sldId id="321" r:id="rId32"/>
    <p:sldId id="322" r:id="rId33"/>
    <p:sldId id="361" r:id="rId34"/>
    <p:sldId id="323" r:id="rId35"/>
    <p:sldId id="362" r:id="rId36"/>
    <p:sldId id="324" r:id="rId37"/>
    <p:sldId id="325" r:id="rId38"/>
    <p:sldId id="359" r:id="rId39"/>
    <p:sldId id="360"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73" r:id="rId55"/>
    <p:sldId id="371" r:id="rId56"/>
    <p:sldId id="342" r:id="rId57"/>
    <p:sldId id="363" r:id="rId58"/>
    <p:sldId id="341" r:id="rId59"/>
    <p:sldId id="364" r:id="rId60"/>
    <p:sldId id="365" r:id="rId61"/>
    <p:sldId id="366" r:id="rId62"/>
    <p:sldId id="367" r:id="rId63"/>
    <p:sldId id="369" r:id="rId64"/>
    <p:sldId id="368" r:id="rId65"/>
    <p:sldId id="370" r:id="rId66"/>
    <p:sldId id="340" r:id="rId67"/>
    <p:sldId id="374" r:id="rId68"/>
    <p:sldId id="372" r:id="rId69"/>
    <p:sldId id="376" r:id="rId70"/>
    <p:sldId id="377" r:id="rId71"/>
    <p:sldId id="375" r:id="rId72"/>
    <p:sldId id="378" r:id="rId73"/>
    <p:sldId id="343" r:id="rId74"/>
    <p:sldId id="344" r:id="rId75"/>
    <p:sldId id="345" r:id="rId76"/>
    <p:sldId id="346" r:id="rId77"/>
    <p:sldId id="388" r:id="rId78"/>
    <p:sldId id="347" r:id="rId79"/>
    <p:sldId id="348" r:id="rId80"/>
    <p:sldId id="349" r:id="rId81"/>
    <p:sldId id="350" r:id="rId82"/>
    <p:sldId id="351" r:id="rId83"/>
    <p:sldId id="352" r:id="rId84"/>
    <p:sldId id="353" r:id="rId85"/>
    <p:sldId id="354" r:id="rId86"/>
    <p:sldId id="355" r:id="rId87"/>
    <p:sldId id="356" r:id="rId88"/>
    <p:sldId id="394" r:id="rId89"/>
    <p:sldId id="379" r:id="rId90"/>
    <p:sldId id="357" r:id="rId91"/>
    <p:sldId id="389" r:id="rId92"/>
    <p:sldId id="390" r:id="rId93"/>
    <p:sldId id="391" r:id="rId94"/>
    <p:sldId id="392" r:id="rId95"/>
    <p:sldId id="393" r:id="rId96"/>
    <p:sldId id="380" r:id="rId97"/>
    <p:sldId id="381" r:id="rId98"/>
    <p:sldId id="382" r:id="rId99"/>
    <p:sldId id="383" r:id="rId100"/>
    <p:sldId id="384" r:id="rId101"/>
    <p:sldId id="385" r:id="rId102"/>
    <p:sldId id="386" r:id="rId103"/>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99"/>
  </p:clrMru>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567" autoAdjust="0"/>
    <p:restoredTop sz="86410"/>
  </p:normalViewPr>
  <p:slideViewPr>
    <p:cSldViewPr>
      <p:cViewPr varScale="1">
        <p:scale>
          <a:sx n="63" d="100"/>
          <a:sy n="63" d="100"/>
        </p:scale>
        <p:origin x="-1026" y="-96"/>
      </p:cViewPr>
      <p:guideLst>
        <p:guide orient="horz" pos="2160"/>
        <p:guide pos="3240"/>
      </p:guideLst>
    </p:cSldViewPr>
  </p:slideViewPr>
  <p:notesTextViewPr>
    <p:cViewPr>
      <p:scale>
        <a:sx n="100" d="100"/>
        <a:sy n="100" d="100"/>
      </p:scale>
      <p:origin x="0" y="0"/>
    </p:cViewPr>
  </p:notesTextViewPr>
  <p:sorterViewPr>
    <p:cViewPr>
      <p:scale>
        <a:sx n="76" d="100"/>
        <a:sy n="7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863600" y="692150"/>
            <a:ext cx="51308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fr-FR" dirty="0"/>
          </a:p>
        </p:txBody>
      </p:sp>
      <p:sp>
        <p:nvSpPr>
          <p:cNvPr id="40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lstStyle/>
          <a:p>
            <a:pPr algn="r"/>
            <a:r>
              <a:rPr lang="en-US" sz="1200" dirty="0"/>
              <a:t>1</a:t>
            </a:r>
          </a:p>
        </p:txBody>
      </p:sp>
      <p:sp>
        <p:nvSpPr>
          <p:cNvPr id="41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fr-FR" dirty="0"/>
          </a:p>
        </p:txBody>
      </p:sp>
      <p:sp>
        <p:nvSpPr>
          <p:cNvPr id="41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fr-FR" dirty="0"/>
          </a:p>
        </p:txBody>
      </p:sp>
      <p:sp>
        <p:nvSpPr>
          <p:cNvPr id="4102" name="Rectangle 6"/>
          <p:cNvSpPr>
            <a:spLocks noGrp="1" noRot="1" noChangeAspect="1" noChangeArrowheads="1" noTextEdit="1"/>
          </p:cNvSpPr>
          <p:nvPr>
            <p:ph type="sldImg"/>
          </p:nvPr>
        </p:nvSpPr>
        <p:spPr>
          <a:xfrm>
            <a:off x="866775" y="692150"/>
            <a:ext cx="5124450" cy="3416300"/>
          </a:xfrm>
          <a:ln cap="flat"/>
        </p:spPr>
      </p:sp>
      <p:sp>
        <p:nvSpPr>
          <p:cNvPr id="4103" name="Rectangle 7"/>
          <p:cNvSpPr>
            <a:spLocks noGrp="1" noChangeArrowheads="1"/>
          </p:cNvSpPr>
          <p:nvPr>
            <p:ph type="body" idx="1"/>
          </p:nvPr>
        </p:nvSpPr>
        <p:spPr>
          <a:ln/>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54814CE2-9B2B-4638-90FF-27D90F2B9240}" type="slidenum">
              <a:rPr lang="fr-FR" altLang="fr-FR" smtClean="0"/>
              <a:pPr/>
              <a:t>50</a:t>
            </a:fld>
            <a:endParaRPr lang="fr-FR" altLang="fr-FR" smtClean="0"/>
          </a:p>
        </p:txBody>
      </p:sp>
      <p:sp>
        <p:nvSpPr>
          <p:cNvPr id="68611" name="Rectangle 1"/>
          <p:cNvSpPr>
            <a:spLocks noGrp="1" noRot="1" noChangeAspect="1" noChangeArrowheads="1" noTextEdit="1"/>
          </p:cNvSpPr>
          <p:nvPr>
            <p:ph type="sldImg"/>
          </p:nvPr>
        </p:nvSpPr>
        <p:spPr>
          <a:xfrm>
            <a:off x="857250" y="685800"/>
            <a:ext cx="5143500" cy="3429000"/>
          </a:xfrm>
          <a:solidFill>
            <a:srgbClr val="FFFFFF"/>
          </a:solidFill>
          <a:ln/>
        </p:spPr>
      </p:sp>
      <p:sp>
        <p:nvSpPr>
          <p:cNvPr id="68612" name="Rectangle 2"/>
          <p:cNvSpPr>
            <a:spLocks noGrp="1" noChangeArrowheads="1"/>
          </p:cNvSpPr>
          <p:nvPr>
            <p:ph type="body" idx="1"/>
          </p:nvPr>
        </p:nvSpPr>
        <p:spPr>
          <a:xfrm>
            <a:off x="685800" y="4343400"/>
            <a:ext cx="5486400" cy="4114800"/>
          </a:xfrm>
          <a:noFill/>
        </p:spPr>
        <p:txBody>
          <a:bodyPr wrap="none" anchor="ctr"/>
          <a:lstStyle/>
          <a:p>
            <a:endParaRPr lang="fr-FR" altLang="fr-F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A0EEA522-A540-4925-B109-BE03D8F9AB27}" type="slidenum">
              <a:rPr lang="fr-FR" altLang="fr-FR" smtClean="0"/>
              <a:pPr/>
              <a:t>51</a:t>
            </a:fld>
            <a:endParaRPr lang="fr-FR" altLang="fr-FR" smtClean="0"/>
          </a:p>
        </p:txBody>
      </p:sp>
      <p:sp>
        <p:nvSpPr>
          <p:cNvPr id="67587" name="Rectangle 1"/>
          <p:cNvSpPr>
            <a:spLocks noGrp="1" noRot="1" noChangeAspect="1" noChangeArrowheads="1" noTextEdit="1"/>
          </p:cNvSpPr>
          <p:nvPr>
            <p:ph type="sldImg"/>
          </p:nvPr>
        </p:nvSpPr>
        <p:spPr>
          <a:xfrm>
            <a:off x="857250" y="685800"/>
            <a:ext cx="5143500" cy="3429000"/>
          </a:xfrm>
          <a:solidFill>
            <a:srgbClr val="FFFFFF"/>
          </a:solidFill>
          <a:ln/>
        </p:spPr>
      </p:sp>
      <p:sp>
        <p:nvSpPr>
          <p:cNvPr id="67588" name="Rectangle 2"/>
          <p:cNvSpPr>
            <a:spLocks noGrp="1" noChangeArrowheads="1"/>
          </p:cNvSpPr>
          <p:nvPr>
            <p:ph type="body" idx="1"/>
          </p:nvPr>
        </p:nvSpPr>
        <p:spPr>
          <a:xfrm>
            <a:off x="685800" y="4343400"/>
            <a:ext cx="5486400" cy="4114800"/>
          </a:xfrm>
          <a:noFill/>
        </p:spPr>
        <p:txBody>
          <a:bodyPr wrap="none" anchor="ctr"/>
          <a:lstStyle/>
          <a:p>
            <a:endParaRPr lang="fr-FR" altLang="fr-F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r>
              <a:rPr lang="fr-FR" dirty="0" smtClean="0"/>
              <a:t>L’HMG </a:t>
            </a:r>
            <a:r>
              <a:rPr lang="fr-FR" dirty="0" err="1" smtClean="0"/>
              <a:t>CoA</a:t>
            </a:r>
            <a:r>
              <a:rPr lang="fr-FR" dirty="0" smtClean="0"/>
              <a:t> réductase</a:t>
            </a:r>
            <a:r>
              <a:rPr lang="fr-FR" baseline="0" dirty="0" smtClean="0"/>
              <a:t> est une enzyme du réticulum endoplasmique lisse. Étape </a:t>
            </a:r>
            <a:r>
              <a:rPr lang="fr-FR" baseline="0" dirty="0" err="1" smtClean="0"/>
              <a:t>limitante</a:t>
            </a:r>
            <a:r>
              <a:rPr lang="fr-FR" baseline="0" dirty="0" smtClean="0"/>
              <a:t> de </a:t>
            </a:r>
            <a:r>
              <a:rPr lang="fr-FR" baseline="0" dirty="0" err="1" smtClean="0"/>
              <a:t>mla</a:t>
            </a:r>
            <a:r>
              <a:rPr lang="fr-FR" baseline="0" dirty="0" smtClean="0"/>
              <a:t> synthèse du cholestérol. </a:t>
            </a:r>
          </a:p>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r>
              <a:rPr lang="fr-FR" dirty="0" smtClean="0"/>
              <a:t>Les acides gras libres ne sont pas transportés par les lipoprotéines; ils sont transportés par l’albumine</a:t>
            </a:r>
            <a:r>
              <a:rPr lang="fr-FR" baseline="0" dirty="0" smtClean="0"/>
              <a:t> dans des poches hydrophobes. </a:t>
            </a:r>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r>
              <a:rPr lang="fr-FR" dirty="0" smtClean="0"/>
              <a:t>Cette</a:t>
            </a:r>
            <a:r>
              <a:rPr lang="fr-FR" baseline="0" dirty="0" smtClean="0"/>
              <a:t>  classification est faite selon une séparation chromatographique</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94F8574D-6D31-4B36-91AE-0B1A56247192}" type="slidenum">
              <a:rPr lang="fr-FR" altLang="fr-FR" smtClean="0"/>
              <a:pPr/>
              <a:t>32</a:t>
            </a:fld>
            <a:endParaRPr lang="fr-FR" altLang="fr-FR" smtClean="0"/>
          </a:p>
        </p:txBody>
      </p:sp>
      <p:sp>
        <p:nvSpPr>
          <p:cNvPr id="58371" name="Rectangle 1"/>
          <p:cNvSpPr>
            <a:spLocks noGrp="1" noRot="1" noChangeAspect="1" noChangeArrowheads="1" noTextEdit="1"/>
          </p:cNvSpPr>
          <p:nvPr>
            <p:ph type="sldImg"/>
          </p:nvPr>
        </p:nvSpPr>
        <p:spPr>
          <a:xfrm>
            <a:off x="857250" y="685800"/>
            <a:ext cx="5143500" cy="3429000"/>
          </a:xfrm>
          <a:solidFill>
            <a:srgbClr val="FFFFFF"/>
          </a:solidFill>
          <a:ln/>
        </p:spPr>
      </p:sp>
      <p:sp>
        <p:nvSpPr>
          <p:cNvPr id="58372" name="Rectangle 2"/>
          <p:cNvSpPr>
            <a:spLocks noGrp="1" noChangeArrowheads="1"/>
          </p:cNvSpPr>
          <p:nvPr>
            <p:ph type="body" idx="1"/>
          </p:nvPr>
        </p:nvSpPr>
        <p:spPr>
          <a:xfrm>
            <a:off x="685800" y="4343400"/>
            <a:ext cx="5486400" cy="4114800"/>
          </a:xfrm>
          <a:noFill/>
        </p:spPr>
        <p:txBody>
          <a:bodyPr wrap="none" anchor="ctr"/>
          <a:lstStyle/>
          <a:p>
            <a:endParaRPr lang="fr-FR" altLang="fr-F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6C9F074E-54B5-44E4-94C0-6390A09156C6}" type="slidenum">
              <a:rPr lang="fr-FR" altLang="fr-FR" smtClean="0"/>
              <a:pPr/>
              <a:t>36</a:t>
            </a:fld>
            <a:endParaRPr lang="fr-FR" altLang="fr-FR" smtClean="0"/>
          </a:p>
        </p:txBody>
      </p:sp>
      <p:sp>
        <p:nvSpPr>
          <p:cNvPr id="59395" name="Rectangle 1"/>
          <p:cNvSpPr>
            <a:spLocks noGrp="1" noRot="1" noChangeAspect="1" noChangeArrowheads="1" noTextEdit="1"/>
          </p:cNvSpPr>
          <p:nvPr>
            <p:ph type="sldImg"/>
          </p:nvPr>
        </p:nvSpPr>
        <p:spPr>
          <a:xfrm>
            <a:off x="857250" y="685800"/>
            <a:ext cx="5143500" cy="3429000"/>
          </a:xfrm>
          <a:solidFill>
            <a:srgbClr val="FFFFFF"/>
          </a:solidFill>
          <a:ln/>
        </p:spPr>
      </p:sp>
      <p:sp>
        <p:nvSpPr>
          <p:cNvPr id="59396" name="Rectangle 2"/>
          <p:cNvSpPr>
            <a:spLocks noGrp="1" noChangeArrowheads="1"/>
          </p:cNvSpPr>
          <p:nvPr>
            <p:ph type="body" idx="1"/>
          </p:nvPr>
        </p:nvSpPr>
        <p:spPr>
          <a:xfrm>
            <a:off x="685800" y="4343400"/>
            <a:ext cx="5486400" cy="4114800"/>
          </a:xfrm>
          <a:noFill/>
        </p:spPr>
        <p:txBody>
          <a:bodyPr wrap="none" anchor="ctr"/>
          <a:lstStyle/>
          <a:p>
            <a:endParaRPr lang="fr-FR" alt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692150"/>
            <a:ext cx="5124450" cy="3416300"/>
          </a:xfrm>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xfrm>
            <a:off x="3884613" y="8685213"/>
            <a:ext cx="2971800" cy="457200"/>
          </a:xfrm>
          <a:prstGeom prst="rect">
            <a:avLst/>
          </a:prstGeom>
          <a:noFill/>
          <a:ln>
            <a:round/>
            <a:headEnd/>
            <a:tailEnd/>
          </a:ln>
        </p:spPr>
        <p:txBody>
          <a:bodyPr/>
          <a:lstStyle/>
          <a:p>
            <a:fld id="{02E3D0B5-733B-4B7C-9B35-540756F79D2E}" type="slidenum">
              <a:rPr lang="fr-FR" altLang="fr-FR" smtClean="0"/>
              <a:pPr/>
              <a:t>48</a:t>
            </a:fld>
            <a:endParaRPr lang="fr-FR" altLang="fr-FR" smtClean="0"/>
          </a:p>
        </p:txBody>
      </p:sp>
      <p:sp>
        <p:nvSpPr>
          <p:cNvPr id="62467" name="Rectangle 1"/>
          <p:cNvSpPr>
            <a:spLocks noGrp="1" noRot="1" noChangeAspect="1" noChangeArrowheads="1" noTextEdit="1"/>
          </p:cNvSpPr>
          <p:nvPr>
            <p:ph type="sldImg"/>
          </p:nvPr>
        </p:nvSpPr>
        <p:spPr>
          <a:xfrm>
            <a:off x="857250" y="685800"/>
            <a:ext cx="5143500" cy="3429000"/>
          </a:xfrm>
          <a:solidFill>
            <a:srgbClr val="FFFFFF"/>
          </a:solidFill>
          <a:ln/>
        </p:spPr>
      </p:sp>
      <p:sp>
        <p:nvSpPr>
          <p:cNvPr id="62468" name="Rectangle 2"/>
          <p:cNvSpPr>
            <a:spLocks noGrp="1" noChangeArrowheads="1"/>
          </p:cNvSpPr>
          <p:nvPr>
            <p:ph type="body" idx="1"/>
          </p:nvPr>
        </p:nvSpPr>
        <p:spPr>
          <a:xfrm>
            <a:off x="685800" y="4343400"/>
            <a:ext cx="5486400" cy="4114800"/>
          </a:xfrm>
          <a:noFill/>
        </p:spPr>
        <p:txBody>
          <a:bodyPr wrap="none" anchor="ctr"/>
          <a:lstStyle/>
          <a:p>
            <a:endParaRPr lang="fr-FR" alt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71525" y="2130425"/>
            <a:ext cx="874395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29488" y="304800"/>
            <a:ext cx="2185987"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71525" y="304800"/>
            <a:ext cx="6405563"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800" y="4406900"/>
            <a:ext cx="874395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71525" y="16764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19700" y="16764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0" y="273050"/>
            <a:ext cx="3384550"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125" y="4800600"/>
            <a:ext cx="6172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04800"/>
            <a:ext cx="874395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smtClean="0"/>
              <a:t>Cliquez pour modifier le style du titre</a:t>
            </a:r>
            <a:endParaRPr lang="en-US" smtClean="0"/>
          </a:p>
        </p:txBody>
      </p:sp>
      <p:sp>
        <p:nvSpPr>
          <p:cNvPr id="1027" name="Rectangle 3"/>
          <p:cNvSpPr>
            <a:spLocks noGrp="1" noChangeArrowheads="1"/>
          </p:cNvSpPr>
          <p:nvPr>
            <p:ph type="body" idx="1"/>
          </p:nvPr>
        </p:nvSpPr>
        <p:spPr bwMode="auto">
          <a:xfrm>
            <a:off x="771525" y="1676400"/>
            <a:ext cx="874395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AutoShape 4"/>
          <p:cNvSpPr>
            <a:spLocks noChangeArrowheads="1"/>
          </p:cNvSpPr>
          <p:nvPr/>
        </p:nvSpPr>
        <p:spPr bwMode="auto">
          <a:xfrm>
            <a:off x="257175" y="228600"/>
            <a:ext cx="428625"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w="12700">
            <a:noFill/>
            <a:miter lim="800000"/>
            <a:headEnd/>
            <a:tailEnd/>
          </a:ln>
          <a:effectLst/>
        </p:spPr>
        <p:txBody>
          <a:bodyPr wrap="none" anchor="ctr"/>
          <a:lstStyle/>
          <a:p>
            <a:endParaRPr lang="fr-FR"/>
          </a:p>
        </p:txBody>
      </p:sp>
      <p:sp>
        <p:nvSpPr>
          <p:cNvPr id="1029" name="AutoShape 5"/>
          <p:cNvSpPr>
            <a:spLocks noChangeArrowheads="1"/>
          </p:cNvSpPr>
          <p:nvPr/>
        </p:nvSpPr>
        <p:spPr bwMode="auto">
          <a:xfrm>
            <a:off x="257175" y="685800"/>
            <a:ext cx="428625"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w="12700">
            <a:noFill/>
            <a:miter lim="800000"/>
            <a:headEnd/>
            <a:tailEnd/>
          </a:ln>
          <a:effectLst/>
        </p:spPr>
        <p:txBody>
          <a:bodyPr wrap="none" anchor="ctr"/>
          <a:lstStyle/>
          <a:p>
            <a:endParaRPr lang="fr-FR"/>
          </a:p>
        </p:txBody>
      </p:sp>
      <p:sp>
        <p:nvSpPr>
          <p:cNvPr id="1030" name="AutoShape 6"/>
          <p:cNvSpPr>
            <a:spLocks noChangeArrowheads="1"/>
          </p:cNvSpPr>
          <p:nvPr/>
        </p:nvSpPr>
        <p:spPr bwMode="auto">
          <a:xfrm>
            <a:off x="257175" y="1143000"/>
            <a:ext cx="428625"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w="12700">
            <a:noFill/>
            <a:miter lim="800000"/>
            <a:headEnd/>
            <a:tailEnd/>
          </a:ln>
          <a:effectLst/>
        </p:spPr>
        <p:txBody>
          <a:bodyPr wrap="none" anchor="ctr"/>
          <a:lstStyle/>
          <a:p>
            <a:endParaRPr lang="fr-FR"/>
          </a:p>
        </p:txBody>
      </p:sp>
      <p:sp>
        <p:nvSpPr>
          <p:cNvPr id="1031" name="AutoShape 7"/>
          <p:cNvSpPr>
            <a:spLocks noChangeArrowheads="1"/>
          </p:cNvSpPr>
          <p:nvPr/>
        </p:nvSpPr>
        <p:spPr bwMode="auto">
          <a:xfrm>
            <a:off x="9686925" y="5410200"/>
            <a:ext cx="428625"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w="12700">
            <a:noFill/>
            <a:miter lim="800000"/>
            <a:headEnd/>
            <a:tailEnd/>
          </a:ln>
          <a:effectLst/>
        </p:spPr>
        <p:txBody>
          <a:bodyPr wrap="none" anchor="ctr"/>
          <a:lstStyle/>
          <a:p>
            <a:endParaRPr lang="fr-FR"/>
          </a:p>
        </p:txBody>
      </p:sp>
      <p:sp>
        <p:nvSpPr>
          <p:cNvPr id="1032" name="AutoShape 8"/>
          <p:cNvSpPr>
            <a:spLocks noChangeArrowheads="1"/>
          </p:cNvSpPr>
          <p:nvPr/>
        </p:nvSpPr>
        <p:spPr bwMode="auto">
          <a:xfrm>
            <a:off x="9686925" y="5867400"/>
            <a:ext cx="428625"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w="12700">
            <a:noFill/>
            <a:miter lim="800000"/>
            <a:headEnd/>
            <a:tailEnd/>
          </a:ln>
          <a:effectLst/>
        </p:spPr>
        <p:txBody>
          <a:bodyPr wrap="none" anchor="ctr"/>
          <a:lstStyle/>
          <a:p>
            <a:endParaRPr lang="fr-FR"/>
          </a:p>
        </p:txBody>
      </p:sp>
      <p:sp>
        <p:nvSpPr>
          <p:cNvPr id="1033" name="AutoShape 9"/>
          <p:cNvSpPr>
            <a:spLocks noChangeArrowheads="1"/>
          </p:cNvSpPr>
          <p:nvPr/>
        </p:nvSpPr>
        <p:spPr bwMode="auto">
          <a:xfrm>
            <a:off x="9686925" y="6324600"/>
            <a:ext cx="428625" cy="381000"/>
          </a:xfrm>
          <a:prstGeom prst="cube">
            <a:avLst>
              <a:gd name="adj" fmla="val 24981"/>
            </a:avLst>
          </a:prstGeom>
          <a:gradFill rotWithShape="0">
            <a:gsLst>
              <a:gs pos="0">
                <a:srgbClr val="FFFF99"/>
              </a:gs>
              <a:gs pos="50000">
                <a:srgbClr val="FFFF99">
                  <a:gamma/>
                  <a:shade val="49804"/>
                  <a:invGamma/>
                </a:srgbClr>
              </a:gs>
              <a:gs pos="100000">
                <a:srgbClr val="FFFF99"/>
              </a:gs>
            </a:gsLst>
            <a:lin ang="18900000" scaled="1"/>
          </a:gradFill>
          <a:ln w="12700">
            <a:noFill/>
            <a:miter lim="800000"/>
            <a:headEnd/>
            <a:tailEnd/>
          </a:ln>
          <a:effectLst/>
        </p:spPr>
        <p:txBody>
          <a:bodyPr wrap="none" anchor="ctr"/>
          <a:lstStyle/>
          <a:p>
            <a:endParaRPr 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b="1" i="1">
          <a:solidFill>
            <a:schemeClr val="tx2"/>
          </a:solidFill>
          <a:latin typeface="+mj-lt"/>
          <a:ea typeface="+mj-ea"/>
          <a:cs typeface="+mj-cs"/>
        </a:defRPr>
      </a:lvl1pPr>
      <a:lvl2pPr algn="ctr" rtl="0" eaLnBrk="1" fontAlgn="base" hangingPunct="1">
        <a:spcBef>
          <a:spcPct val="0"/>
        </a:spcBef>
        <a:spcAft>
          <a:spcPct val="0"/>
        </a:spcAft>
        <a:defRPr sz="4400" b="1" i="1">
          <a:solidFill>
            <a:schemeClr val="tx2"/>
          </a:solidFill>
          <a:latin typeface="Times New Roman" pitchFamily="18" charset="0"/>
        </a:defRPr>
      </a:lvl2pPr>
      <a:lvl3pPr algn="ctr" rtl="0" eaLnBrk="1" fontAlgn="base" hangingPunct="1">
        <a:spcBef>
          <a:spcPct val="0"/>
        </a:spcBef>
        <a:spcAft>
          <a:spcPct val="0"/>
        </a:spcAft>
        <a:defRPr sz="4400" b="1" i="1">
          <a:solidFill>
            <a:schemeClr val="tx2"/>
          </a:solidFill>
          <a:latin typeface="Times New Roman" pitchFamily="18" charset="0"/>
        </a:defRPr>
      </a:lvl3pPr>
      <a:lvl4pPr algn="ctr" rtl="0" eaLnBrk="1" fontAlgn="base" hangingPunct="1">
        <a:spcBef>
          <a:spcPct val="0"/>
        </a:spcBef>
        <a:spcAft>
          <a:spcPct val="0"/>
        </a:spcAft>
        <a:defRPr sz="4400" b="1" i="1">
          <a:solidFill>
            <a:schemeClr val="tx2"/>
          </a:solidFill>
          <a:latin typeface="Times New Roman" pitchFamily="18" charset="0"/>
        </a:defRPr>
      </a:lvl4pPr>
      <a:lvl5pPr algn="ctr" rtl="0" eaLnBrk="1" fontAlgn="base" hangingPunct="1">
        <a:spcBef>
          <a:spcPct val="0"/>
        </a:spcBef>
        <a:spcAft>
          <a:spcPct val="0"/>
        </a:spcAft>
        <a:defRPr sz="4400" b="1" i="1">
          <a:solidFill>
            <a:schemeClr val="tx2"/>
          </a:solidFill>
          <a:latin typeface="Times New Roman" pitchFamily="18" charset="0"/>
        </a:defRPr>
      </a:lvl5pPr>
      <a:lvl6pPr marL="457200" algn="ctr" rtl="0" eaLnBrk="1" fontAlgn="base" hangingPunct="1">
        <a:spcBef>
          <a:spcPct val="0"/>
        </a:spcBef>
        <a:spcAft>
          <a:spcPct val="0"/>
        </a:spcAft>
        <a:defRPr sz="4400" b="1" i="1">
          <a:solidFill>
            <a:schemeClr val="tx2"/>
          </a:solidFill>
          <a:latin typeface="Times New Roman" pitchFamily="18" charset="0"/>
        </a:defRPr>
      </a:lvl6pPr>
      <a:lvl7pPr marL="914400" algn="ctr" rtl="0" eaLnBrk="1" fontAlgn="base" hangingPunct="1">
        <a:spcBef>
          <a:spcPct val="0"/>
        </a:spcBef>
        <a:spcAft>
          <a:spcPct val="0"/>
        </a:spcAft>
        <a:defRPr sz="4400" b="1" i="1">
          <a:solidFill>
            <a:schemeClr val="tx2"/>
          </a:solidFill>
          <a:latin typeface="Times New Roman" pitchFamily="18" charset="0"/>
        </a:defRPr>
      </a:lvl7pPr>
      <a:lvl8pPr marL="1371600" algn="ctr" rtl="0" eaLnBrk="1" fontAlgn="base" hangingPunct="1">
        <a:spcBef>
          <a:spcPct val="0"/>
        </a:spcBef>
        <a:spcAft>
          <a:spcPct val="0"/>
        </a:spcAft>
        <a:defRPr sz="4400" b="1" i="1">
          <a:solidFill>
            <a:schemeClr val="tx2"/>
          </a:solidFill>
          <a:latin typeface="Times New Roman" pitchFamily="18" charset="0"/>
        </a:defRPr>
      </a:lvl8pPr>
      <a:lvl9pPr marL="1828800" algn="ctr" rtl="0" eaLnBrk="1" fontAlgn="base" hangingPunct="1">
        <a:spcBef>
          <a:spcPct val="0"/>
        </a:spcBef>
        <a:spcAft>
          <a:spcPct val="0"/>
        </a:spcAft>
        <a:defRPr sz="4400" b="1"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71525" y="6248400"/>
            <a:ext cx="2143125" cy="457200"/>
          </a:xfrm>
          <a:prstGeom prst="rect">
            <a:avLst/>
          </a:prstGeom>
          <a:noFill/>
          <a:ln w="12700">
            <a:noFill/>
            <a:miter lim="800000"/>
            <a:headEnd/>
            <a:tailEnd/>
          </a:ln>
          <a:effectLst/>
        </p:spPr>
        <p:txBody>
          <a:bodyPr wrap="none" anchor="ctr"/>
          <a:lstStyle/>
          <a:p>
            <a:endParaRPr lang="fr-FR" dirty="0"/>
          </a:p>
        </p:txBody>
      </p:sp>
      <p:sp>
        <p:nvSpPr>
          <p:cNvPr id="3075" name="Rectangle 3"/>
          <p:cNvSpPr>
            <a:spLocks noChangeArrowheads="1"/>
          </p:cNvSpPr>
          <p:nvPr/>
        </p:nvSpPr>
        <p:spPr bwMode="auto">
          <a:xfrm>
            <a:off x="3514725" y="6248400"/>
            <a:ext cx="3257550" cy="457200"/>
          </a:xfrm>
          <a:prstGeom prst="rect">
            <a:avLst/>
          </a:prstGeom>
          <a:noFill/>
          <a:ln w="12700">
            <a:noFill/>
            <a:miter lim="800000"/>
            <a:headEnd/>
            <a:tailEnd/>
          </a:ln>
          <a:effectLst/>
        </p:spPr>
        <p:txBody>
          <a:bodyPr wrap="none" anchor="ctr"/>
          <a:lstStyle/>
          <a:p>
            <a:endParaRPr lang="fr-FR" dirty="0"/>
          </a:p>
        </p:txBody>
      </p:sp>
      <p:sp>
        <p:nvSpPr>
          <p:cNvPr id="3076" name="Rectangle 4"/>
          <p:cNvSpPr>
            <a:spLocks noGrp="1" noChangeArrowheads="1"/>
          </p:cNvSpPr>
          <p:nvPr>
            <p:ph type="title"/>
          </p:nvPr>
        </p:nvSpPr>
        <p:spPr>
          <a:xfrm>
            <a:off x="1039044" y="1844824"/>
            <a:ext cx="8568952" cy="2592288"/>
          </a:xfrm>
          <a:ln/>
        </p:spPr>
        <p:txBody>
          <a:bodyPr/>
          <a:lstStyle/>
          <a:p>
            <a:r>
              <a:rPr lang="fr-FR" sz="4800" dirty="0" smtClean="0">
                <a:solidFill>
                  <a:srgbClr val="FF0000"/>
                </a:solidFill>
              </a:rPr>
              <a:t>DYSLIPOPROTEINEMIES</a:t>
            </a:r>
            <a:br>
              <a:rPr lang="fr-FR" sz="4800" dirty="0" smtClean="0">
                <a:solidFill>
                  <a:srgbClr val="FF0000"/>
                </a:solidFill>
              </a:rPr>
            </a:br>
            <a:r>
              <a:rPr lang="fr-FR" sz="4800" dirty="0" smtClean="0">
                <a:solidFill>
                  <a:srgbClr val="FF0000"/>
                </a:solidFill>
              </a:rPr>
              <a:t>&amp;</a:t>
            </a:r>
            <a:br>
              <a:rPr lang="fr-FR" sz="4800" dirty="0" smtClean="0">
                <a:solidFill>
                  <a:srgbClr val="FF0000"/>
                </a:solidFill>
              </a:rPr>
            </a:br>
            <a:r>
              <a:rPr lang="fr-FR" sz="4800" dirty="0" smtClean="0">
                <a:solidFill>
                  <a:srgbClr val="FF0000"/>
                </a:solidFill>
              </a:rPr>
              <a:t>ATHEROSCLEROSE  </a:t>
            </a:r>
            <a:endParaRPr lang="fr-FR" sz="4800" dirty="0">
              <a:solidFill>
                <a:srgbClr val="FF0000"/>
              </a:solidFill>
            </a:endParaRPr>
          </a:p>
        </p:txBody>
      </p:sp>
      <p:sp>
        <p:nvSpPr>
          <p:cNvPr id="5" name="ZoneTexte 4"/>
          <p:cNvSpPr txBox="1"/>
          <p:nvPr/>
        </p:nvSpPr>
        <p:spPr>
          <a:xfrm>
            <a:off x="1111052" y="404664"/>
            <a:ext cx="7776864" cy="923330"/>
          </a:xfrm>
          <a:prstGeom prst="rect">
            <a:avLst/>
          </a:prstGeom>
          <a:noFill/>
        </p:spPr>
        <p:txBody>
          <a:bodyPr wrap="square" rtlCol="0">
            <a:spAutoFit/>
          </a:bodyPr>
          <a:lstStyle/>
          <a:p>
            <a:pPr algn="ctr"/>
            <a:r>
              <a:rPr lang="fr-FR" sz="5400" b="1" dirty="0" smtClean="0">
                <a:solidFill>
                  <a:srgbClr val="FF0000"/>
                </a:solidFill>
              </a:rPr>
              <a:t>LIPOPROTEINES </a:t>
            </a:r>
            <a:r>
              <a:rPr lang="fr-FR" sz="5400" dirty="0" smtClean="0">
                <a:solidFill>
                  <a:srgbClr val="FF0000"/>
                </a:solidFill>
              </a:rPr>
              <a:t> </a:t>
            </a:r>
            <a:endParaRPr lang="fr-FR" sz="5400" dirty="0">
              <a:solidFill>
                <a:srgbClr val="FF0000"/>
              </a:solidFill>
            </a:endParaRPr>
          </a:p>
        </p:txBody>
      </p:sp>
      <p:sp>
        <p:nvSpPr>
          <p:cNvPr id="6" name="ZoneTexte 5"/>
          <p:cNvSpPr txBox="1"/>
          <p:nvPr/>
        </p:nvSpPr>
        <p:spPr>
          <a:xfrm>
            <a:off x="823020" y="4653136"/>
            <a:ext cx="6048672" cy="1200329"/>
          </a:xfrm>
          <a:prstGeom prst="rect">
            <a:avLst/>
          </a:prstGeom>
          <a:noFill/>
        </p:spPr>
        <p:txBody>
          <a:bodyPr wrap="square" rtlCol="0">
            <a:spAutoFit/>
          </a:bodyPr>
          <a:lstStyle/>
          <a:p>
            <a:r>
              <a:rPr lang="fr-FR" dirty="0" smtClean="0"/>
              <a:t>Dr.  MEH CHERIFI</a:t>
            </a:r>
          </a:p>
          <a:p>
            <a:r>
              <a:rPr lang="fr-FR" dirty="0" smtClean="0"/>
              <a:t>ANNEE   2018</a:t>
            </a:r>
          </a:p>
          <a:p>
            <a:r>
              <a:rPr lang="fr-FR" dirty="0" smtClean="0"/>
              <a:t>E-mail : mcherifi@ymail.com </a:t>
            </a:r>
            <a:endParaRPr lang="fr-FR"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5028" y="928670"/>
            <a:ext cx="8463314" cy="542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534988" y="260648"/>
            <a:ext cx="9289032" cy="461665"/>
          </a:xfrm>
          <a:prstGeom prst="rect">
            <a:avLst/>
          </a:prstGeom>
          <a:noFill/>
        </p:spPr>
        <p:txBody>
          <a:bodyPr wrap="square" rtlCol="0">
            <a:spAutoFit/>
          </a:bodyPr>
          <a:lstStyle/>
          <a:p>
            <a:r>
              <a:rPr lang="fr-FR" b="1" dirty="0" smtClean="0">
                <a:solidFill>
                  <a:schemeClr val="tx2">
                    <a:lumMod val="50000"/>
                  </a:schemeClr>
                </a:solidFill>
              </a:rPr>
              <a:t>SEPARATION ELECTRIOPHORETIQUE DES LIPOPROTEINES  </a:t>
            </a:r>
            <a:endParaRPr lang="fr-FR" b="1" dirty="0">
              <a:solidFill>
                <a:schemeClr val="tx2">
                  <a:lumMod val="50000"/>
                </a:schemeClr>
              </a:solidFill>
            </a:endParaRPr>
          </a:p>
        </p:txBody>
      </p:sp>
      <p:sp>
        <p:nvSpPr>
          <p:cNvPr id="4" name="ZoneTexte 3"/>
          <p:cNvSpPr txBox="1"/>
          <p:nvPr/>
        </p:nvSpPr>
        <p:spPr>
          <a:xfrm>
            <a:off x="3919364" y="4077072"/>
            <a:ext cx="1656184" cy="461665"/>
          </a:xfrm>
          <a:prstGeom prst="rect">
            <a:avLst/>
          </a:prstGeom>
          <a:noFill/>
        </p:spPr>
        <p:txBody>
          <a:bodyPr wrap="square" rtlCol="0">
            <a:spAutoFit/>
          </a:bodyPr>
          <a:lstStyle/>
          <a:p>
            <a:r>
              <a:rPr lang="el-GR" dirty="0" smtClean="0">
                <a:solidFill>
                  <a:schemeClr val="tx2">
                    <a:lumMod val="50000"/>
                  </a:schemeClr>
                </a:solidFill>
              </a:rPr>
              <a:t>α</a:t>
            </a:r>
            <a:r>
              <a:rPr lang="fr-FR" dirty="0" smtClean="0">
                <a:solidFill>
                  <a:schemeClr val="tx2">
                    <a:lumMod val="50000"/>
                  </a:schemeClr>
                </a:solidFill>
              </a:rPr>
              <a:t> LIPO</a:t>
            </a:r>
            <a:endParaRPr lang="fr-FR" dirty="0">
              <a:solidFill>
                <a:schemeClr val="tx2">
                  <a:lumMod val="50000"/>
                </a:schemeClr>
              </a:solidFill>
            </a:endParaRPr>
          </a:p>
        </p:txBody>
      </p:sp>
      <p:sp>
        <p:nvSpPr>
          <p:cNvPr id="5" name="ZoneTexte 4"/>
          <p:cNvSpPr txBox="1"/>
          <p:nvPr/>
        </p:nvSpPr>
        <p:spPr>
          <a:xfrm>
            <a:off x="5917348" y="3717032"/>
            <a:ext cx="1512168" cy="461665"/>
          </a:xfrm>
          <a:prstGeom prst="rect">
            <a:avLst/>
          </a:prstGeom>
          <a:noFill/>
        </p:spPr>
        <p:txBody>
          <a:bodyPr wrap="square" rtlCol="0">
            <a:spAutoFit/>
          </a:bodyPr>
          <a:lstStyle/>
          <a:p>
            <a:r>
              <a:rPr lang="fr-FR" dirty="0" err="1" smtClean="0">
                <a:solidFill>
                  <a:schemeClr val="tx2">
                    <a:lumMod val="50000"/>
                  </a:schemeClr>
                </a:solidFill>
              </a:rPr>
              <a:t>Préß</a:t>
            </a:r>
            <a:r>
              <a:rPr lang="fr-FR" dirty="0" smtClean="0">
                <a:solidFill>
                  <a:schemeClr val="tx2">
                    <a:lumMod val="50000"/>
                  </a:schemeClr>
                </a:solidFill>
              </a:rPr>
              <a:t> LIPO</a:t>
            </a:r>
            <a:endParaRPr lang="fr-FR" dirty="0">
              <a:solidFill>
                <a:schemeClr val="tx2">
                  <a:lumMod val="50000"/>
                </a:schemeClr>
              </a:solidFill>
            </a:endParaRPr>
          </a:p>
        </p:txBody>
      </p:sp>
      <p:sp>
        <p:nvSpPr>
          <p:cNvPr id="6" name="ZoneTexte 5"/>
          <p:cNvSpPr txBox="1"/>
          <p:nvPr/>
        </p:nvSpPr>
        <p:spPr>
          <a:xfrm>
            <a:off x="7807796" y="1988840"/>
            <a:ext cx="1224136" cy="461665"/>
          </a:xfrm>
          <a:prstGeom prst="rect">
            <a:avLst/>
          </a:prstGeom>
          <a:noFill/>
        </p:spPr>
        <p:txBody>
          <a:bodyPr wrap="square" rtlCol="0">
            <a:spAutoFit/>
          </a:bodyPr>
          <a:lstStyle/>
          <a:p>
            <a:r>
              <a:rPr lang="fr-FR" dirty="0" smtClean="0">
                <a:solidFill>
                  <a:schemeClr val="tx2">
                    <a:lumMod val="50000"/>
                  </a:schemeClr>
                </a:solidFill>
              </a:rPr>
              <a:t>ß LIPO</a:t>
            </a:r>
            <a:endParaRPr lang="fr-F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4" y="2214554"/>
            <a:ext cx="8786874" cy="1754326"/>
          </a:xfrm>
          <a:prstGeom prst="rect">
            <a:avLst/>
          </a:prstGeom>
          <a:noFill/>
        </p:spPr>
        <p:txBody>
          <a:bodyPr wrap="square" rtlCol="0">
            <a:spAutoFit/>
          </a:bodyPr>
          <a:lstStyle/>
          <a:p>
            <a:r>
              <a:rPr lang="fr-FR" sz="3600" dirty="0" smtClean="0"/>
              <a:t>Des données très importantes manquent dans l’histoire clinique de la patiente; quelles sont ces données?</a:t>
            </a:r>
            <a:endParaRPr lang="fr-FR" sz="36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4410" y="428604"/>
            <a:ext cx="4214842" cy="584775"/>
          </a:xfrm>
          <a:prstGeom prst="rect">
            <a:avLst/>
          </a:prstGeom>
          <a:noFill/>
        </p:spPr>
        <p:txBody>
          <a:bodyPr wrap="square" rtlCol="0">
            <a:spAutoFit/>
          </a:bodyPr>
          <a:lstStyle/>
          <a:p>
            <a:r>
              <a:rPr lang="fr-FR" sz="3200" dirty="0" smtClean="0"/>
              <a:t>Antécédents familiaux</a:t>
            </a:r>
            <a:endParaRPr lang="fr-FR" sz="3200" dirty="0"/>
          </a:p>
        </p:txBody>
      </p:sp>
      <p:sp>
        <p:nvSpPr>
          <p:cNvPr id="3" name="ZoneTexte 2"/>
          <p:cNvSpPr txBox="1"/>
          <p:nvPr/>
        </p:nvSpPr>
        <p:spPr>
          <a:xfrm>
            <a:off x="357154" y="1785926"/>
            <a:ext cx="9501254" cy="3046988"/>
          </a:xfrm>
          <a:prstGeom prst="rect">
            <a:avLst/>
          </a:prstGeom>
          <a:noFill/>
        </p:spPr>
        <p:txBody>
          <a:bodyPr wrap="square" rtlCol="0">
            <a:spAutoFit/>
          </a:bodyPr>
          <a:lstStyle/>
          <a:p>
            <a:pPr>
              <a:buFont typeface="Arial" pitchFamily="34" charset="0"/>
              <a:buChar char="•"/>
            </a:pPr>
            <a:r>
              <a:rPr lang="fr-FR" sz="3200" dirty="0" smtClean="0"/>
              <a:t> Père : diabète type 2, HTA, dyslipidémie; mort à 67 ans  suite à un AVC;</a:t>
            </a:r>
          </a:p>
          <a:p>
            <a:pPr>
              <a:buFont typeface="Arial" pitchFamily="34" charset="0"/>
              <a:buChar char="•"/>
            </a:pPr>
            <a:r>
              <a:rPr lang="fr-FR" sz="3200" dirty="0" smtClean="0"/>
              <a:t> Mère :  dyslipidémie ( CT&gt; 3 g/L)   actuellement sous statines;</a:t>
            </a:r>
          </a:p>
          <a:p>
            <a:pPr>
              <a:buFont typeface="Arial" pitchFamily="34" charset="0"/>
              <a:buChar char="•"/>
            </a:pPr>
            <a:r>
              <a:rPr lang="fr-FR" sz="3200" dirty="0" smtClean="0"/>
              <a:t> Frère mort à l’âge de 47 ans par IDM</a:t>
            </a:r>
          </a:p>
          <a:p>
            <a:pPr>
              <a:buFont typeface="Arial" pitchFamily="34" charset="0"/>
              <a:buChar char="•"/>
            </a:pPr>
            <a:r>
              <a:rPr lang="fr-FR" sz="3200" dirty="0" smtClean="0"/>
              <a:t> Deux enfants de 8 et 5 ans sans anomalies </a:t>
            </a:r>
            <a:endParaRPr lang="fr-FR" sz="3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2" y="214290"/>
            <a:ext cx="9144064" cy="1200329"/>
          </a:xfrm>
          <a:prstGeom prst="rect">
            <a:avLst/>
          </a:prstGeom>
          <a:noFill/>
        </p:spPr>
        <p:txBody>
          <a:bodyPr wrap="square" rtlCol="0">
            <a:spAutoFit/>
          </a:bodyPr>
          <a:lstStyle/>
          <a:p>
            <a:r>
              <a:rPr lang="fr-FR" sz="3600" dirty="0" smtClean="0"/>
              <a:t>Selon la classification de </a:t>
            </a:r>
            <a:r>
              <a:rPr lang="fr-FR" sz="3600" dirty="0" err="1" smtClean="0"/>
              <a:t>Frederickson</a:t>
            </a:r>
            <a:r>
              <a:rPr lang="fr-FR" sz="3600" dirty="0" smtClean="0"/>
              <a:t> de quelle dyslipidémie s’agit-il?</a:t>
            </a:r>
            <a:endParaRPr lang="fr-FR" sz="3600" dirty="0"/>
          </a:p>
        </p:txBody>
      </p:sp>
      <p:sp>
        <p:nvSpPr>
          <p:cNvPr id="4" name="ZoneTexte 3"/>
          <p:cNvSpPr txBox="1"/>
          <p:nvPr/>
        </p:nvSpPr>
        <p:spPr>
          <a:xfrm>
            <a:off x="1428724" y="2571744"/>
            <a:ext cx="7715304" cy="2677656"/>
          </a:xfrm>
          <a:prstGeom prst="rect">
            <a:avLst/>
          </a:prstGeom>
          <a:noFill/>
        </p:spPr>
        <p:txBody>
          <a:bodyPr wrap="square" rtlCol="0">
            <a:spAutoFit/>
          </a:bodyPr>
          <a:lstStyle/>
          <a:p>
            <a:pPr marL="457200" indent="-457200">
              <a:buFont typeface="+mj-lt"/>
              <a:buAutoNum type="arabicPeriod"/>
            </a:pPr>
            <a:r>
              <a:rPr lang="fr-FR" sz="2800" dirty="0" smtClean="0"/>
              <a:t> DSL TYPE I</a:t>
            </a:r>
          </a:p>
          <a:p>
            <a:pPr marL="457200" indent="-457200">
              <a:buFont typeface="+mj-lt"/>
              <a:buAutoNum type="arabicPeriod"/>
            </a:pPr>
            <a:r>
              <a:rPr lang="fr-FR" sz="2800" dirty="0" smtClean="0"/>
              <a:t> DSL TYPE </a:t>
            </a:r>
            <a:r>
              <a:rPr lang="fr-FR" sz="2800" dirty="0" err="1" smtClean="0"/>
              <a:t>IIa</a:t>
            </a:r>
            <a:endParaRPr lang="fr-FR" sz="2800" dirty="0" smtClean="0"/>
          </a:p>
          <a:p>
            <a:pPr marL="457200" indent="-457200">
              <a:buFont typeface="+mj-lt"/>
              <a:buAutoNum type="arabicPeriod"/>
            </a:pPr>
            <a:r>
              <a:rPr lang="fr-FR" sz="2800" dirty="0" smtClean="0"/>
              <a:t> DSL TYPE III</a:t>
            </a:r>
          </a:p>
          <a:p>
            <a:pPr marL="457200" indent="-457200">
              <a:buFont typeface="+mj-lt"/>
              <a:buAutoNum type="arabicPeriod"/>
            </a:pPr>
            <a:r>
              <a:rPr lang="fr-FR" sz="2800" dirty="0" smtClean="0"/>
              <a:t>DSL TYPE IV</a:t>
            </a:r>
          </a:p>
          <a:p>
            <a:pPr marL="457200" indent="-457200">
              <a:buFont typeface="+mj-lt"/>
              <a:buAutoNum type="arabicPeriod"/>
            </a:pPr>
            <a:r>
              <a:rPr lang="fr-FR" sz="2800" dirty="0" smtClean="0"/>
              <a:t> DSL TYPE V</a:t>
            </a:r>
          </a:p>
          <a:p>
            <a:pPr marL="457200" indent="-457200">
              <a:buFont typeface="+mj-lt"/>
              <a:buAutoNum type="arabicPeriod"/>
            </a:pPr>
            <a:endParaRPr lang="fr-F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srcRect/>
          <a:stretch>
            <a:fillRect/>
          </a:stretch>
        </p:blipFill>
        <p:spPr bwMode="auto">
          <a:xfrm>
            <a:off x="214278" y="1214422"/>
            <a:ext cx="9929846" cy="5286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895028" y="71414"/>
            <a:ext cx="8856984" cy="954107"/>
          </a:xfrm>
          <a:prstGeom prst="rect">
            <a:avLst/>
          </a:prstGeom>
          <a:noFill/>
        </p:spPr>
        <p:txBody>
          <a:bodyPr wrap="square" rtlCol="0">
            <a:spAutoFit/>
          </a:bodyPr>
          <a:lstStyle/>
          <a:p>
            <a:r>
              <a:rPr lang="fr-FR" sz="2800" b="1" dirty="0" smtClean="0">
                <a:solidFill>
                  <a:schemeClr val="tx2"/>
                </a:solidFill>
              </a:rPr>
              <a:t>LES PRINCIPALES LIPOPROTEINES </a:t>
            </a:r>
            <a:r>
              <a:rPr lang="fr-FR" sz="1800" b="1" dirty="0" smtClean="0">
                <a:solidFill>
                  <a:schemeClr val="tx2"/>
                </a:solidFill>
              </a:rPr>
              <a:t>                         	</a:t>
            </a:r>
            <a:r>
              <a:rPr lang="fr-FR" sz="1800" b="1" dirty="0" smtClean="0">
                <a:solidFill>
                  <a:srgbClr val="FF0000"/>
                </a:solidFill>
              </a:rPr>
              <a:t>CLASSIFICATION SELON  L’ULTRACENTRIFUGATION </a:t>
            </a:r>
            <a:r>
              <a:rPr lang="fr-FR" sz="2800" b="1" dirty="0" smtClean="0">
                <a:solidFill>
                  <a:srgbClr val="FF0000"/>
                </a:solidFill>
              </a:rPr>
              <a:t> </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642906" y="785794"/>
            <a:ext cx="9215502" cy="5811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1543100" y="71414"/>
            <a:ext cx="7920880" cy="523220"/>
          </a:xfrm>
          <a:prstGeom prst="rect">
            <a:avLst/>
          </a:prstGeom>
          <a:noFill/>
        </p:spPr>
        <p:txBody>
          <a:bodyPr wrap="square" rtlCol="0">
            <a:spAutoFit/>
          </a:bodyPr>
          <a:lstStyle/>
          <a:p>
            <a:r>
              <a:rPr lang="fr-FR" sz="2800" b="1" dirty="0" smtClean="0">
                <a:solidFill>
                  <a:schemeClr val="tx2"/>
                </a:solidFill>
              </a:rPr>
              <a:t>Classification et dimension des lipoprotéines </a:t>
            </a:r>
            <a:endParaRPr lang="fr-FR" sz="2800" b="1"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46956" y="476672"/>
          <a:ext cx="9793089" cy="6115817"/>
        </p:xfrm>
        <a:graphic>
          <a:graphicData uri="http://schemas.openxmlformats.org/drawingml/2006/table">
            <a:tbl>
              <a:tblPr>
                <a:tableStyleId>{18603FDC-E32A-4AB5-989C-0864C3EAD2B8}</a:tableStyleId>
              </a:tblPr>
              <a:tblGrid>
                <a:gridCol w="1781362"/>
                <a:gridCol w="1995597"/>
                <a:gridCol w="1895814"/>
                <a:gridCol w="2060158"/>
                <a:gridCol w="2060158"/>
              </a:tblGrid>
              <a:tr h="371322">
                <a:tc>
                  <a:txBody>
                    <a:bodyPr/>
                    <a:lstStyle/>
                    <a:p>
                      <a:pPr algn="l">
                        <a:lnSpc>
                          <a:spcPct val="115000"/>
                        </a:lnSpc>
                        <a:spcAft>
                          <a:spcPts val="0"/>
                        </a:spcAft>
                      </a:pPr>
                      <a:endParaRPr lang="fr-FR" sz="2000" b="1" dirty="0">
                        <a:latin typeface="Times New Roman"/>
                        <a:ea typeface="Times New Roman"/>
                        <a:cs typeface="Arial"/>
                      </a:endParaRPr>
                    </a:p>
                  </a:txBody>
                  <a:tcPr marL="68580" marR="68580" marT="0" marB="0" anchor="ctr"/>
                </a:tc>
                <a:tc>
                  <a:txBody>
                    <a:bodyPr/>
                    <a:lstStyle/>
                    <a:p>
                      <a:pPr algn="ctr">
                        <a:lnSpc>
                          <a:spcPct val="115000"/>
                        </a:lnSpc>
                        <a:spcAft>
                          <a:spcPts val="0"/>
                        </a:spcAft>
                      </a:pPr>
                      <a:r>
                        <a:rPr lang="fr-FR" sz="2400" b="1" dirty="0"/>
                        <a:t>Chylomicrons</a:t>
                      </a:r>
                      <a:endParaRPr lang="fr-FR" sz="3200" b="1" dirty="0">
                        <a:solidFill>
                          <a:schemeClr val="bg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400" b="1" dirty="0"/>
                        <a:t>VLDL</a:t>
                      </a:r>
                      <a:endParaRPr lang="fr-FR" sz="3200" b="1" dirty="0">
                        <a:solidFill>
                          <a:schemeClr val="bg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400" b="1" dirty="0"/>
                        <a:t>LDL</a:t>
                      </a:r>
                      <a:endParaRPr lang="fr-FR" sz="3200" b="1" dirty="0">
                        <a:solidFill>
                          <a:schemeClr val="bg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400" b="1" dirty="0"/>
                        <a:t>HDL</a:t>
                      </a:r>
                      <a:endParaRPr lang="fr-FR" sz="3200" b="1" dirty="0">
                        <a:solidFill>
                          <a:schemeClr val="bg1"/>
                        </a:solidFill>
                        <a:latin typeface="Calibri"/>
                        <a:ea typeface="Calibri"/>
                        <a:cs typeface="Arial"/>
                      </a:endParaRPr>
                    </a:p>
                  </a:txBody>
                  <a:tcPr marL="68580" marR="68580" marT="0" marB="0" anchor="ctr"/>
                </a:tc>
              </a:tr>
              <a:tr h="464785">
                <a:tc>
                  <a:txBody>
                    <a:bodyPr/>
                    <a:lstStyle/>
                    <a:p>
                      <a:pPr algn="l">
                        <a:lnSpc>
                          <a:spcPct val="115000"/>
                        </a:lnSpc>
                        <a:spcAft>
                          <a:spcPts val="0"/>
                        </a:spcAft>
                      </a:pPr>
                      <a:r>
                        <a:rPr lang="fr-FR" sz="2000" b="1" dirty="0"/>
                        <a:t>Densité (g/ml)</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&lt; 0.94</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0.94 – 1.006</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1.006- 1.063</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1.063 – 1.21</a:t>
                      </a:r>
                      <a:endParaRPr lang="fr-FR" sz="2800" b="1" dirty="0">
                        <a:solidFill>
                          <a:schemeClr val="tx1"/>
                        </a:solidFill>
                        <a:latin typeface="Calibri"/>
                        <a:ea typeface="Calibri"/>
                        <a:cs typeface="Arial"/>
                      </a:endParaRPr>
                    </a:p>
                  </a:txBody>
                  <a:tcPr marL="68580" marR="68580" marT="0" marB="0" anchor="ctr"/>
                </a:tc>
              </a:tr>
              <a:tr h="740961">
                <a:tc>
                  <a:txBody>
                    <a:bodyPr/>
                    <a:lstStyle/>
                    <a:p>
                      <a:pPr algn="l">
                        <a:lnSpc>
                          <a:spcPct val="115000"/>
                        </a:lnSpc>
                        <a:spcAft>
                          <a:spcPts val="0"/>
                        </a:spcAft>
                      </a:pPr>
                      <a:r>
                        <a:rPr lang="fr-FR" sz="2000" b="1" dirty="0"/>
                        <a:t>Pourcentage de lipides</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a:t>98%</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90%</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80</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50%</a:t>
                      </a:r>
                      <a:endParaRPr lang="fr-FR" sz="2800" b="1" dirty="0">
                        <a:solidFill>
                          <a:schemeClr val="tx1"/>
                        </a:solidFill>
                        <a:latin typeface="Calibri"/>
                        <a:ea typeface="Calibri"/>
                        <a:cs typeface="Arial"/>
                      </a:endParaRPr>
                    </a:p>
                  </a:txBody>
                  <a:tcPr marL="68580" marR="68580" marT="0" marB="0" anchor="ctr"/>
                </a:tc>
              </a:tr>
              <a:tr h="767062">
                <a:tc>
                  <a:txBody>
                    <a:bodyPr/>
                    <a:lstStyle/>
                    <a:p>
                      <a:pPr algn="l">
                        <a:lnSpc>
                          <a:spcPct val="115000"/>
                        </a:lnSpc>
                        <a:spcAft>
                          <a:spcPts val="0"/>
                        </a:spcAft>
                      </a:pPr>
                      <a:r>
                        <a:rPr lang="fr-FR" sz="2000" b="1" dirty="0"/>
                        <a:t>Pourcentage de protéines</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a:t>2%</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a:t>10%</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20%</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50%</a:t>
                      </a:r>
                      <a:endParaRPr lang="fr-FR" sz="2800" b="1" dirty="0">
                        <a:solidFill>
                          <a:schemeClr val="tx1"/>
                        </a:solidFill>
                        <a:latin typeface="Calibri"/>
                        <a:ea typeface="Calibri"/>
                        <a:cs typeface="Arial"/>
                      </a:endParaRPr>
                    </a:p>
                  </a:txBody>
                  <a:tcPr marL="68580" marR="68580" marT="0" marB="0" anchor="ctr"/>
                </a:tc>
              </a:tr>
              <a:tr h="1136701">
                <a:tc>
                  <a:txBody>
                    <a:bodyPr/>
                    <a:lstStyle/>
                    <a:p>
                      <a:pPr algn="l">
                        <a:lnSpc>
                          <a:spcPct val="115000"/>
                        </a:lnSpc>
                        <a:spcAft>
                          <a:spcPts val="0"/>
                        </a:spcAft>
                      </a:pPr>
                      <a:r>
                        <a:rPr lang="fr-FR" sz="2000" b="1" dirty="0"/>
                        <a:t>Principale fraction lipidique</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Triglycérides exogènes</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Triglycérides endogènes</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Cholestérol</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Phopholipides et cholestérol</a:t>
                      </a:r>
                      <a:endParaRPr lang="fr-FR" sz="2800" b="1" dirty="0">
                        <a:solidFill>
                          <a:schemeClr val="tx1"/>
                        </a:solidFill>
                        <a:latin typeface="Calibri"/>
                        <a:ea typeface="Calibri"/>
                        <a:cs typeface="Arial"/>
                      </a:endParaRPr>
                    </a:p>
                  </a:txBody>
                  <a:tcPr marL="68580" marR="68580" marT="0" marB="0" anchor="ctr"/>
                </a:tc>
              </a:tr>
              <a:tr h="767062">
                <a:tc>
                  <a:txBody>
                    <a:bodyPr/>
                    <a:lstStyle/>
                    <a:p>
                      <a:pPr algn="l">
                        <a:lnSpc>
                          <a:spcPct val="115000"/>
                        </a:lnSpc>
                        <a:spcAft>
                          <a:spcPts val="0"/>
                        </a:spcAft>
                      </a:pPr>
                      <a:r>
                        <a:rPr lang="fr-FR" sz="2000" b="1" dirty="0"/>
                        <a:t>Principale apoprotéine</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a:t>C</a:t>
                      </a:r>
                      <a:r>
                        <a:rPr lang="fr-FR" sz="2000" b="1" baseline="-25000"/>
                        <a:t>I, CII, CIII, </a:t>
                      </a:r>
                      <a:r>
                        <a:rPr lang="fr-FR" sz="2000" b="1"/>
                        <a:t>B</a:t>
                      </a:r>
                      <a:r>
                        <a:rPr lang="fr-FR" sz="2000" b="1" baseline="-25000"/>
                        <a:t>48</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a:t>B</a:t>
                      </a:r>
                      <a:r>
                        <a:rPr lang="fr-FR" sz="2000" b="1" baseline="-25000"/>
                        <a:t>100, </a:t>
                      </a:r>
                      <a:r>
                        <a:rPr lang="fr-FR" sz="2000" b="1"/>
                        <a:t>C</a:t>
                      </a:r>
                      <a:r>
                        <a:rPr lang="fr-FR" sz="2000" b="1" baseline="-25000"/>
                        <a:t>I, CII, CIII</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B</a:t>
                      </a:r>
                      <a:r>
                        <a:rPr lang="fr-FR" sz="2000" b="1" baseline="-25000" dirty="0"/>
                        <a:t>100</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A</a:t>
                      </a:r>
                      <a:r>
                        <a:rPr lang="fr-FR" sz="2000" b="1" baseline="-25000" dirty="0"/>
                        <a:t>I</a:t>
                      </a:r>
                      <a:r>
                        <a:rPr lang="fr-FR" sz="2000" b="1" dirty="0"/>
                        <a:t>, A</a:t>
                      </a:r>
                      <a:r>
                        <a:rPr lang="fr-FR" sz="2000" b="1" baseline="-25000" dirty="0"/>
                        <a:t>II</a:t>
                      </a:r>
                      <a:endParaRPr lang="fr-FR" sz="2800" b="1" dirty="0">
                        <a:solidFill>
                          <a:schemeClr val="tx1"/>
                        </a:solidFill>
                        <a:latin typeface="Calibri"/>
                        <a:ea typeface="Calibri"/>
                        <a:cs typeface="Arial"/>
                      </a:endParaRPr>
                    </a:p>
                  </a:txBody>
                  <a:tcPr marL="68580" marR="68580" marT="0" marB="0" anchor="ctr"/>
                </a:tc>
              </a:tr>
              <a:tr h="876728">
                <a:tc>
                  <a:txBody>
                    <a:bodyPr/>
                    <a:lstStyle/>
                    <a:p>
                      <a:pPr algn="l">
                        <a:lnSpc>
                          <a:spcPct val="115000"/>
                        </a:lnSpc>
                        <a:spcAft>
                          <a:spcPts val="0"/>
                        </a:spcAft>
                      </a:pPr>
                      <a:r>
                        <a:rPr lang="fr-FR" sz="2000" b="1" dirty="0"/>
                        <a:t>Lieu de synthèse</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a:t>Intestin</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a:t>Intestin et foie</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a:t>Dégradation intravasculaire des VLDL</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Foie et intestin</a:t>
                      </a:r>
                      <a:endParaRPr lang="fr-FR" sz="2800" b="1" dirty="0">
                        <a:solidFill>
                          <a:schemeClr val="tx1"/>
                        </a:solidFill>
                        <a:latin typeface="Calibri"/>
                        <a:ea typeface="Calibri"/>
                        <a:cs typeface="Arial"/>
                      </a:endParaRPr>
                    </a:p>
                  </a:txBody>
                  <a:tcPr marL="68580" marR="68580" marT="0" marB="0" anchor="ctr"/>
                </a:tc>
              </a:tr>
              <a:tr h="767062">
                <a:tc>
                  <a:txBody>
                    <a:bodyPr/>
                    <a:lstStyle/>
                    <a:p>
                      <a:pPr algn="l">
                        <a:lnSpc>
                          <a:spcPct val="115000"/>
                        </a:lnSpc>
                        <a:spcAft>
                          <a:spcPts val="0"/>
                        </a:spcAft>
                      </a:pPr>
                      <a:r>
                        <a:rPr lang="fr-FR" sz="2000" b="1" dirty="0"/>
                        <a:t>Risque </a:t>
                      </a:r>
                      <a:r>
                        <a:rPr lang="fr-FR" sz="2000" b="1" dirty="0" err="1"/>
                        <a:t>athérogène</a:t>
                      </a:r>
                      <a:endParaRPr lang="fr-FR" sz="2800" b="1" dirty="0">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Aucun</a:t>
                      </a:r>
                      <a:endParaRPr lang="fr-FR" sz="2800" b="1" dirty="0">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a:t>certain</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a:t>certain</a:t>
                      </a:r>
                      <a:endParaRPr lang="fr-FR" sz="2800" b="1">
                        <a:solidFill>
                          <a:schemeClr val="tx1"/>
                        </a:solidFill>
                        <a:latin typeface="Calibri"/>
                        <a:ea typeface="Calibri"/>
                        <a:cs typeface="Arial"/>
                      </a:endParaRPr>
                    </a:p>
                  </a:txBody>
                  <a:tcPr marL="68580" marR="68580" marT="0" marB="0" anchor="ctr"/>
                </a:tc>
                <a:tc>
                  <a:txBody>
                    <a:bodyPr/>
                    <a:lstStyle/>
                    <a:p>
                      <a:pPr algn="ctr">
                        <a:lnSpc>
                          <a:spcPct val="115000"/>
                        </a:lnSpc>
                        <a:spcAft>
                          <a:spcPts val="0"/>
                        </a:spcAft>
                      </a:pPr>
                      <a:r>
                        <a:rPr lang="fr-FR" sz="2000" b="1" dirty="0"/>
                        <a:t>antiathérogène</a:t>
                      </a:r>
                      <a:endParaRPr lang="fr-FR" sz="2800" b="1" dirty="0">
                        <a:solidFill>
                          <a:schemeClr val="tx1"/>
                        </a:solidFill>
                        <a:latin typeface="Calibri"/>
                        <a:ea typeface="Calibri"/>
                        <a:cs typeface="Arial"/>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5028" y="260648"/>
            <a:ext cx="7920880" cy="646331"/>
          </a:xfrm>
          <a:prstGeom prst="rect">
            <a:avLst/>
          </a:prstGeom>
          <a:noFill/>
        </p:spPr>
        <p:txBody>
          <a:bodyPr wrap="square" rtlCol="0">
            <a:spAutoFit/>
          </a:bodyPr>
          <a:lstStyle/>
          <a:p>
            <a:r>
              <a:rPr lang="fr-FR" sz="3600" dirty="0" smtClean="0">
                <a:solidFill>
                  <a:schemeClr val="accent2"/>
                </a:solidFill>
              </a:rPr>
              <a:t>Tableau des principales </a:t>
            </a:r>
            <a:r>
              <a:rPr lang="fr-FR" sz="3600" dirty="0" err="1" smtClean="0">
                <a:solidFill>
                  <a:schemeClr val="accent2"/>
                </a:solidFill>
              </a:rPr>
              <a:t>apolipoprotéines</a:t>
            </a:r>
            <a:r>
              <a:rPr lang="fr-FR" sz="3600" dirty="0" smtClean="0">
                <a:solidFill>
                  <a:schemeClr val="accent2"/>
                </a:solidFill>
              </a:rPr>
              <a:t> </a:t>
            </a:r>
            <a:endParaRPr lang="fr-FR" sz="3600" dirty="0">
              <a:solidFill>
                <a:schemeClr val="accent2"/>
              </a:solidFill>
            </a:endParaRPr>
          </a:p>
        </p:txBody>
      </p:sp>
      <p:graphicFrame>
        <p:nvGraphicFramePr>
          <p:cNvPr id="4" name="Tableau 3"/>
          <p:cNvGraphicFramePr>
            <a:graphicFrameLocks noGrp="1"/>
          </p:cNvGraphicFramePr>
          <p:nvPr/>
        </p:nvGraphicFramePr>
        <p:xfrm>
          <a:off x="462980" y="1268764"/>
          <a:ext cx="9361040" cy="5112560"/>
        </p:xfrm>
        <a:graphic>
          <a:graphicData uri="http://schemas.openxmlformats.org/drawingml/2006/table">
            <a:tbl>
              <a:tblPr firstRow="1" bandRow="1">
                <a:tableStyleId>{5C22544A-7EE6-4342-B048-85BDC9FD1C3A}</a:tableStyleId>
              </a:tblPr>
              <a:tblGrid>
                <a:gridCol w="2813018"/>
                <a:gridCol w="3427675"/>
                <a:gridCol w="3120347"/>
              </a:tblGrid>
              <a:tr h="396196">
                <a:tc>
                  <a:txBody>
                    <a:bodyPr/>
                    <a:lstStyle/>
                    <a:p>
                      <a:r>
                        <a:rPr lang="fr-FR" dirty="0" err="1" smtClean="0"/>
                        <a:t>Apolipoprotéines</a:t>
                      </a:r>
                      <a:endParaRPr lang="fr-FR" dirty="0"/>
                    </a:p>
                  </a:txBody>
                  <a:tcPr>
                    <a:solidFill>
                      <a:srgbClr val="92D050"/>
                    </a:solidFill>
                  </a:tcPr>
                </a:tc>
                <a:tc>
                  <a:txBody>
                    <a:bodyPr/>
                    <a:lstStyle/>
                    <a:p>
                      <a:pPr algn="ctr"/>
                      <a:r>
                        <a:rPr lang="fr-FR" dirty="0" smtClean="0"/>
                        <a:t>Distribution </a:t>
                      </a:r>
                      <a:endParaRPr lang="fr-FR" dirty="0"/>
                    </a:p>
                  </a:txBody>
                  <a:tcPr>
                    <a:solidFill>
                      <a:srgbClr val="92D050"/>
                    </a:solidFill>
                  </a:tcPr>
                </a:tc>
                <a:tc>
                  <a:txBody>
                    <a:bodyPr/>
                    <a:lstStyle/>
                    <a:p>
                      <a:pPr algn="ctr"/>
                      <a:r>
                        <a:rPr lang="fr-FR" dirty="0" smtClean="0"/>
                        <a:t>Rôles</a:t>
                      </a:r>
                      <a:r>
                        <a:rPr lang="fr-FR" baseline="0" dirty="0" smtClean="0"/>
                        <a:t> </a:t>
                      </a:r>
                      <a:endParaRPr lang="fr-FR" dirty="0"/>
                    </a:p>
                  </a:txBody>
                  <a:tcPr>
                    <a:solidFill>
                      <a:srgbClr val="92D050"/>
                    </a:solidFill>
                  </a:tcPr>
                </a:tc>
              </a:tr>
              <a:tr h="683846">
                <a:tc>
                  <a:txBody>
                    <a:bodyPr/>
                    <a:lstStyle/>
                    <a:p>
                      <a:r>
                        <a:rPr lang="fr-FR" dirty="0" smtClean="0">
                          <a:solidFill>
                            <a:srgbClr val="000000"/>
                          </a:solidFill>
                        </a:rPr>
                        <a:t>AI</a:t>
                      </a:r>
                      <a:endParaRPr lang="fr-FR" dirty="0">
                        <a:solidFill>
                          <a:srgbClr val="000000"/>
                        </a:solidFill>
                      </a:endParaRPr>
                    </a:p>
                  </a:txBody>
                  <a:tcPr/>
                </a:tc>
                <a:tc>
                  <a:txBody>
                    <a:bodyPr/>
                    <a:lstStyle/>
                    <a:p>
                      <a:pPr algn="l"/>
                      <a:r>
                        <a:rPr lang="fr-FR" sz="2000" b="1" dirty="0" smtClean="0">
                          <a:solidFill>
                            <a:srgbClr val="FF0000"/>
                          </a:solidFill>
                        </a:rPr>
                        <a:t>HDL</a:t>
                      </a:r>
                      <a:r>
                        <a:rPr lang="fr-FR" dirty="0" smtClean="0">
                          <a:solidFill>
                            <a:srgbClr val="000000"/>
                          </a:solidFill>
                        </a:rPr>
                        <a:t> et </a:t>
                      </a:r>
                      <a:r>
                        <a:rPr lang="fr-FR" dirty="0" err="1" smtClean="0">
                          <a:solidFill>
                            <a:srgbClr val="000000"/>
                          </a:solidFill>
                        </a:rPr>
                        <a:t>chylo</a:t>
                      </a:r>
                      <a:endParaRPr lang="fr-FR" dirty="0">
                        <a:solidFill>
                          <a:srgbClr val="000000"/>
                        </a:solidFill>
                      </a:endParaRPr>
                    </a:p>
                  </a:txBody>
                  <a:tcPr/>
                </a:tc>
                <a:tc>
                  <a:txBody>
                    <a:bodyPr/>
                    <a:lstStyle/>
                    <a:p>
                      <a:pPr algn="ctr"/>
                      <a:r>
                        <a:rPr lang="fr-FR" dirty="0" smtClean="0">
                          <a:solidFill>
                            <a:srgbClr val="000000"/>
                          </a:solidFill>
                        </a:rPr>
                        <a:t>structural, active LCAT,</a:t>
                      </a:r>
                      <a:r>
                        <a:rPr lang="fr-FR" baseline="0" dirty="0" smtClean="0">
                          <a:solidFill>
                            <a:srgbClr val="000000"/>
                          </a:solidFill>
                        </a:rPr>
                        <a:t> efflux du cholestérol</a:t>
                      </a:r>
                      <a:endParaRPr lang="fr-FR" dirty="0">
                        <a:solidFill>
                          <a:srgbClr val="000000"/>
                        </a:solidFill>
                      </a:endParaRPr>
                    </a:p>
                  </a:txBody>
                  <a:tcPr/>
                </a:tc>
              </a:tr>
              <a:tr h="683846">
                <a:tc>
                  <a:txBody>
                    <a:bodyPr/>
                    <a:lstStyle/>
                    <a:p>
                      <a:r>
                        <a:rPr lang="fr-FR" dirty="0" smtClean="0">
                          <a:solidFill>
                            <a:srgbClr val="000000"/>
                          </a:solidFill>
                        </a:rPr>
                        <a:t>AII</a:t>
                      </a:r>
                      <a:endParaRPr lang="fr-FR" dirty="0">
                        <a:solidFill>
                          <a:srgbClr val="000000"/>
                        </a:solidFill>
                      </a:endParaRPr>
                    </a:p>
                  </a:txBody>
                  <a:tcPr/>
                </a:tc>
                <a:tc>
                  <a:txBody>
                    <a:bodyPr/>
                    <a:lstStyle/>
                    <a:p>
                      <a:pPr algn="l"/>
                      <a:r>
                        <a:rPr lang="fr-FR" dirty="0" smtClean="0">
                          <a:solidFill>
                            <a:srgbClr val="000000"/>
                          </a:solidFill>
                        </a:rPr>
                        <a:t>HDL , </a:t>
                      </a:r>
                      <a:r>
                        <a:rPr lang="fr-FR" dirty="0" err="1" smtClean="0">
                          <a:solidFill>
                            <a:srgbClr val="000000"/>
                          </a:solidFill>
                        </a:rPr>
                        <a:t>chylo</a:t>
                      </a:r>
                      <a:r>
                        <a:rPr lang="fr-FR" dirty="0" smtClean="0">
                          <a:solidFill>
                            <a:srgbClr val="000000"/>
                          </a:solidFill>
                        </a:rPr>
                        <a:t>, VLDL</a:t>
                      </a:r>
                      <a:endParaRPr lang="fr-FR" dirty="0">
                        <a:solidFill>
                          <a:srgbClr val="000000"/>
                        </a:solidFill>
                      </a:endParaRPr>
                    </a:p>
                  </a:txBody>
                  <a:tcPr/>
                </a:tc>
                <a:tc>
                  <a:txBody>
                    <a:bodyPr/>
                    <a:lstStyle/>
                    <a:p>
                      <a:pPr algn="ctr"/>
                      <a:r>
                        <a:rPr lang="fr-FR" dirty="0" smtClean="0">
                          <a:solidFill>
                            <a:srgbClr val="000000"/>
                          </a:solidFill>
                        </a:rPr>
                        <a:t>Structural, efflux du cholestérol </a:t>
                      </a:r>
                      <a:endParaRPr lang="fr-FR" dirty="0">
                        <a:solidFill>
                          <a:srgbClr val="000000"/>
                        </a:solidFill>
                      </a:endParaRPr>
                    </a:p>
                  </a:txBody>
                  <a:tcPr/>
                </a:tc>
              </a:tr>
              <a:tr h="683846">
                <a:tc>
                  <a:txBody>
                    <a:bodyPr/>
                    <a:lstStyle/>
                    <a:p>
                      <a:r>
                        <a:rPr lang="fr-FR" dirty="0" smtClean="0">
                          <a:solidFill>
                            <a:srgbClr val="000000"/>
                          </a:solidFill>
                        </a:rPr>
                        <a:t>B100</a:t>
                      </a:r>
                      <a:endParaRPr lang="fr-FR" dirty="0">
                        <a:solidFill>
                          <a:srgbClr val="000000"/>
                        </a:solidFill>
                      </a:endParaRPr>
                    </a:p>
                  </a:txBody>
                  <a:tcPr/>
                </a:tc>
                <a:tc>
                  <a:txBody>
                    <a:bodyPr/>
                    <a:lstStyle/>
                    <a:p>
                      <a:pPr algn="l"/>
                      <a:r>
                        <a:rPr lang="fr-FR" dirty="0" smtClean="0">
                          <a:solidFill>
                            <a:srgbClr val="000000"/>
                          </a:solidFill>
                        </a:rPr>
                        <a:t>VLDL, IDL </a:t>
                      </a:r>
                      <a:r>
                        <a:rPr lang="fr-FR" dirty="0" smtClean="0">
                          <a:solidFill>
                            <a:srgbClr val="FF0000"/>
                          </a:solidFill>
                        </a:rPr>
                        <a:t>, </a:t>
                      </a:r>
                      <a:r>
                        <a:rPr lang="fr-FR" b="1" dirty="0" smtClean="0">
                          <a:solidFill>
                            <a:srgbClr val="FF0000"/>
                          </a:solidFill>
                        </a:rPr>
                        <a:t>LDL</a:t>
                      </a:r>
                      <a:endParaRPr lang="fr-FR" b="1" dirty="0">
                        <a:solidFill>
                          <a:srgbClr val="FF0000"/>
                        </a:solidFill>
                      </a:endParaRPr>
                    </a:p>
                  </a:txBody>
                  <a:tcPr/>
                </a:tc>
                <a:tc>
                  <a:txBody>
                    <a:bodyPr/>
                    <a:lstStyle/>
                    <a:p>
                      <a:pPr algn="ctr"/>
                      <a:r>
                        <a:rPr lang="fr-FR" dirty="0" smtClean="0">
                          <a:solidFill>
                            <a:srgbClr val="000000"/>
                          </a:solidFill>
                        </a:rPr>
                        <a:t>Structural, ligand pour LDLR</a:t>
                      </a:r>
                      <a:endParaRPr lang="fr-FR" dirty="0">
                        <a:solidFill>
                          <a:srgbClr val="000000"/>
                        </a:solidFill>
                      </a:endParaRPr>
                    </a:p>
                  </a:txBody>
                  <a:tcPr/>
                </a:tc>
              </a:tr>
              <a:tr h="396196">
                <a:tc>
                  <a:txBody>
                    <a:bodyPr/>
                    <a:lstStyle/>
                    <a:p>
                      <a:r>
                        <a:rPr lang="fr-FR" dirty="0" smtClean="0">
                          <a:solidFill>
                            <a:srgbClr val="000000"/>
                          </a:solidFill>
                        </a:rPr>
                        <a:t>B48</a:t>
                      </a:r>
                      <a:endParaRPr lang="fr-FR" dirty="0">
                        <a:solidFill>
                          <a:srgbClr val="000000"/>
                        </a:solidFill>
                      </a:endParaRPr>
                    </a:p>
                  </a:txBody>
                  <a:tcPr/>
                </a:tc>
                <a:tc>
                  <a:txBody>
                    <a:bodyPr/>
                    <a:lstStyle/>
                    <a:p>
                      <a:pPr algn="l"/>
                      <a:r>
                        <a:rPr lang="fr-FR" b="1" dirty="0" err="1" smtClean="0">
                          <a:solidFill>
                            <a:srgbClr val="FF0000"/>
                          </a:solidFill>
                        </a:rPr>
                        <a:t>Chylo</a:t>
                      </a:r>
                      <a:r>
                        <a:rPr lang="fr-FR" b="1" dirty="0" smtClean="0">
                          <a:solidFill>
                            <a:srgbClr val="FF0000"/>
                          </a:solidFill>
                        </a:rPr>
                        <a:t> </a:t>
                      </a:r>
                      <a:endParaRPr lang="fr-FR" b="1" dirty="0">
                        <a:solidFill>
                          <a:srgbClr val="FF0000"/>
                        </a:solidFill>
                      </a:endParaRPr>
                    </a:p>
                  </a:txBody>
                  <a:tcPr/>
                </a:tc>
                <a:tc>
                  <a:txBody>
                    <a:bodyPr/>
                    <a:lstStyle/>
                    <a:p>
                      <a:pPr algn="ctr"/>
                      <a:r>
                        <a:rPr lang="fr-FR" dirty="0" smtClean="0">
                          <a:solidFill>
                            <a:srgbClr val="000000"/>
                          </a:solidFill>
                        </a:rPr>
                        <a:t>Structural </a:t>
                      </a:r>
                      <a:endParaRPr lang="fr-FR" dirty="0">
                        <a:solidFill>
                          <a:srgbClr val="000000"/>
                        </a:solidFill>
                      </a:endParaRPr>
                    </a:p>
                  </a:txBody>
                  <a:tcPr/>
                </a:tc>
              </a:tr>
              <a:tr h="683846">
                <a:tc>
                  <a:txBody>
                    <a:bodyPr/>
                    <a:lstStyle/>
                    <a:p>
                      <a:r>
                        <a:rPr lang="fr-FR" dirty="0" smtClean="0">
                          <a:solidFill>
                            <a:srgbClr val="000000"/>
                          </a:solidFill>
                        </a:rPr>
                        <a:t>CI</a:t>
                      </a:r>
                      <a:endParaRPr lang="fr-FR" dirty="0">
                        <a:solidFill>
                          <a:srgbClr val="000000"/>
                        </a:solidFill>
                      </a:endParaRPr>
                    </a:p>
                  </a:txBody>
                  <a:tcPr/>
                </a:tc>
                <a:tc>
                  <a:txBody>
                    <a:bodyPr/>
                    <a:lstStyle/>
                    <a:p>
                      <a:pPr algn="l"/>
                      <a:r>
                        <a:rPr lang="fr-FR" dirty="0" err="1" smtClean="0">
                          <a:solidFill>
                            <a:srgbClr val="000000"/>
                          </a:solidFill>
                        </a:rPr>
                        <a:t>Chylo</a:t>
                      </a:r>
                      <a:r>
                        <a:rPr lang="fr-FR" dirty="0" smtClean="0">
                          <a:solidFill>
                            <a:srgbClr val="000000"/>
                          </a:solidFill>
                        </a:rPr>
                        <a:t>, VLDL, IDL, LDL</a:t>
                      </a:r>
                      <a:endParaRPr lang="fr-FR" dirty="0">
                        <a:solidFill>
                          <a:srgbClr val="000000"/>
                        </a:solidFill>
                      </a:endParaRPr>
                    </a:p>
                  </a:txBody>
                  <a:tcPr/>
                </a:tc>
                <a:tc>
                  <a:txBody>
                    <a:bodyPr/>
                    <a:lstStyle/>
                    <a:p>
                      <a:pPr algn="ctr"/>
                      <a:r>
                        <a:rPr lang="fr-FR" dirty="0" smtClean="0">
                          <a:solidFill>
                            <a:srgbClr val="000000"/>
                          </a:solidFill>
                        </a:rPr>
                        <a:t>Inhibiteur de la CETP, active la LCAT</a:t>
                      </a:r>
                      <a:endParaRPr lang="fr-FR" dirty="0">
                        <a:solidFill>
                          <a:srgbClr val="000000"/>
                        </a:solidFill>
                      </a:endParaRPr>
                    </a:p>
                  </a:txBody>
                  <a:tcPr/>
                </a:tc>
              </a:tr>
              <a:tr h="396196">
                <a:tc>
                  <a:txBody>
                    <a:bodyPr/>
                    <a:lstStyle/>
                    <a:p>
                      <a:r>
                        <a:rPr lang="fr-FR" dirty="0" smtClean="0">
                          <a:solidFill>
                            <a:srgbClr val="000000"/>
                          </a:solidFill>
                        </a:rPr>
                        <a:t>CII</a:t>
                      </a:r>
                      <a:endParaRPr lang="fr-FR"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solidFill>
                            <a:srgbClr val="000000"/>
                          </a:solidFill>
                        </a:rPr>
                        <a:t>Chylo</a:t>
                      </a:r>
                      <a:r>
                        <a:rPr lang="fr-FR" dirty="0" smtClean="0">
                          <a:solidFill>
                            <a:srgbClr val="000000"/>
                          </a:solidFill>
                        </a:rPr>
                        <a:t>, VLDL, HDL</a:t>
                      </a:r>
                    </a:p>
                  </a:txBody>
                  <a:tcPr/>
                </a:tc>
                <a:tc>
                  <a:txBody>
                    <a:bodyPr/>
                    <a:lstStyle/>
                    <a:p>
                      <a:pPr algn="ctr"/>
                      <a:r>
                        <a:rPr lang="fr-FR" dirty="0" smtClean="0">
                          <a:solidFill>
                            <a:srgbClr val="000000"/>
                          </a:solidFill>
                        </a:rPr>
                        <a:t>Active la LPL</a:t>
                      </a:r>
                      <a:endParaRPr lang="fr-FR" dirty="0">
                        <a:solidFill>
                          <a:srgbClr val="000000"/>
                        </a:solidFill>
                      </a:endParaRPr>
                    </a:p>
                  </a:txBody>
                  <a:tcPr/>
                </a:tc>
              </a:tr>
              <a:tr h="396196">
                <a:tc>
                  <a:txBody>
                    <a:bodyPr/>
                    <a:lstStyle/>
                    <a:p>
                      <a:r>
                        <a:rPr lang="fr-FR" dirty="0" smtClean="0">
                          <a:solidFill>
                            <a:srgbClr val="000000"/>
                          </a:solidFill>
                        </a:rPr>
                        <a:t>CIII</a:t>
                      </a:r>
                      <a:endParaRPr lang="fr-FR"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solidFill>
                            <a:srgbClr val="000000"/>
                          </a:solidFill>
                        </a:rPr>
                        <a:t>Chylo</a:t>
                      </a:r>
                      <a:r>
                        <a:rPr lang="fr-FR" dirty="0" smtClean="0">
                          <a:solidFill>
                            <a:srgbClr val="000000"/>
                          </a:solidFill>
                        </a:rPr>
                        <a:t>, VLDL, HDL</a:t>
                      </a:r>
                    </a:p>
                  </a:txBody>
                  <a:tcPr/>
                </a:tc>
                <a:tc>
                  <a:txBody>
                    <a:bodyPr/>
                    <a:lstStyle/>
                    <a:p>
                      <a:pPr algn="ctr"/>
                      <a:r>
                        <a:rPr lang="fr-FR" dirty="0" smtClean="0">
                          <a:solidFill>
                            <a:srgbClr val="000000"/>
                          </a:solidFill>
                        </a:rPr>
                        <a:t>Inhibe la LPL</a:t>
                      </a:r>
                      <a:endParaRPr lang="fr-FR" dirty="0">
                        <a:solidFill>
                          <a:srgbClr val="000000"/>
                        </a:solidFill>
                      </a:endParaRPr>
                    </a:p>
                  </a:txBody>
                  <a:tcPr/>
                </a:tc>
              </a:tr>
              <a:tr h="396196">
                <a:tc>
                  <a:txBody>
                    <a:bodyPr/>
                    <a:lstStyle/>
                    <a:p>
                      <a:r>
                        <a:rPr lang="fr-FR" dirty="0" smtClean="0">
                          <a:solidFill>
                            <a:srgbClr val="000000"/>
                          </a:solidFill>
                        </a:rPr>
                        <a:t>D</a:t>
                      </a:r>
                      <a:endParaRPr lang="fr-FR"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000000"/>
                          </a:solidFill>
                        </a:rPr>
                        <a:t>VLDL,IDL,</a:t>
                      </a:r>
                      <a:r>
                        <a:rPr lang="fr-FR" baseline="0" dirty="0" smtClean="0">
                          <a:solidFill>
                            <a:srgbClr val="000000"/>
                          </a:solidFill>
                        </a:rPr>
                        <a:t> LDL, HDL</a:t>
                      </a:r>
                      <a:endParaRPr lang="fr-FR" dirty="0" smtClean="0">
                        <a:solidFill>
                          <a:srgbClr val="000000"/>
                        </a:solidFill>
                      </a:endParaRPr>
                    </a:p>
                  </a:txBody>
                  <a:tcPr/>
                </a:tc>
                <a:tc>
                  <a:txBody>
                    <a:bodyPr/>
                    <a:lstStyle/>
                    <a:p>
                      <a:pPr algn="ctr"/>
                      <a:r>
                        <a:rPr lang="fr-FR" dirty="0" smtClean="0">
                          <a:solidFill>
                            <a:srgbClr val="000000"/>
                          </a:solidFill>
                        </a:rPr>
                        <a:t>Encore obscur  </a:t>
                      </a:r>
                      <a:endParaRPr lang="fr-FR" dirty="0">
                        <a:solidFill>
                          <a:srgbClr val="000000"/>
                        </a:solidFill>
                      </a:endParaRPr>
                    </a:p>
                  </a:txBody>
                  <a:tcPr/>
                </a:tc>
              </a:tr>
              <a:tr h="396196">
                <a:tc>
                  <a:txBody>
                    <a:bodyPr/>
                    <a:lstStyle/>
                    <a:p>
                      <a:r>
                        <a:rPr lang="fr-FR" dirty="0" smtClean="0">
                          <a:solidFill>
                            <a:srgbClr val="000000"/>
                          </a:solidFill>
                        </a:rPr>
                        <a:t>E</a:t>
                      </a:r>
                      <a:endParaRPr lang="fr-FR" dirty="0">
                        <a:solidFill>
                          <a:srgbClr val="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err="1" smtClean="0">
                          <a:solidFill>
                            <a:srgbClr val="000000"/>
                          </a:solidFill>
                        </a:rPr>
                        <a:t>Chylo</a:t>
                      </a:r>
                      <a:r>
                        <a:rPr lang="fr-FR" dirty="0" smtClean="0">
                          <a:solidFill>
                            <a:srgbClr val="000000"/>
                          </a:solidFill>
                        </a:rPr>
                        <a:t>, VLDL,HDL</a:t>
                      </a:r>
                    </a:p>
                  </a:txBody>
                  <a:tcPr/>
                </a:tc>
                <a:tc>
                  <a:txBody>
                    <a:bodyPr/>
                    <a:lstStyle/>
                    <a:p>
                      <a:pPr algn="ctr"/>
                      <a:r>
                        <a:rPr lang="fr-FR" dirty="0" smtClean="0">
                          <a:solidFill>
                            <a:srgbClr val="000000"/>
                          </a:solidFill>
                        </a:rPr>
                        <a:t>Ligand LDLR et LRP</a:t>
                      </a:r>
                      <a:endParaRPr lang="fr-FR" dirty="0">
                        <a:solidFill>
                          <a:srgbClr val="000000"/>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9004" y="2852936"/>
            <a:ext cx="8784976" cy="646331"/>
          </a:xfrm>
          <a:prstGeom prst="rect">
            <a:avLst/>
          </a:prstGeom>
          <a:noFill/>
        </p:spPr>
        <p:txBody>
          <a:bodyPr wrap="square" rtlCol="0">
            <a:spAutoFit/>
          </a:bodyPr>
          <a:lstStyle/>
          <a:p>
            <a:r>
              <a:rPr lang="fr-FR" sz="3600" b="1" dirty="0" smtClean="0"/>
              <a:t>MÉTABOLISME DES LIPOPROTÉINES </a:t>
            </a:r>
            <a:endParaRPr lang="fr-FR"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79004" y="836712"/>
            <a:ext cx="8784976" cy="576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3199284" y="179929"/>
            <a:ext cx="3744416" cy="584775"/>
          </a:xfrm>
          <a:prstGeom prst="rect">
            <a:avLst/>
          </a:prstGeom>
          <a:noFill/>
        </p:spPr>
        <p:txBody>
          <a:bodyPr wrap="square" rtlCol="0">
            <a:spAutoFit/>
          </a:bodyPr>
          <a:lstStyle/>
          <a:p>
            <a:r>
              <a:rPr lang="fr-FR" sz="3200" b="1" dirty="0" smtClean="0">
                <a:solidFill>
                  <a:schemeClr val="accent1">
                    <a:lumMod val="40000"/>
                    <a:lumOff val="60000"/>
                  </a:schemeClr>
                </a:solidFill>
              </a:rPr>
              <a:t>Chylomicrons I </a:t>
            </a:r>
            <a:endParaRPr lang="fr-FR" sz="3200" b="1"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ée"/>
          <p:cNvPicPr>
            <a:picLocks noChangeAspect="1" noChangeArrowheads="1"/>
          </p:cNvPicPr>
          <p:nvPr/>
        </p:nvPicPr>
        <p:blipFill>
          <a:blip r:embed="rId2" cstate="print"/>
          <a:srcRect/>
          <a:stretch>
            <a:fillRect/>
          </a:stretch>
        </p:blipFill>
        <p:spPr bwMode="auto">
          <a:xfrm>
            <a:off x="390972" y="404664"/>
            <a:ext cx="9289032" cy="56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Résultat de recherche d'images pour &quot;chylomicrons synthesis&quot;"/>
          <p:cNvPicPr>
            <a:picLocks noChangeAspect="1" noChangeArrowheads="1"/>
          </p:cNvPicPr>
          <p:nvPr/>
        </p:nvPicPr>
        <p:blipFill>
          <a:blip r:embed="rId2" cstate="print"/>
          <a:srcRect/>
          <a:stretch>
            <a:fillRect/>
          </a:stretch>
        </p:blipFill>
        <p:spPr bwMode="auto">
          <a:xfrm>
            <a:off x="1111052" y="692696"/>
            <a:ext cx="7704856" cy="5210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Résultat de recherche d'images pour &quot;microsomal triglyceride transfer protein&quot;"/>
          <p:cNvPicPr>
            <a:picLocks noChangeAspect="1" noChangeArrowheads="1"/>
          </p:cNvPicPr>
          <p:nvPr/>
        </p:nvPicPr>
        <p:blipFill>
          <a:blip r:embed="rId2" cstate="print"/>
          <a:srcRect/>
          <a:stretch>
            <a:fillRect/>
          </a:stretch>
        </p:blipFill>
        <p:spPr bwMode="auto">
          <a:xfrm>
            <a:off x="895028" y="836712"/>
            <a:ext cx="8352928"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1012" y="269776"/>
            <a:ext cx="8743950" cy="1143000"/>
          </a:xfrm>
        </p:spPr>
        <p:txBody>
          <a:bodyPr/>
          <a:lstStyle/>
          <a:p>
            <a:r>
              <a:rPr lang="fr-FR" dirty="0" smtClean="0"/>
              <a:t>Bibliographie </a:t>
            </a:r>
            <a:endParaRPr lang="fr-FR" dirty="0"/>
          </a:p>
        </p:txBody>
      </p:sp>
      <p:sp>
        <p:nvSpPr>
          <p:cNvPr id="3" name="Espace réservé du contenu 2"/>
          <p:cNvSpPr>
            <a:spLocks noGrp="1"/>
          </p:cNvSpPr>
          <p:nvPr>
            <p:ph idx="1"/>
          </p:nvPr>
        </p:nvSpPr>
        <p:spPr>
          <a:xfrm>
            <a:off x="771525" y="1909192"/>
            <a:ext cx="8743950" cy="4328120"/>
          </a:xfrm>
        </p:spPr>
        <p:txBody>
          <a:bodyPr/>
          <a:lstStyle/>
          <a:p>
            <a:r>
              <a:rPr lang="fr-FR" dirty="0" smtClean="0"/>
              <a:t>Comment prescrire et interpréter un examen en biochimie ; J Borel</a:t>
            </a:r>
          </a:p>
          <a:p>
            <a:r>
              <a:rPr lang="fr-FR" dirty="0" smtClean="0"/>
              <a:t> </a:t>
            </a:r>
            <a:r>
              <a:rPr lang="fr-FR" dirty="0" err="1" smtClean="0"/>
              <a:t>Clinical</a:t>
            </a:r>
            <a:r>
              <a:rPr lang="fr-FR" dirty="0" smtClean="0"/>
              <a:t> </a:t>
            </a:r>
            <a:r>
              <a:rPr lang="fr-FR" dirty="0" err="1" smtClean="0"/>
              <a:t>biochemistry</a:t>
            </a:r>
            <a:r>
              <a:rPr lang="fr-FR" dirty="0" smtClean="0"/>
              <a:t> ; W J Marshall and S K </a:t>
            </a:r>
            <a:r>
              <a:rPr lang="fr-FR" dirty="0" err="1" smtClean="0"/>
              <a:t>Bangert</a:t>
            </a:r>
            <a:r>
              <a:rPr lang="fr-FR" dirty="0" smtClean="0"/>
              <a:t>;</a:t>
            </a:r>
          </a:p>
          <a:p>
            <a:r>
              <a:rPr lang="fr-FR" dirty="0" err="1" smtClean="0"/>
              <a:t>Medical</a:t>
            </a:r>
            <a:r>
              <a:rPr lang="fr-FR" dirty="0" smtClean="0"/>
              <a:t> </a:t>
            </a:r>
            <a:r>
              <a:rPr lang="fr-FR" dirty="0" err="1" smtClean="0"/>
              <a:t>biochemistry</a:t>
            </a:r>
            <a:r>
              <a:rPr lang="fr-FR" dirty="0" smtClean="0"/>
              <a:t> ; </a:t>
            </a:r>
            <a:r>
              <a:rPr lang="fr-FR" dirty="0" err="1" smtClean="0"/>
              <a:t>baynes</a:t>
            </a:r>
            <a:r>
              <a:rPr lang="fr-FR" dirty="0" smtClean="0"/>
              <a:t> and </a:t>
            </a:r>
            <a:r>
              <a:rPr lang="fr-FR" dirty="0" err="1" smtClean="0"/>
              <a:t>Dominisczak</a:t>
            </a:r>
            <a:endParaRPr lang="fr-FR" dirty="0" smtClean="0"/>
          </a:p>
          <a:p>
            <a:r>
              <a:rPr lang="fr-FR" dirty="0" smtClean="0"/>
              <a:t>Biochimie pathologique ; J Delattre, G </a:t>
            </a:r>
            <a:r>
              <a:rPr lang="fr-FR" dirty="0" err="1" smtClean="0"/>
              <a:t>durand</a:t>
            </a:r>
            <a:r>
              <a:rPr lang="fr-FR" dirty="0" smtClean="0"/>
              <a:t> et J-C </a:t>
            </a:r>
            <a:r>
              <a:rPr lang="fr-FR" dirty="0" err="1" smtClean="0"/>
              <a:t>Jardillier</a:t>
            </a:r>
            <a:r>
              <a:rPr lang="fr-FR" dirty="0" smtClean="0"/>
              <a:t>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7276" y="332656"/>
            <a:ext cx="3536224" cy="646331"/>
          </a:xfrm>
          <a:prstGeom prst="rect">
            <a:avLst/>
          </a:prstGeom>
        </p:spPr>
        <p:txBody>
          <a:bodyPr wrap="none">
            <a:spAutoFit/>
          </a:bodyPr>
          <a:lstStyle/>
          <a:p>
            <a:r>
              <a:rPr lang="fr-FR" sz="3600" b="1" dirty="0" smtClean="0">
                <a:solidFill>
                  <a:schemeClr val="tx2">
                    <a:lumMod val="90000"/>
                  </a:schemeClr>
                </a:solidFill>
              </a:rPr>
              <a:t>Chylomicrons II </a:t>
            </a:r>
            <a:endParaRPr lang="fr-FR" sz="3600" b="1" dirty="0">
              <a:solidFill>
                <a:schemeClr val="tx2">
                  <a:lumMod val="90000"/>
                </a:schemeClr>
              </a:solidFill>
            </a:endParaRPr>
          </a:p>
        </p:txBody>
      </p:sp>
      <p:sp>
        <p:nvSpPr>
          <p:cNvPr id="3" name="ZoneTexte 2"/>
          <p:cNvSpPr txBox="1"/>
          <p:nvPr/>
        </p:nvSpPr>
        <p:spPr>
          <a:xfrm>
            <a:off x="1399084" y="1844824"/>
            <a:ext cx="7992888" cy="4524315"/>
          </a:xfrm>
          <a:prstGeom prst="rect">
            <a:avLst/>
          </a:prstGeom>
          <a:noFill/>
        </p:spPr>
        <p:txBody>
          <a:bodyPr wrap="square" rtlCol="0">
            <a:spAutoFit/>
          </a:bodyPr>
          <a:lstStyle/>
          <a:p>
            <a:pPr algn="just">
              <a:buFont typeface="Wingdings" pitchFamily="2" charset="2"/>
              <a:buChar char="§"/>
            </a:pPr>
            <a:r>
              <a:rPr lang="fr-FR" dirty="0" smtClean="0"/>
              <a:t> prennent naissance au niveau des entérocytes;</a:t>
            </a:r>
          </a:p>
          <a:p>
            <a:pPr algn="just">
              <a:buFont typeface="Wingdings" pitchFamily="2" charset="2"/>
              <a:buChar char="§"/>
            </a:pPr>
            <a:r>
              <a:rPr lang="fr-FR" dirty="0" smtClean="0"/>
              <a:t> la MTTP ( microsomal </a:t>
            </a:r>
            <a:r>
              <a:rPr lang="fr-FR" dirty="0" err="1" smtClean="0"/>
              <a:t>triglyceride</a:t>
            </a:r>
            <a:r>
              <a:rPr lang="fr-FR" dirty="0" smtClean="0"/>
              <a:t> </a:t>
            </a:r>
            <a:r>
              <a:rPr lang="fr-FR" dirty="0" err="1" smtClean="0"/>
              <a:t>transfer</a:t>
            </a:r>
            <a:r>
              <a:rPr lang="fr-FR" dirty="0" smtClean="0"/>
              <a:t> </a:t>
            </a:r>
            <a:r>
              <a:rPr lang="fr-FR" dirty="0" err="1" smtClean="0"/>
              <a:t>protein</a:t>
            </a:r>
            <a:r>
              <a:rPr lang="fr-FR" dirty="0" smtClean="0"/>
              <a:t>) joue un rôle important dans l’assemblage  des chylomicrons et des VLDL );</a:t>
            </a:r>
          </a:p>
          <a:p>
            <a:pPr algn="just">
              <a:buFont typeface="Wingdings" pitchFamily="2" charset="2"/>
              <a:buChar char="§"/>
            </a:pPr>
            <a:r>
              <a:rPr lang="fr-FR" dirty="0" smtClean="0"/>
              <a:t> les </a:t>
            </a:r>
            <a:r>
              <a:rPr lang="fr-FR" dirty="0" err="1" smtClean="0"/>
              <a:t>chylomicroms</a:t>
            </a:r>
            <a:r>
              <a:rPr lang="fr-FR" dirty="0" smtClean="0"/>
              <a:t> regagnent la circulation générale à travers le système lymphatique;</a:t>
            </a:r>
          </a:p>
          <a:p>
            <a:pPr algn="just">
              <a:buFont typeface="Wingdings" pitchFamily="2" charset="2"/>
              <a:buChar char="§"/>
            </a:pPr>
            <a:r>
              <a:rPr lang="fr-FR" dirty="0" smtClean="0"/>
              <a:t> au niveau de la circulation les chylomicrons sont attaqués par la lipoprotéine lipase (LPL) endothéliale  pour donner des particules pauvres en TG , c’est les </a:t>
            </a:r>
            <a:r>
              <a:rPr lang="fr-FR" dirty="0" err="1" smtClean="0"/>
              <a:t>remants</a:t>
            </a:r>
            <a:r>
              <a:rPr lang="fr-FR" dirty="0" smtClean="0"/>
              <a:t> de chylomicrons;</a:t>
            </a:r>
          </a:p>
          <a:p>
            <a:pPr algn="just">
              <a:buFont typeface="Wingdings" pitchFamily="2" charset="2"/>
              <a:buChar char="§"/>
            </a:pPr>
            <a:r>
              <a:rPr lang="fr-FR" dirty="0" smtClean="0"/>
              <a:t> les </a:t>
            </a:r>
            <a:r>
              <a:rPr lang="fr-FR" dirty="0" err="1" smtClean="0"/>
              <a:t>remnants</a:t>
            </a:r>
            <a:r>
              <a:rPr lang="fr-FR" dirty="0" smtClean="0"/>
              <a:t> sont captés par les récepteurs  hépatiques des LDL  grâce à l’</a:t>
            </a:r>
            <a:r>
              <a:rPr lang="fr-FR" dirty="0" err="1" smtClean="0"/>
              <a:t>apo</a:t>
            </a:r>
            <a:r>
              <a:rPr lang="fr-FR" dirty="0" smtClean="0"/>
              <a:t> E. </a:t>
            </a:r>
          </a:p>
          <a:p>
            <a:pPr>
              <a:buFont typeface="Wingdings" pitchFamily="2" charset="2"/>
              <a:buChar char="§"/>
            </a:pP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999484" y="620688"/>
            <a:ext cx="4176464" cy="707886"/>
          </a:xfrm>
          <a:prstGeom prst="rect">
            <a:avLst/>
          </a:prstGeom>
          <a:noFill/>
        </p:spPr>
        <p:txBody>
          <a:bodyPr wrap="square" rtlCol="0">
            <a:spAutoFit/>
          </a:bodyPr>
          <a:lstStyle/>
          <a:p>
            <a:r>
              <a:rPr lang="fr-FR" sz="4000" b="1" dirty="0" smtClean="0">
                <a:solidFill>
                  <a:schemeClr val="bg1"/>
                </a:solidFill>
              </a:rPr>
              <a:t>VLDL –LDL  I</a:t>
            </a:r>
            <a:endParaRPr lang="fr-FR" sz="4000" b="1" dirty="0">
              <a:solidFill>
                <a:schemeClr val="bg1"/>
              </a:solidFill>
            </a:endParaRPr>
          </a:p>
        </p:txBody>
      </p:sp>
      <p:sp>
        <p:nvSpPr>
          <p:cNvPr id="3" name="ZoneTexte 2"/>
          <p:cNvSpPr txBox="1"/>
          <p:nvPr/>
        </p:nvSpPr>
        <p:spPr>
          <a:xfrm>
            <a:off x="606996" y="1556792"/>
            <a:ext cx="9145016" cy="4524315"/>
          </a:xfrm>
          <a:prstGeom prst="rect">
            <a:avLst/>
          </a:prstGeom>
          <a:noFill/>
        </p:spPr>
        <p:txBody>
          <a:bodyPr wrap="square" rtlCol="0">
            <a:spAutoFit/>
          </a:bodyPr>
          <a:lstStyle/>
          <a:p>
            <a:r>
              <a:rPr lang="fr-FR" dirty="0" smtClean="0"/>
              <a:t>Ces particules de très faibles densités sont synthétisées au niveau du foie et de l’intestin. </a:t>
            </a:r>
          </a:p>
          <a:p>
            <a:endParaRPr lang="fr-FR" dirty="0" smtClean="0"/>
          </a:p>
          <a:p>
            <a:r>
              <a:rPr lang="fr-FR" dirty="0" smtClean="0"/>
              <a:t>Ils subissent l’action périphérique  de la LPL et  </a:t>
            </a:r>
            <a:r>
              <a:rPr lang="fr-FR" dirty="0" err="1" smtClean="0"/>
              <a:t>et</a:t>
            </a:r>
            <a:r>
              <a:rPr lang="fr-FR" dirty="0" smtClean="0"/>
              <a:t> de la HL                      ( </a:t>
            </a:r>
            <a:r>
              <a:rPr lang="fr-FR" dirty="0" err="1" smtClean="0"/>
              <a:t>hepatic</a:t>
            </a:r>
            <a:r>
              <a:rPr lang="fr-FR" dirty="0" smtClean="0"/>
              <a:t> lipase) aboutissant à la formation  des IDL et des LDL.</a:t>
            </a:r>
          </a:p>
          <a:p>
            <a:endParaRPr lang="fr-FR" dirty="0" smtClean="0"/>
          </a:p>
          <a:p>
            <a:r>
              <a:rPr lang="fr-FR" dirty="0" smtClean="0"/>
              <a:t>En plus de l’</a:t>
            </a:r>
            <a:r>
              <a:rPr lang="fr-FR" dirty="0" err="1" smtClean="0"/>
              <a:t>apo</a:t>
            </a:r>
            <a:r>
              <a:rPr lang="fr-FR" dirty="0" smtClean="0"/>
              <a:t> B100 , les VLDL contiennent  les </a:t>
            </a:r>
            <a:r>
              <a:rPr lang="fr-FR" dirty="0" err="1" smtClean="0"/>
              <a:t>apo</a:t>
            </a:r>
            <a:r>
              <a:rPr lang="fr-FR" dirty="0" smtClean="0"/>
              <a:t> CI,CII, CIII et l’</a:t>
            </a:r>
            <a:r>
              <a:rPr lang="fr-FR" dirty="0" err="1" smtClean="0"/>
              <a:t>apo</a:t>
            </a:r>
            <a:r>
              <a:rPr lang="fr-FR" dirty="0" smtClean="0"/>
              <a:t> E . Elles ne contiennent pas l’</a:t>
            </a:r>
            <a:r>
              <a:rPr lang="fr-FR" dirty="0" err="1" smtClean="0"/>
              <a:t>apo</a:t>
            </a:r>
            <a:r>
              <a:rPr lang="fr-FR" dirty="0" smtClean="0"/>
              <a:t> B48. </a:t>
            </a:r>
          </a:p>
          <a:p>
            <a:endParaRPr lang="fr-FR" dirty="0" smtClean="0"/>
          </a:p>
          <a:p>
            <a:r>
              <a:rPr lang="fr-FR" dirty="0" smtClean="0"/>
              <a:t>Au niveau plasmatique les VLDL s donnent des TG aux HDL en contre partie du cholestérol estérifié grâce à la CETP ( cholestérol ester </a:t>
            </a:r>
            <a:r>
              <a:rPr lang="fr-FR" dirty="0" err="1" smtClean="0"/>
              <a:t>transfer</a:t>
            </a:r>
            <a:r>
              <a:rPr lang="fr-FR" dirty="0" smtClean="0"/>
              <a:t> </a:t>
            </a:r>
            <a:r>
              <a:rPr lang="fr-FR" dirty="0" err="1" smtClean="0"/>
              <a:t>protein</a:t>
            </a:r>
            <a:r>
              <a:rPr lang="fr-FR" dirty="0" smtClean="0"/>
              <a:t>). </a:t>
            </a:r>
            <a:endParaRPr lang="fr-FR" dirty="0"/>
          </a:p>
        </p:txBody>
      </p:sp>
      <p:sp>
        <p:nvSpPr>
          <p:cNvPr id="4" name="ZoneTexte 3"/>
          <p:cNvSpPr txBox="1"/>
          <p:nvPr/>
        </p:nvSpPr>
        <p:spPr>
          <a:xfrm>
            <a:off x="2479204" y="260648"/>
            <a:ext cx="4104456" cy="707886"/>
          </a:xfrm>
          <a:prstGeom prst="rect">
            <a:avLst/>
          </a:prstGeom>
          <a:noFill/>
        </p:spPr>
        <p:txBody>
          <a:bodyPr wrap="square" rtlCol="0">
            <a:spAutoFit/>
          </a:bodyPr>
          <a:lstStyle/>
          <a:p>
            <a:r>
              <a:rPr lang="fr-FR" sz="4000" b="1" dirty="0" smtClean="0">
                <a:solidFill>
                  <a:schemeClr val="tx2">
                    <a:lumMod val="50000"/>
                  </a:schemeClr>
                </a:solidFill>
              </a:rPr>
              <a:t>VLDL – LDL  I</a:t>
            </a:r>
            <a:endParaRPr lang="fr-FR" sz="4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Résultat de recherche d'images pour &quot;VLDL metabolism&quot;"/>
          <p:cNvPicPr>
            <a:picLocks noChangeAspect="1" noChangeArrowheads="1"/>
          </p:cNvPicPr>
          <p:nvPr/>
        </p:nvPicPr>
        <p:blipFill>
          <a:blip r:embed="rId2" cstate="print"/>
          <a:srcRect/>
          <a:stretch>
            <a:fillRect/>
          </a:stretch>
        </p:blipFill>
        <p:spPr bwMode="auto">
          <a:xfrm>
            <a:off x="534988" y="1062210"/>
            <a:ext cx="9020175" cy="5679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2479204" y="260648"/>
            <a:ext cx="4104456" cy="707886"/>
          </a:xfrm>
          <a:prstGeom prst="rect">
            <a:avLst/>
          </a:prstGeom>
          <a:noFill/>
        </p:spPr>
        <p:txBody>
          <a:bodyPr wrap="square" rtlCol="0">
            <a:spAutoFit/>
          </a:bodyPr>
          <a:lstStyle/>
          <a:p>
            <a:r>
              <a:rPr lang="fr-FR" sz="4000" b="1" dirty="0" smtClean="0">
                <a:solidFill>
                  <a:schemeClr val="tx2">
                    <a:lumMod val="50000"/>
                  </a:schemeClr>
                </a:solidFill>
              </a:rPr>
              <a:t>VLDL – LDL II</a:t>
            </a:r>
            <a:endParaRPr lang="fr-FR" sz="4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51012" y="1340768"/>
            <a:ext cx="9073008" cy="3970318"/>
          </a:xfrm>
          <a:prstGeom prst="rect">
            <a:avLst/>
          </a:prstGeom>
          <a:noFill/>
        </p:spPr>
        <p:txBody>
          <a:bodyPr wrap="square" rtlCol="0">
            <a:spAutoFit/>
          </a:bodyPr>
          <a:lstStyle/>
          <a:p>
            <a:pPr>
              <a:buFont typeface="Wingdings" pitchFamily="2" charset="2"/>
              <a:buChar char="ü"/>
            </a:pPr>
            <a:r>
              <a:rPr lang="fr-FR" sz="3600" dirty="0" smtClean="0"/>
              <a:t> la principale origine des LDL est le catabolisme des VLDL;</a:t>
            </a:r>
          </a:p>
          <a:p>
            <a:pPr>
              <a:buFont typeface="Wingdings" pitchFamily="2" charset="2"/>
              <a:buChar char="ü"/>
            </a:pPr>
            <a:r>
              <a:rPr lang="fr-FR" sz="3600" dirty="0" smtClean="0"/>
              <a:t> elles sont captées par le foie et les tissus périphériques grâce aux récepteurs de l’</a:t>
            </a:r>
            <a:r>
              <a:rPr lang="fr-FR" sz="3600" dirty="0" err="1" smtClean="0"/>
              <a:t>apo</a:t>
            </a:r>
            <a:r>
              <a:rPr lang="fr-FR" sz="3600" dirty="0" smtClean="0"/>
              <a:t> B100;</a:t>
            </a:r>
          </a:p>
          <a:p>
            <a:pPr>
              <a:buFont typeface="Wingdings" pitchFamily="2" charset="2"/>
              <a:buChar char="ü"/>
            </a:pPr>
            <a:r>
              <a:rPr lang="fr-FR" sz="3600" dirty="0" smtClean="0"/>
              <a:t>L’ensemble du récepteur et LDL est internalisé. </a:t>
            </a:r>
            <a:endParaRPr lang="fr-FR" sz="3600" dirty="0"/>
          </a:p>
        </p:txBody>
      </p:sp>
      <p:sp>
        <p:nvSpPr>
          <p:cNvPr id="4" name="ZoneTexte 3"/>
          <p:cNvSpPr txBox="1"/>
          <p:nvPr/>
        </p:nvSpPr>
        <p:spPr>
          <a:xfrm>
            <a:off x="4999484" y="620688"/>
            <a:ext cx="4176464" cy="707886"/>
          </a:xfrm>
          <a:prstGeom prst="rect">
            <a:avLst/>
          </a:prstGeom>
          <a:noFill/>
        </p:spPr>
        <p:txBody>
          <a:bodyPr wrap="square" rtlCol="0">
            <a:spAutoFit/>
          </a:bodyPr>
          <a:lstStyle/>
          <a:p>
            <a:r>
              <a:rPr lang="fr-FR" sz="4000" b="1" dirty="0" smtClean="0">
                <a:solidFill>
                  <a:schemeClr val="bg1"/>
                </a:solidFill>
              </a:rPr>
              <a:t>VLDL –LDL  III</a:t>
            </a:r>
            <a:endParaRPr lang="fr-FR" sz="4000" b="1" dirty="0">
              <a:solidFill>
                <a:schemeClr val="bg1"/>
              </a:solidFill>
            </a:endParaRPr>
          </a:p>
        </p:txBody>
      </p:sp>
      <p:sp>
        <p:nvSpPr>
          <p:cNvPr id="5" name="ZoneTexte 4"/>
          <p:cNvSpPr txBox="1"/>
          <p:nvPr/>
        </p:nvSpPr>
        <p:spPr>
          <a:xfrm>
            <a:off x="2479204" y="260648"/>
            <a:ext cx="4593122" cy="707886"/>
          </a:xfrm>
          <a:prstGeom prst="rect">
            <a:avLst/>
          </a:prstGeom>
          <a:noFill/>
        </p:spPr>
        <p:txBody>
          <a:bodyPr wrap="square" rtlCol="0">
            <a:spAutoFit/>
          </a:bodyPr>
          <a:lstStyle/>
          <a:p>
            <a:r>
              <a:rPr lang="fr-FR" sz="4000" b="1" dirty="0" smtClean="0">
                <a:solidFill>
                  <a:schemeClr val="tx2">
                    <a:lumMod val="50000"/>
                  </a:schemeClr>
                </a:solidFill>
              </a:rPr>
              <a:t>VLDL – LDL  I I I</a:t>
            </a:r>
            <a:endParaRPr lang="fr-FR" sz="4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bhealthwatch.com/images/cholesterol_fig6.jpg"/>
          <p:cNvPicPr>
            <a:picLocks noChangeAspect="1" noChangeArrowheads="1"/>
          </p:cNvPicPr>
          <p:nvPr/>
        </p:nvPicPr>
        <p:blipFill>
          <a:blip r:embed="rId2" cstate="print"/>
          <a:srcRect/>
          <a:stretch>
            <a:fillRect/>
          </a:stretch>
        </p:blipFill>
        <p:spPr bwMode="auto">
          <a:xfrm>
            <a:off x="1357286" y="357166"/>
            <a:ext cx="7560840" cy="5256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3919364" y="332656"/>
            <a:ext cx="4176464" cy="707886"/>
          </a:xfrm>
          <a:prstGeom prst="rect">
            <a:avLst/>
          </a:prstGeom>
          <a:noFill/>
        </p:spPr>
        <p:txBody>
          <a:bodyPr wrap="square" rtlCol="0">
            <a:spAutoFit/>
          </a:bodyPr>
          <a:lstStyle/>
          <a:p>
            <a:r>
              <a:rPr lang="fr-FR" sz="4000" b="1" dirty="0" smtClean="0">
                <a:solidFill>
                  <a:schemeClr val="bg1"/>
                </a:solidFill>
              </a:rPr>
              <a:t>VLDL –LDL  IV</a:t>
            </a:r>
            <a:endParaRPr lang="fr-FR" sz="40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1.bp.blogspot.com/-GKOiLoWYFuE/TcKYirMtzKI/AAAAAAAAAt0/HNIM1tZbsz4/s640/HDL.jpg"/>
          <p:cNvPicPr>
            <a:picLocks noChangeAspect="1" noChangeArrowheads="1"/>
          </p:cNvPicPr>
          <p:nvPr/>
        </p:nvPicPr>
        <p:blipFill>
          <a:blip r:embed="rId2" cstate="print"/>
          <a:srcRect/>
          <a:stretch>
            <a:fillRect/>
          </a:stretch>
        </p:blipFill>
        <p:spPr bwMode="auto">
          <a:xfrm>
            <a:off x="823020" y="1052736"/>
            <a:ext cx="8712968" cy="554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3415308" y="260648"/>
            <a:ext cx="3672408" cy="584775"/>
          </a:xfrm>
          <a:prstGeom prst="rect">
            <a:avLst/>
          </a:prstGeom>
          <a:noFill/>
        </p:spPr>
        <p:txBody>
          <a:bodyPr wrap="square" rtlCol="0">
            <a:spAutoFit/>
          </a:bodyPr>
          <a:lstStyle/>
          <a:p>
            <a:r>
              <a:rPr lang="fr-FR" sz="3200" b="1" dirty="0" smtClean="0">
                <a:solidFill>
                  <a:schemeClr val="tx2">
                    <a:lumMod val="50000"/>
                  </a:schemeClr>
                </a:solidFill>
              </a:rPr>
              <a:t>HDL   </a:t>
            </a:r>
            <a:r>
              <a:rPr lang="fr-FR" sz="3200" b="1" dirty="0" err="1" smtClean="0">
                <a:solidFill>
                  <a:schemeClr val="tx2">
                    <a:lumMod val="50000"/>
                  </a:schemeClr>
                </a:solidFill>
              </a:rPr>
              <a:t>metabolism</a:t>
            </a:r>
            <a:endParaRPr lang="fr-FR"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0" y="0"/>
            <a:ext cx="10029573" cy="971920"/>
          </a:xfrm>
          <a:prstGeom prst="rect">
            <a:avLst/>
          </a:prstGeom>
          <a:noFill/>
          <a:ln>
            <a:noFill/>
          </a:ln>
          <a:effectLst/>
          <a:extLst>
            <a:ext uri="{909E8E84-426E-40DD-AFC4-6F175D3DCCD1}">
              <a14:hiddenFill xmlns:a14="http://schemas.microsoft.com/office/drawing/2010/main" xmlns="">
                <a:gradFill rotWithShape="0">
                  <a:gsLst>
                    <a:gs pos="0">
                      <a:srgbClr val="0033CC"/>
                    </a:gs>
                    <a:gs pos="100000">
                      <a:srgbClr val="000066"/>
                    </a:gs>
                  </a:gsLst>
                  <a:lin ang="5400000" scaled="1"/>
                </a:gradFill>
              </a14:hiddenFill>
            </a:ext>
            <a:ext uri="{91240B29-F687-4F45-9708-019B960494DF}">
              <a14:hiddenLine xmlns:a14="http://schemas.microsoft.com/office/drawing/2010/main" xmlns="" w="19050">
                <a:solidFill>
                  <a:srgbClr val="3366FF"/>
                </a:solidFill>
                <a:miter lim="800000"/>
                <a:headEnd/>
                <a:tailEnd/>
              </a14:hiddenLine>
            </a:ext>
            <a:ext uri="{AF507438-7753-43E0-B8FC-AC1667EBCBE1}">
              <a14:hiddenEffects xmlns:a14="http://schemas.microsoft.com/office/drawing/2010/main" xmlns="">
                <a:effectLst>
                  <a:outerShdw dist="71842" dir="2700000" algn="ctr" rotWithShape="0">
                    <a:srgbClr val="000066"/>
                  </a:outerShdw>
                </a:effectLst>
              </a14:hiddenEffects>
            </a:ext>
          </a:extLst>
        </p:spPr>
        <p:txBody>
          <a:bodyPr wrap="none" lIns="126000" rIns="126000" bIns="154800">
            <a:spAutoFit/>
          </a:bodyPr>
          <a:lstStyle/>
          <a:p>
            <a:pPr algn="ctr">
              <a:lnSpc>
                <a:spcPct val="125000"/>
              </a:lnSpc>
              <a:defRPr/>
            </a:pPr>
            <a:r>
              <a:rPr lang="fr-FR" sz="4000" b="1" dirty="0">
                <a:effectLst>
                  <a:outerShdw blurRad="38100" dist="38100" dir="2700000" algn="tl">
                    <a:srgbClr val="C0C0C0"/>
                  </a:outerShdw>
                </a:effectLst>
                <a:latin typeface="Arial" charset="0"/>
              </a:rPr>
              <a:t>Le transport inverse du </a:t>
            </a:r>
            <a:r>
              <a:rPr lang="fr-FR" sz="4000" b="1" dirty="0" smtClean="0">
                <a:effectLst>
                  <a:outerShdw blurRad="38100" dist="38100" dir="2700000" algn="tl">
                    <a:srgbClr val="C0C0C0"/>
                  </a:outerShdw>
                </a:effectLst>
                <a:latin typeface="Arial" charset="0"/>
              </a:rPr>
              <a:t>cholestérol HDL</a:t>
            </a:r>
            <a:endParaRPr lang="fr-FR" sz="4000" b="1" dirty="0">
              <a:effectLst>
                <a:outerShdw blurRad="38100" dist="38100" dir="2700000" algn="tl">
                  <a:srgbClr val="C0C0C0"/>
                </a:outerShdw>
              </a:effectLst>
              <a:latin typeface="Arial" charset="0"/>
            </a:endParaRPr>
          </a:p>
        </p:txBody>
      </p:sp>
      <p:sp>
        <p:nvSpPr>
          <p:cNvPr id="22531" name="Rectangle 6"/>
          <p:cNvSpPr>
            <a:spLocks noChangeArrowheads="1"/>
          </p:cNvSpPr>
          <p:nvPr/>
        </p:nvSpPr>
        <p:spPr bwMode="auto">
          <a:xfrm>
            <a:off x="751012" y="692696"/>
            <a:ext cx="3395481" cy="830997"/>
          </a:xfrm>
          <a:prstGeom prst="rect">
            <a:avLst/>
          </a:prstGeom>
          <a:noFill/>
          <a:ln w="9525">
            <a:noFill/>
            <a:miter lim="800000"/>
            <a:headEnd/>
            <a:tailEnd/>
          </a:ln>
          <a:effectLst/>
        </p:spPr>
        <p:txBody>
          <a:bodyPr wrap="none">
            <a:spAutoFit/>
          </a:bodyPr>
          <a:lstStyle/>
          <a:p>
            <a:pPr eaLnBrk="0" hangingPunct="0">
              <a:lnSpc>
                <a:spcPct val="150000"/>
              </a:lnSpc>
            </a:pPr>
            <a:r>
              <a:rPr lang="fr-FR" altLang="fr-FR" sz="3200" b="1" dirty="0">
                <a:solidFill>
                  <a:srgbClr val="003300"/>
                </a:solidFill>
                <a:latin typeface="Arial" charset="0"/>
              </a:rPr>
              <a:t>Origine des HDL</a:t>
            </a:r>
          </a:p>
        </p:txBody>
      </p:sp>
      <p:grpSp>
        <p:nvGrpSpPr>
          <p:cNvPr id="2" name="Group 93"/>
          <p:cNvGrpSpPr>
            <a:grpSpLocks/>
          </p:cNvGrpSpPr>
          <p:nvPr/>
        </p:nvGrpSpPr>
        <p:grpSpPr bwMode="auto">
          <a:xfrm>
            <a:off x="102940" y="1700808"/>
            <a:ext cx="5916811" cy="4762500"/>
            <a:chOff x="158" y="1117"/>
            <a:chExt cx="3313" cy="3000"/>
          </a:xfrm>
        </p:grpSpPr>
        <p:grpSp>
          <p:nvGrpSpPr>
            <p:cNvPr id="3" name="Group 92"/>
            <p:cNvGrpSpPr>
              <a:grpSpLocks/>
            </p:cNvGrpSpPr>
            <p:nvPr/>
          </p:nvGrpSpPr>
          <p:grpSpPr bwMode="auto">
            <a:xfrm>
              <a:off x="2472" y="3067"/>
              <a:ext cx="999" cy="1050"/>
              <a:chOff x="2472" y="3067"/>
              <a:chExt cx="999" cy="1050"/>
            </a:xfrm>
          </p:grpSpPr>
          <p:sp>
            <p:nvSpPr>
              <p:cNvPr id="22545" name="Oval 41"/>
              <p:cNvSpPr>
                <a:spLocks noChangeArrowheads="1"/>
              </p:cNvSpPr>
              <p:nvPr/>
            </p:nvSpPr>
            <p:spPr bwMode="auto">
              <a:xfrm>
                <a:off x="2627" y="3629"/>
                <a:ext cx="807" cy="136"/>
              </a:xfrm>
              <a:prstGeom prst="ellipse">
                <a:avLst/>
              </a:prstGeom>
              <a:solidFill>
                <a:srgbClr val="FFCC00"/>
              </a:solidFill>
              <a:ln w="57150">
                <a:solidFill>
                  <a:srgbClr val="FF5050"/>
                </a:solidFill>
                <a:round/>
                <a:headEnd/>
                <a:tailEnd/>
              </a:ln>
              <a:effectLst/>
            </p:spPr>
            <p:txBody>
              <a:bodyPr wrap="none" anchor="ctr"/>
              <a:lstStyle/>
              <a:p>
                <a:endParaRPr lang="fr-FR"/>
              </a:p>
            </p:txBody>
          </p:sp>
          <p:sp>
            <p:nvSpPr>
              <p:cNvPr id="22546" name="AutoShape 42"/>
              <p:cNvSpPr>
                <a:spLocks noChangeArrowheads="1"/>
              </p:cNvSpPr>
              <p:nvPr/>
            </p:nvSpPr>
            <p:spPr bwMode="auto">
              <a:xfrm>
                <a:off x="2971" y="3475"/>
                <a:ext cx="151" cy="243"/>
              </a:xfrm>
              <a:prstGeom prst="flowChartOffpageConnector">
                <a:avLst/>
              </a:prstGeom>
              <a:solidFill>
                <a:srgbClr val="FFCC00"/>
              </a:solidFill>
              <a:ln w="9525">
                <a:solidFill>
                  <a:srgbClr val="FF0000"/>
                </a:solidFill>
                <a:miter lim="800000"/>
                <a:headEnd/>
                <a:tailEnd/>
              </a:ln>
              <a:effectLst/>
            </p:spPr>
            <p:txBody>
              <a:bodyPr wrap="none" anchor="ctr"/>
              <a:lstStyle/>
              <a:p>
                <a:endParaRPr lang="fr-FR"/>
              </a:p>
            </p:txBody>
          </p:sp>
          <p:sp>
            <p:nvSpPr>
              <p:cNvPr id="22547" name="Text Box 43"/>
              <p:cNvSpPr txBox="1">
                <a:spLocks noChangeArrowheads="1"/>
              </p:cNvSpPr>
              <p:nvPr/>
            </p:nvSpPr>
            <p:spPr bwMode="auto">
              <a:xfrm>
                <a:off x="2712" y="3067"/>
                <a:ext cx="636"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b="1">
                    <a:solidFill>
                      <a:srgbClr val="FF0000"/>
                    </a:solidFill>
                    <a:latin typeface="Verdana" pitchFamily="34" charset="0"/>
                  </a:rPr>
                  <a:t>A-I</a:t>
                </a:r>
              </a:p>
            </p:txBody>
          </p:sp>
          <p:sp>
            <p:nvSpPr>
              <p:cNvPr id="22548" name="Rectangle 69"/>
              <p:cNvSpPr>
                <a:spLocks noChangeArrowheads="1"/>
              </p:cNvSpPr>
              <p:nvPr/>
            </p:nvSpPr>
            <p:spPr bwMode="auto">
              <a:xfrm>
                <a:off x="2472" y="3884"/>
                <a:ext cx="999" cy="233"/>
              </a:xfrm>
              <a:prstGeom prst="rect">
                <a:avLst/>
              </a:prstGeom>
              <a:noFill/>
              <a:ln w="9525">
                <a:noFill/>
                <a:miter lim="800000"/>
                <a:headEnd/>
                <a:tailEnd/>
              </a:ln>
              <a:effectLst/>
            </p:spPr>
            <p:txBody>
              <a:bodyPr wrap="none">
                <a:spAutoFit/>
              </a:bodyPr>
              <a:lstStyle/>
              <a:p>
                <a:r>
                  <a:rPr lang="fr-BE" sz="1800" b="1">
                    <a:latin typeface="Arial" charset="0"/>
                  </a:rPr>
                  <a:t>HDL naissante</a:t>
                </a:r>
                <a:endParaRPr lang="fr-FR" sz="1800" b="1">
                  <a:latin typeface="Arial" charset="0"/>
                </a:endParaRPr>
              </a:p>
            </p:txBody>
          </p:sp>
        </p:grpSp>
        <p:pic>
          <p:nvPicPr>
            <p:cNvPr id="22538" name="Picture 5" descr="Foie"/>
            <p:cNvPicPr>
              <a:picLocks noChangeAspect="1" noChangeArrowheads="1"/>
            </p:cNvPicPr>
            <p:nvPr/>
          </p:nvPicPr>
          <p:blipFill>
            <a:blip r:embed="rId2" cstate="print"/>
            <a:srcRect/>
            <a:stretch>
              <a:fillRect/>
            </a:stretch>
          </p:blipFill>
          <p:spPr bwMode="auto">
            <a:xfrm>
              <a:off x="158" y="1389"/>
              <a:ext cx="2200" cy="1619"/>
            </a:xfrm>
            <a:prstGeom prst="rect">
              <a:avLst/>
            </a:prstGeom>
            <a:noFill/>
            <a:ln w="9525">
              <a:noFill/>
              <a:miter lim="800000"/>
              <a:headEnd/>
              <a:tailEnd/>
            </a:ln>
          </p:spPr>
        </p:pic>
        <p:sp>
          <p:nvSpPr>
            <p:cNvPr id="22539" name="Rectangle 16"/>
            <p:cNvSpPr>
              <a:spLocks noChangeArrowheads="1"/>
            </p:cNvSpPr>
            <p:nvPr/>
          </p:nvSpPr>
          <p:spPr bwMode="auto">
            <a:xfrm>
              <a:off x="431" y="1117"/>
              <a:ext cx="369" cy="233"/>
            </a:xfrm>
            <a:prstGeom prst="rect">
              <a:avLst/>
            </a:prstGeom>
            <a:noFill/>
            <a:ln w="9525">
              <a:noFill/>
              <a:miter lim="800000"/>
              <a:headEnd/>
              <a:tailEnd/>
            </a:ln>
            <a:effectLst/>
          </p:spPr>
          <p:txBody>
            <a:bodyPr wrap="none">
              <a:spAutoFit/>
            </a:bodyPr>
            <a:lstStyle/>
            <a:p>
              <a:r>
                <a:rPr lang="fr-BE" sz="1800" b="1">
                  <a:solidFill>
                    <a:srgbClr val="008000"/>
                  </a:solidFill>
                  <a:latin typeface="Arial" charset="0"/>
                </a:rPr>
                <a:t>Foie</a:t>
              </a:r>
              <a:endParaRPr lang="fr-FR" sz="1800" b="1">
                <a:solidFill>
                  <a:srgbClr val="008000"/>
                </a:solidFill>
                <a:latin typeface="Arial" charset="0"/>
              </a:endParaRPr>
            </a:p>
          </p:txBody>
        </p:sp>
        <p:pic>
          <p:nvPicPr>
            <p:cNvPr id="22540" name="Picture 68" descr="F7"/>
            <p:cNvPicPr>
              <a:picLocks noChangeAspect="1" noChangeArrowheads="1"/>
            </p:cNvPicPr>
            <p:nvPr/>
          </p:nvPicPr>
          <p:blipFill>
            <a:blip r:embed="rId3" cstate="print"/>
            <a:srcRect/>
            <a:stretch>
              <a:fillRect/>
            </a:stretch>
          </p:blipFill>
          <p:spPr bwMode="auto">
            <a:xfrm rot="530567">
              <a:off x="925" y="2947"/>
              <a:ext cx="1600" cy="827"/>
            </a:xfrm>
            <a:prstGeom prst="rect">
              <a:avLst/>
            </a:prstGeom>
            <a:noFill/>
            <a:ln w="9525">
              <a:noFill/>
              <a:miter lim="800000"/>
              <a:headEnd/>
              <a:tailEnd/>
            </a:ln>
          </p:spPr>
        </p:pic>
        <p:sp>
          <p:nvSpPr>
            <p:cNvPr id="22541" name="Rectangle 82"/>
            <p:cNvSpPr>
              <a:spLocks noChangeArrowheads="1"/>
            </p:cNvSpPr>
            <p:nvPr/>
          </p:nvSpPr>
          <p:spPr bwMode="auto">
            <a:xfrm>
              <a:off x="552" y="3022"/>
              <a:ext cx="627" cy="213"/>
            </a:xfrm>
            <a:prstGeom prst="rect">
              <a:avLst/>
            </a:prstGeom>
            <a:noFill/>
            <a:ln w="9525">
              <a:noFill/>
              <a:miter lim="800000"/>
              <a:headEnd/>
              <a:tailEnd/>
            </a:ln>
            <a:effectLst/>
          </p:spPr>
          <p:txBody>
            <a:bodyPr wrap="none">
              <a:spAutoFit/>
            </a:bodyPr>
            <a:lstStyle/>
            <a:p>
              <a:pPr algn="ctr"/>
              <a:r>
                <a:rPr lang="fr-BE" sz="1600" b="1">
                  <a:solidFill>
                    <a:srgbClr val="FF3300"/>
                  </a:solidFill>
                  <a:latin typeface="Arial" charset="0"/>
                </a:rPr>
                <a:t>Sécrétion</a:t>
              </a:r>
              <a:endParaRPr lang="en-US" sz="1600" b="1">
                <a:solidFill>
                  <a:srgbClr val="FF3300"/>
                </a:solidFill>
                <a:latin typeface="Arial" charset="0"/>
              </a:endParaRPr>
            </a:p>
          </p:txBody>
        </p:sp>
        <p:sp>
          <p:nvSpPr>
            <p:cNvPr id="22542" name="Oval 83"/>
            <p:cNvSpPr>
              <a:spLocks noChangeArrowheads="1"/>
            </p:cNvSpPr>
            <p:nvPr/>
          </p:nvSpPr>
          <p:spPr bwMode="auto">
            <a:xfrm>
              <a:off x="722" y="2494"/>
              <a:ext cx="589" cy="136"/>
            </a:xfrm>
            <a:prstGeom prst="ellipse">
              <a:avLst/>
            </a:prstGeom>
            <a:solidFill>
              <a:srgbClr val="FFCC00"/>
            </a:solidFill>
            <a:ln w="57150">
              <a:solidFill>
                <a:srgbClr val="FF5050"/>
              </a:solidFill>
              <a:round/>
              <a:headEnd/>
              <a:tailEnd/>
            </a:ln>
            <a:effectLst/>
          </p:spPr>
          <p:txBody>
            <a:bodyPr wrap="none" anchor="ctr"/>
            <a:lstStyle/>
            <a:p>
              <a:endParaRPr lang="fr-FR"/>
            </a:p>
          </p:txBody>
        </p:sp>
        <p:sp>
          <p:nvSpPr>
            <p:cNvPr id="22543" name="AutoShape 84"/>
            <p:cNvSpPr>
              <a:spLocks noChangeArrowheads="1"/>
            </p:cNvSpPr>
            <p:nvPr/>
          </p:nvSpPr>
          <p:spPr bwMode="auto">
            <a:xfrm>
              <a:off x="931" y="2359"/>
              <a:ext cx="135" cy="207"/>
            </a:xfrm>
            <a:prstGeom prst="flowChartOffpageConnector">
              <a:avLst/>
            </a:prstGeom>
            <a:solidFill>
              <a:srgbClr val="FFCC00"/>
            </a:solidFill>
            <a:ln w="9525">
              <a:solidFill>
                <a:srgbClr val="FF3300"/>
              </a:solidFill>
              <a:miter lim="800000"/>
              <a:headEnd/>
              <a:tailEnd/>
            </a:ln>
            <a:effectLst/>
          </p:spPr>
          <p:txBody>
            <a:bodyPr wrap="none" anchor="ctr"/>
            <a:lstStyle/>
            <a:p>
              <a:endParaRPr lang="fr-FR"/>
            </a:p>
          </p:txBody>
        </p:sp>
        <p:sp>
          <p:nvSpPr>
            <p:cNvPr id="22544" name="Text Box 86"/>
            <p:cNvSpPr txBox="1">
              <a:spLocks noChangeArrowheads="1"/>
            </p:cNvSpPr>
            <p:nvPr/>
          </p:nvSpPr>
          <p:spPr bwMode="auto">
            <a:xfrm>
              <a:off x="702" y="1979"/>
              <a:ext cx="636"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b="1" dirty="0">
                  <a:latin typeface="Verdana" pitchFamily="34" charset="0"/>
                </a:rPr>
                <a:t>A-I</a:t>
              </a:r>
            </a:p>
          </p:txBody>
        </p:sp>
      </p:grpSp>
      <p:grpSp>
        <p:nvGrpSpPr>
          <p:cNvPr id="4" name="Group 42"/>
          <p:cNvGrpSpPr>
            <a:grpSpLocks/>
          </p:cNvGrpSpPr>
          <p:nvPr/>
        </p:nvGrpSpPr>
        <p:grpSpPr bwMode="auto">
          <a:xfrm>
            <a:off x="2912877" y="2420888"/>
            <a:ext cx="7374154" cy="3770312"/>
            <a:chOff x="1631" y="1525"/>
            <a:chExt cx="4129" cy="2375"/>
          </a:xfrm>
        </p:grpSpPr>
        <p:pic>
          <p:nvPicPr>
            <p:cNvPr id="51" name="Picture 6"/>
            <p:cNvPicPr>
              <a:picLocks noChangeAspect="1" noChangeArrowheads="1"/>
            </p:cNvPicPr>
            <p:nvPr/>
          </p:nvPicPr>
          <p:blipFill>
            <a:blip r:embed="rId4" cstate="print"/>
            <a:srcRect/>
            <a:stretch>
              <a:fillRect/>
            </a:stretch>
          </p:blipFill>
          <p:spPr bwMode="auto">
            <a:xfrm>
              <a:off x="4513" y="2567"/>
              <a:ext cx="1217" cy="908"/>
            </a:xfrm>
            <a:prstGeom prst="rect">
              <a:avLst/>
            </a:prstGeom>
            <a:noFill/>
            <a:ln w="9525">
              <a:noFill/>
              <a:miter lim="800000"/>
              <a:headEnd/>
              <a:tailEnd/>
            </a:ln>
            <a:effectLst/>
          </p:spPr>
        </p:pic>
        <p:sp>
          <p:nvSpPr>
            <p:cNvPr id="52" name="Text Box 8"/>
            <p:cNvSpPr txBox="1">
              <a:spLocks noChangeArrowheads="1"/>
            </p:cNvSpPr>
            <p:nvPr/>
          </p:nvSpPr>
          <p:spPr bwMode="auto">
            <a:xfrm>
              <a:off x="4286" y="3612"/>
              <a:ext cx="1337"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a:solidFill>
                    <a:srgbClr val="6600CC"/>
                  </a:solidFill>
                  <a:latin typeface="Tahoma" pitchFamily="34" charset="0"/>
                </a:rPr>
                <a:t>Macrophage</a:t>
              </a:r>
            </a:p>
          </p:txBody>
        </p:sp>
        <p:sp>
          <p:nvSpPr>
            <p:cNvPr id="53" name="Oval 30"/>
            <p:cNvSpPr>
              <a:spLocks noChangeArrowheads="1"/>
            </p:cNvSpPr>
            <p:nvPr/>
          </p:nvSpPr>
          <p:spPr bwMode="auto">
            <a:xfrm>
              <a:off x="3645" y="1979"/>
              <a:ext cx="807" cy="200"/>
            </a:xfrm>
            <a:prstGeom prst="ellipse">
              <a:avLst/>
            </a:prstGeom>
            <a:solidFill>
              <a:srgbClr val="FFCC00"/>
            </a:solidFill>
            <a:ln w="9525">
              <a:solidFill>
                <a:srgbClr val="FF6600"/>
              </a:solidFill>
              <a:round/>
              <a:headEnd/>
              <a:tailEnd/>
            </a:ln>
            <a:effectLst/>
          </p:spPr>
          <p:txBody>
            <a:bodyPr wrap="none" anchor="ctr"/>
            <a:lstStyle/>
            <a:p>
              <a:endParaRPr lang="fr-FR"/>
            </a:p>
          </p:txBody>
        </p:sp>
        <p:sp>
          <p:nvSpPr>
            <p:cNvPr id="54" name="AutoShape 31"/>
            <p:cNvSpPr>
              <a:spLocks noChangeArrowheads="1"/>
            </p:cNvSpPr>
            <p:nvPr/>
          </p:nvSpPr>
          <p:spPr bwMode="auto">
            <a:xfrm>
              <a:off x="3908" y="1843"/>
              <a:ext cx="151" cy="243"/>
            </a:xfrm>
            <a:prstGeom prst="flowChartOffpageConnector">
              <a:avLst/>
            </a:prstGeom>
            <a:solidFill>
              <a:srgbClr val="FFCC00"/>
            </a:solidFill>
            <a:ln w="9525">
              <a:solidFill>
                <a:srgbClr val="FF6600"/>
              </a:solidFill>
              <a:miter lim="800000"/>
              <a:headEnd/>
              <a:tailEnd/>
            </a:ln>
            <a:effectLst/>
          </p:spPr>
          <p:txBody>
            <a:bodyPr wrap="none" anchor="ctr"/>
            <a:lstStyle/>
            <a:p>
              <a:endParaRPr lang="fr-FR"/>
            </a:p>
          </p:txBody>
        </p:sp>
        <p:sp>
          <p:nvSpPr>
            <p:cNvPr id="55" name="Line 32"/>
            <p:cNvSpPr>
              <a:spLocks noChangeShapeType="1"/>
            </p:cNvSpPr>
            <p:nvPr/>
          </p:nvSpPr>
          <p:spPr bwMode="auto">
            <a:xfrm flipH="1" flipV="1">
              <a:off x="4386" y="2251"/>
              <a:ext cx="268" cy="317"/>
            </a:xfrm>
            <a:prstGeom prst="line">
              <a:avLst/>
            </a:prstGeom>
            <a:noFill/>
            <a:ln w="28575">
              <a:solidFill>
                <a:srgbClr val="FF0000"/>
              </a:solidFill>
              <a:round/>
              <a:headEnd/>
              <a:tailEnd type="triangle" w="med" len="med"/>
            </a:ln>
            <a:effectLst/>
          </p:spPr>
          <p:txBody>
            <a:bodyPr wrap="none" anchor="ctr"/>
            <a:lstStyle/>
            <a:p>
              <a:endParaRPr lang="fr-FR"/>
            </a:p>
          </p:txBody>
        </p:sp>
        <p:sp>
          <p:nvSpPr>
            <p:cNvPr id="56" name="Text Box 33"/>
            <p:cNvSpPr txBox="1">
              <a:spLocks noChangeArrowheads="1"/>
            </p:cNvSpPr>
            <p:nvPr/>
          </p:nvSpPr>
          <p:spPr bwMode="auto">
            <a:xfrm>
              <a:off x="4053" y="1961"/>
              <a:ext cx="356" cy="250"/>
            </a:xfrm>
            <a:prstGeom prst="rect">
              <a:avLst/>
            </a:prstGeom>
            <a:noFill/>
            <a:ln w="9525">
              <a:noFill/>
              <a:miter lim="800000"/>
              <a:headEnd/>
              <a:tailEnd/>
            </a:ln>
            <a:effectLst/>
          </p:spPr>
          <p:txBody>
            <a:bodyPr>
              <a:spAutoFit/>
            </a:bodyPr>
            <a:lstStyle/>
            <a:p>
              <a:pPr algn="ctr" eaLnBrk="0" hangingPunct="0">
                <a:spcBef>
                  <a:spcPct val="50000"/>
                </a:spcBef>
              </a:pPr>
              <a:r>
                <a:rPr lang="en-US" altLang="en-US" sz="2000" b="1" dirty="0">
                  <a:solidFill>
                    <a:srgbClr val="800000"/>
                  </a:solidFill>
                  <a:latin typeface="Verdana" pitchFamily="34" charset="0"/>
                </a:rPr>
                <a:t>CT</a:t>
              </a:r>
            </a:p>
          </p:txBody>
        </p:sp>
        <p:sp>
          <p:nvSpPr>
            <p:cNvPr id="57" name="Text Box 34"/>
            <p:cNvSpPr txBox="1">
              <a:spLocks noChangeArrowheads="1"/>
            </p:cNvSpPr>
            <p:nvPr/>
          </p:nvSpPr>
          <p:spPr bwMode="auto">
            <a:xfrm>
              <a:off x="3579" y="1525"/>
              <a:ext cx="636"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b="1">
                  <a:solidFill>
                    <a:srgbClr val="FF0000"/>
                  </a:solidFill>
                  <a:latin typeface="Verdana" pitchFamily="34" charset="0"/>
                </a:rPr>
                <a:t>A-I</a:t>
              </a:r>
            </a:p>
          </p:txBody>
        </p:sp>
        <p:sp>
          <p:nvSpPr>
            <p:cNvPr id="58" name="Text Box 35"/>
            <p:cNvSpPr txBox="1">
              <a:spLocks noChangeArrowheads="1"/>
            </p:cNvSpPr>
            <p:nvPr/>
          </p:nvSpPr>
          <p:spPr bwMode="auto">
            <a:xfrm>
              <a:off x="4423" y="1843"/>
              <a:ext cx="1337" cy="446"/>
            </a:xfrm>
            <a:prstGeom prst="rect">
              <a:avLst/>
            </a:prstGeom>
            <a:noFill/>
            <a:ln w="9525">
              <a:noFill/>
              <a:miter lim="800000"/>
              <a:headEnd/>
              <a:tailEnd/>
            </a:ln>
            <a:effectLst/>
          </p:spPr>
          <p:txBody>
            <a:bodyPr>
              <a:spAutoFit/>
            </a:bodyPr>
            <a:lstStyle/>
            <a:p>
              <a:pPr algn="ctr" eaLnBrk="0" hangingPunct="0">
                <a:spcBef>
                  <a:spcPct val="50000"/>
                </a:spcBef>
              </a:pPr>
              <a:r>
                <a:rPr lang="en-US" altLang="en-US" sz="2000" b="1" i="1" dirty="0">
                  <a:solidFill>
                    <a:srgbClr val="FF0000"/>
                  </a:solidFill>
                  <a:latin typeface="Verdana" pitchFamily="34" charset="0"/>
                </a:rPr>
                <a:t>Transporteur</a:t>
              </a:r>
            </a:p>
            <a:p>
              <a:pPr algn="ctr" eaLnBrk="0" hangingPunct="0"/>
              <a:r>
                <a:rPr lang="en-US" altLang="en-US" sz="2000" b="1" i="1" dirty="0">
                  <a:solidFill>
                    <a:srgbClr val="FF0000"/>
                  </a:solidFill>
                  <a:latin typeface="Verdana" pitchFamily="34" charset="0"/>
                </a:rPr>
                <a:t>de CT (ABCA1)</a:t>
              </a:r>
            </a:p>
          </p:txBody>
        </p:sp>
        <p:sp>
          <p:nvSpPr>
            <p:cNvPr id="60" name="AutoShape 37"/>
            <p:cNvSpPr>
              <a:spLocks noChangeArrowheads="1"/>
            </p:cNvSpPr>
            <p:nvPr/>
          </p:nvSpPr>
          <p:spPr bwMode="auto">
            <a:xfrm rot="5400000">
              <a:off x="1653" y="2047"/>
              <a:ext cx="181" cy="226"/>
            </a:xfrm>
            <a:prstGeom prst="rtTriangle">
              <a:avLst/>
            </a:prstGeom>
            <a:solidFill>
              <a:srgbClr val="669900"/>
            </a:solidFill>
            <a:ln w="9525">
              <a:solidFill>
                <a:schemeClr val="hlink"/>
              </a:solidFill>
              <a:miter lim="800000"/>
              <a:headEnd/>
              <a:tailEnd/>
            </a:ln>
            <a:effectLst/>
          </p:spPr>
          <p:txBody>
            <a:bodyPr wrap="none" anchor="ctr"/>
            <a:lstStyle/>
            <a:p>
              <a:endParaRPr lang="fr-FR"/>
            </a:p>
          </p:txBody>
        </p:sp>
        <p:sp>
          <p:nvSpPr>
            <p:cNvPr id="61" name="Text Box 40"/>
            <p:cNvSpPr txBox="1">
              <a:spLocks noChangeArrowheads="1"/>
            </p:cNvSpPr>
            <p:nvPr/>
          </p:nvSpPr>
          <p:spPr bwMode="auto">
            <a:xfrm>
              <a:off x="4921" y="2478"/>
              <a:ext cx="408"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b="1">
                  <a:solidFill>
                    <a:srgbClr val="800000"/>
                  </a:solidFill>
                  <a:latin typeface="Verdana" pitchFamily="34" charset="0"/>
                </a:rPr>
                <a:t>CT</a:t>
              </a:r>
            </a:p>
          </p:txBody>
        </p:sp>
      </p:grpSp>
      <p:pic>
        <p:nvPicPr>
          <p:cNvPr id="62" name="Picture 68" descr="F7"/>
          <p:cNvPicPr>
            <a:picLocks noChangeAspect="1" noChangeArrowheads="1"/>
          </p:cNvPicPr>
          <p:nvPr/>
        </p:nvPicPr>
        <p:blipFill>
          <a:blip r:embed="rId3" cstate="print"/>
          <a:srcRect/>
          <a:stretch>
            <a:fillRect/>
          </a:stretch>
        </p:blipFill>
        <p:spPr bwMode="auto">
          <a:xfrm rot="17900164">
            <a:off x="6069169" y="4501671"/>
            <a:ext cx="2239283" cy="1312863"/>
          </a:xfrm>
          <a:prstGeom prst="rect">
            <a:avLst/>
          </a:prstGeom>
          <a:noFill/>
          <a:ln w="9525">
            <a:noFill/>
            <a:miter lim="800000"/>
            <a:headEnd/>
            <a:tailEnd/>
          </a:ln>
        </p:spPr>
      </p:pic>
      <p:grpSp>
        <p:nvGrpSpPr>
          <p:cNvPr id="5" name="Group 43"/>
          <p:cNvGrpSpPr>
            <a:grpSpLocks/>
          </p:cNvGrpSpPr>
          <p:nvPr/>
        </p:nvGrpSpPr>
        <p:grpSpPr bwMode="auto">
          <a:xfrm>
            <a:off x="3271292" y="2076747"/>
            <a:ext cx="3766542" cy="2441575"/>
            <a:chOff x="1541" y="1418"/>
            <a:chExt cx="2109" cy="1538"/>
          </a:xfrm>
        </p:grpSpPr>
        <p:sp>
          <p:nvSpPr>
            <p:cNvPr id="64" name="Oval 10"/>
            <p:cNvSpPr>
              <a:spLocks noChangeArrowheads="1"/>
            </p:cNvSpPr>
            <p:nvPr/>
          </p:nvSpPr>
          <p:spPr bwMode="auto">
            <a:xfrm>
              <a:off x="1860" y="1982"/>
              <a:ext cx="705" cy="706"/>
            </a:xfrm>
            <a:prstGeom prst="ellipse">
              <a:avLst/>
            </a:prstGeom>
            <a:solidFill>
              <a:srgbClr val="FF6600"/>
            </a:solidFill>
            <a:ln w="9525">
              <a:solidFill>
                <a:srgbClr val="FFCC00"/>
              </a:solidFill>
              <a:round/>
              <a:headEnd/>
              <a:tailEnd/>
            </a:ln>
            <a:effectLst/>
          </p:spPr>
          <p:txBody>
            <a:bodyPr wrap="none" anchor="ctr"/>
            <a:lstStyle/>
            <a:p>
              <a:endParaRPr lang="fr-FR"/>
            </a:p>
          </p:txBody>
        </p:sp>
        <p:sp>
          <p:nvSpPr>
            <p:cNvPr id="65" name="AutoShape 11"/>
            <p:cNvSpPr>
              <a:spLocks noChangeArrowheads="1"/>
            </p:cNvSpPr>
            <p:nvPr/>
          </p:nvSpPr>
          <p:spPr bwMode="auto">
            <a:xfrm>
              <a:off x="2139" y="1843"/>
              <a:ext cx="151" cy="243"/>
            </a:xfrm>
            <a:prstGeom prst="flowChartOffpageConnector">
              <a:avLst/>
            </a:prstGeom>
            <a:solidFill>
              <a:srgbClr val="FFCC00"/>
            </a:solidFill>
            <a:ln w="9525">
              <a:solidFill>
                <a:srgbClr val="FF6600"/>
              </a:solidFill>
              <a:miter lim="800000"/>
              <a:headEnd/>
              <a:tailEnd/>
            </a:ln>
            <a:effectLst/>
          </p:spPr>
          <p:txBody>
            <a:bodyPr wrap="none" anchor="ctr"/>
            <a:lstStyle/>
            <a:p>
              <a:endParaRPr lang="fr-FR"/>
            </a:p>
          </p:txBody>
        </p:sp>
        <p:sp>
          <p:nvSpPr>
            <p:cNvPr id="66" name="Text Box 12"/>
            <p:cNvSpPr txBox="1">
              <a:spLocks noChangeArrowheads="1"/>
            </p:cNvSpPr>
            <p:nvPr/>
          </p:nvSpPr>
          <p:spPr bwMode="auto">
            <a:xfrm>
              <a:off x="1927" y="1418"/>
              <a:ext cx="576"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b="1">
                  <a:solidFill>
                    <a:srgbClr val="FF0000"/>
                  </a:solidFill>
                  <a:latin typeface="Verdana" pitchFamily="34" charset="0"/>
                </a:rPr>
                <a:t>A-I</a:t>
              </a:r>
            </a:p>
          </p:txBody>
        </p:sp>
        <p:sp>
          <p:nvSpPr>
            <p:cNvPr id="67" name="Line 13"/>
            <p:cNvSpPr>
              <a:spLocks noChangeShapeType="1"/>
            </p:cNvSpPr>
            <p:nvPr/>
          </p:nvSpPr>
          <p:spPr bwMode="auto">
            <a:xfrm flipH="1">
              <a:off x="2641" y="2237"/>
              <a:ext cx="692" cy="0"/>
            </a:xfrm>
            <a:prstGeom prst="line">
              <a:avLst/>
            </a:prstGeom>
            <a:noFill/>
            <a:ln w="28575">
              <a:solidFill>
                <a:srgbClr val="FF0000"/>
              </a:solidFill>
              <a:round/>
              <a:headEnd/>
              <a:tailEnd type="triangle" w="med" len="med"/>
            </a:ln>
            <a:effectLst/>
          </p:spPr>
          <p:txBody>
            <a:bodyPr wrap="none" anchor="ctr"/>
            <a:lstStyle/>
            <a:p>
              <a:endParaRPr lang="fr-FR"/>
            </a:p>
          </p:txBody>
        </p:sp>
        <p:sp>
          <p:nvSpPr>
            <p:cNvPr id="68" name="Text Box 14"/>
            <p:cNvSpPr txBox="1">
              <a:spLocks noChangeArrowheads="1"/>
            </p:cNvSpPr>
            <p:nvPr/>
          </p:nvSpPr>
          <p:spPr bwMode="auto">
            <a:xfrm>
              <a:off x="2426" y="1814"/>
              <a:ext cx="1224" cy="664"/>
            </a:xfrm>
            <a:prstGeom prst="rect">
              <a:avLst/>
            </a:prstGeom>
            <a:noFill/>
            <a:ln w="9525">
              <a:noFill/>
              <a:miter lim="800000"/>
              <a:headEnd/>
              <a:tailEnd/>
            </a:ln>
            <a:effectLst/>
          </p:spPr>
          <p:txBody>
            <a:bodyPr>
              <a:spAutoFit/>
            </a:bodyPr>
            <a:lstStyle/>
            <a:p>
              <a:pPr algn="ctr" eaLnBrk="0" hangingPunct="0">
                <a:spcBef>
                  <a:spcPct val="50000"/>
                </a:spcBef>
              </a:pPr>
              <a:r>
                <a:rPr lang="en-US" altLang="en-US" sz="1800" b="1" dirty="0">
                  <a:solidFill>
                    <a:srgbClr val="FF00FF"/>
                  </a:solidFill>
                  <a:latin typeface="Verdana" pitchFamily="34" charset="0"/>
                </a:rPr>
                <a:t>Estérification</a:t>
              </a:r>
            </a:p>
            <a:p>
              <a:pPr algn="ctr" eaLnBrk="0" hangingPunct="0"/>
              <a:r>
                <a:rPr lang="en-US" altLang="en-US" sz="1800" b="1" dirty="0">
                  <a:solidFill>
                    <a:srgbClr val="FF00FF"/>
                  </a:solidFill>
                  <a:latin typeface="Verdana" pitchFamily="34" charset="0"/>
                </a:rPr>
                <a:t>du CT</a:t>
              </a:r>
            </a:p>
            <a:p>
              <a:pPr algn="ctr" eaLnBrk="0" hangingPunct="0">
                <a:spcBef>
                  <a:spcPct val="50000"/>
                </a:spcBef>
              </a:pPr>
              <a:r>
                <a:rPr lang="en-US" altLang="en-US" sz="1800" b="1" dirty="0">
                  <a:solidFill>
                    <a:srgbClr val="FF00FF"/>
                  </a:solidFill>
                  <a:latin typeface="Verdana" pitchFamily="34" charset="0"/>
                </a:rPr>
                <a:t>(LCAT)</a:t>
              </a:r>
            </a:p>
          </p:txBody>
        </p:sp>
        <p:sp>
          <p:nvSpPr>
            <p:cNvPr id="69" name="Text Box 15"/>
            <p:cNvSpPr txBox="1">
              <a:spLocks noChangeArrowheads="1"/>
            </p:cNvSpPr>
            <p:nvPr/>
          </p:nvSpPr>
          <p:spPr bwMode="auto">
            <a:xfrm>
              <a:off x="1541" y="2723"/>
              <a:ext cx="1492" cy="233"/>
            </a:xfrm>
            <a:prstGeom prst="rect">
              <a:avLst/>
            </a:prstGeom>
            <a:noFill/>
            <a:ln w="9525">
              <a:noFill/>
              <a:miter lim="800000"/>
              <a:headEnd/>
              <a:tailEnd/>
            </a:ln>
            <a:effectLst/>
          </p:spPr>
          <p:txBody>
            <a:bodyPr wrap="square">
              <a:spAutoFit/>
            </a:bodyPr>
            <a:lstStyle/>
            <a:p>
              <a:pPr algn="ctr" eaLnBrk="0" hangingPunct="0">
                <a:spcBef>
                  <a:spcPct val="50000"/>
                </a:spcBef>
              </a:pPr>
              <a:r>
                <a:rPr lang="en-US" altLang="en-US" sz="1800" b="1" dirty="0">
                  <a:latin typeface="Tahoma" pitchFamily="34" charset="0"/>
                </a:rPr>
                <a:t>HDL </a:t>
              </a:r>
              <a:r>
                <a:rPr lang="en-US" altLang="en-US" sz="1800" b="1" dirty="0" smtClean="0">
                  <a:latin typeface="Tahoma" pitchFamily="34" charset="0"/>
                </a:rPr>
                <a:t>mature (HDL2)</a:t>
              </a:r>
              <a:endParaRPr lang="en-US" altLang="en-US" sz="1800" b="1" dirty="0">
                <a:latin typeface="Tahoma" pitchFamily="34" charset="0"/>
              </a:endParaRPr>
            </a:p>
          </p:txBody>
        </p:sp>
        <p:sp>
          <p:nvSpPr>
            <p:cNvPr id="70" name="Text Box 16"/>
            <p:cNvSpPr txBox="1">
              <a:spLocks noChangeArrowheads="1"/>
            </p:cNvSpPr>
            <p:nvPr/>
          </p:nvSpPr>
          <p:spPr bwMode="auto">
            <a:xfrm>
              <a:off x="1927" y="2205"/>
              <a:ext cx="563" cy="288"/>
            </a:xfrm>
            <a:prstGeom prst="rect">
              <a:avLst/>
            </a:prstGeom>
            <a:noFill/>
            <a:ln w="9525">
              <a:noFill/>
              <a:miter lim="800000"/>
              <a:headEnd/>
              <a:tailEnd/>
            </a:ln>
            <a:effectLst/>
          </p:spPr>
          <p:txBody>
            <a:bodyPr>
              <a:spAutoFit/>
            </a:bodyPr>
            <a:lstStyle/>
            <a:p>
              <a:pPr algn="ctr" eaLnBrk="0" hangingPunct="0">
                <a:spcBef>
                  <a:spcPct val="50000"/>
                </a:spcBef>
              </a:pPr>
              <a:r>
                <a:rPr lang="en-US" altLang="en-US" b="1" dirty="0">
                  <a:solidFill>
                    <a:srgbClr val="FFCC00"/>
                  </a:solidFill>
                  <a:latin typeface="Verdana" pitchFamily="34" charset="0"/>
                </a:rPr>
                <a:t>CE</a:t>
              </a:r>
            </a:p>
          </p:txBody>
        </p:sp>
      </p:grpSp>
      <p:sp>
        <p:nvSpPr>
          <p:cNvPr id="71" name="Rectangle 70"/>
          <p:cNvSpPr/>
          <p:nvPr/>
        </p:nvSpPr>
        <p:spPr>
          <a:xfrm>
            <a:off x="2335188" y="3645024"/>
            <a:ext cx="1577675" cy="461665"/>
          </a:xfrm>
          <a:prstGeom prst="rect">
            <a:avLst/>
          </a:prstGeom>
        </p:spPr>
        <p:txBody>
          <a:bodyPr wrap="none">
            <a:spAutoFit/>
          </a:bodyPr>
          <a:lstStyle/>
          <a:p>
            <a:pPr algn="ctr"/>
            <a:r>
              <a:rPr lang="en-US" altLang="en-US" b="1" dirty="0" smtClean="0">
                <a:solidFill>
                  <a:srgbClr val="006600"/>
                </a:solidFill>
                <a:latin typeface="Verdana" pitchFamily="34" charset="0"/>
              </a:rPr>
              <a:t>(SR-B1)</a:t>
            </a:r>
            <a:endParaRPr lang="en-US" altLang="en-US" b="1" dirty="0">
              <a:solidFill>
                <a:srgbClr val="006600"/>
              </a:solidFill>
              <a:latin typeface="Verdana" pitchFamily="34" charset="0"/>
            </a:endParaRPr>
          </a:p>
        </p:txBody>
      </p:sp>
      <p:sp>
        <p:nvSpPr>
          <p:cNvPr id="72" name="Line 32"/>
          <p:cNvSpPr>
            <a:spLocks noChangeShapeType="1"/>
          </p:cNvSpPr>
          <p:nvPr/>
        </p:nvSpPr>
        <p:spPr bwMode="auto">
          <a:xfrm flipH="1" flipV="1">
            <a:off x="3199284" y="3501008"/>
            <a:ext cx="648072" cy="0"/>
          </a:xfrm>
          <a:prstGeom prst="line">
            <a:avLst/>
          </a:prstGeom>
          <a:noFill/>
          <a:ln w="28575">
            <a:solidFill>
              <a:srgbClr val="FF0000"/>
            </a:solidFill>
            <a:round/>
            <a:headEnd/>
            <a:tailEnd type="triangle" w="med" len="med"/>
          </a:ln>
          <a:effectLst/>
        </p:spPr>
        <p:txBody>
          <a:bodyPr wrap="none" anchor="ctr"/>
          <a:lstStyle/>
          <a:p>
            <a:endParaRPr lang="fr-FR"/>
          </a:p>
        </p:txBody>
      </p:sp>
      <p:sp>
        <p:nvSpPr>
          <p:cNvPr id="73" name="Rectangle à coins arrondis 72"/>
          <p:cNvSpPr/>
          <p:nvPr/>
        </p:nvSpPr>
        <p:spPr bwMode="auto">
          <a:xfrm>
            <a:off x="9031932" y="1484784"/>
            <a:ext cx="936104" cy="1368152"/>
          </a:xfrm>
          <a:prstGeom prst="round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74" name="ZoneTexte 73"/>
          <p:cNvSpPr txBox="1"/>
          <p:nvPr/>
        </p:nvSpPr>
        <p:spPr>
          <a:xfrm>
            <a:off x="9103940" y="2060848"/>
            <a:ext cx="864096" cy="461665"/>
          </a:xfrm>
          <a:prstGeom prst="rect">
            <a:avLst/>
          </a:prstGeom>
          <a:noFill/>
        </p:spPr>
        <p:txBody>
          <a:bodyPr wrap="square" rtlCol="0">
            <a:spAutoFit/>
          </a:bodyPr>
          <a:lstStyle/>
          <a:p>
            <a:r>
              <a:rPr lang="fr-FR" dirty="0" smtClean="0"/>
              <a:t>CT</a:t>
            </a:r>
            <a:endParaRPr lang="fr-FR" dirty="0"/>
          </a:p>
        </p:txBody>
      </p:sp>
      <p:pic>
        <p:nvPicPr>
          <p:cNvPr id="75" name="Picture 68" descr="F7"/>
          <p:cNvPicPr>
            <a:picLocks noChangeAspect="1" noChangeArrowheads="1"/>
          </p:cNvPicPr>
          <p:nvPr/>
        </p:nvPicPr>
        <p:blipFill>
          <a:blip r:embed="rId3" cstate="print"/>
          <a:srcRect/>
          <a:stretch>
            <a:fillRect/>
          </a:stretch>
        </p:blipFill>
        <p:spPr bwMode="auto">
          <a:xfrm rot="6598811">
            <a:off x="7568583" y="1817273"/>
            <a:ext cx="1507188" cy="1312863"/>
          </a:xfrm>
          <a:prstGeom prst="rect">
            <a:avLst/>
          </a:prstGeom>
          <a:noFill/>
          <a:ln w="9525">
            <a:noFill/>
            <a:miter lim="800000"/>
            <a:headEnd/>
            <a:tailEnd/>
          </a:ln>
        </p:spPr>
      </p:pic>
      <p:sp>
        <p:nvSpPr>
          <p:cNvPr id="76" name="ZoneTexte 75"/>
          <p:cNvSpPr txBox="1"/>
          <p:nvPr/>
        </p:nvSpPr>
        <p:spPr>
          <a:xfrm>
            <a:off x="5431532" y="836712"/>
            <a:ext cx="1440160" cy="461665"/>
          </a:xfrm>
          <a:prstGeom prst="rect">
            <a:avLst/>
          </a:prstGeom>
          <a:noFill/>
        </p:spPr>
        <p:txBody>
          <a:bodyPr wrap="square" rtlCol="0">
            <a:spAutoFit/>
          </a:bodyPr>
          <a:lstStyle/>
          <a:p>
            <a:r>
              <a:rPr lang="fr-FR" b="1" dirty="0" smtClean="0">
                <a:solidFill>
                  <a:schemeClr val="tx2"/>
                </a:solidFill>
              </a:rPr>
              <a:t>VLDL</a:t>
            </a:r>
            <a:endParaRPr lang="fr-FR" b="1" dirty="0">
              <a:solidFill>
                <a:schemeClr val="tx2"/>
              </a:solidFill>
            </a:endParaRPr>
          </a:p>
        </p:txBody>
      </p:sp>
      <p:sp>
        <p:nvSpPr>
          <p:cNvPr id="77" name="Line 32"/>
          <p:cNvSpPr>
            <a:spLocks noChangeShapeType="1"/>
          </p:cNvSpPr>
          <p:nvPr/>
        </p:nvSpPr>
        <p:spPr bwMode="auto">
          <a:xfrm flipH="1">
            <a:off x="4855468" y="1268760"/>
            <a:ext cx="936104" cy="1224136"/>
          </a:xfrm>
          <a:prstGeom prst="line">
            <a:avLst/>
          </a:prstGeom>
          <a:ln w="57150">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fr-FR"/>
          </a:p>
        </p:txBody>
      </p:sp>
      <p:sp>
        <p:nvSpPr>
          <p:cNvPr id="78" name="Line 32"/>
          <p:cNvSpPr>
            <a:spLocks noChangeShapeType="1"/>
          </p:cNvSpPr>
          <p:nvPr/>
        </p:nvSpPr>
        <p:spPr bwMode="auto">
          <a:xfrm flipV="1">
            <a:off x="5143500" y="1340768"/>
            <a:ext cx="864096" cy="1152128"/>
          </a:xfrm>
          <a:prstGeom prst="line">
            <a:avLst/>
          </a:prstGeom>
          <a:ln w="57150">
            <a:headEnd/>
            <a:tailEnd type="triangle" w="med" len="med"/>
          </a:ln>
        </p:spPr>
        <p:style>
          <a:lnRef idx="3">
            <a:schemeClr val="accent1"/>
          </a:lnRef>
          <a:fillRef idx="0">
            <a:schemeClr val="accent1"/>
          </a:fillRef>
          <a:effectRef idx="2">
            <a:schemeClr val="accent1"/>
          </a:effectRef>
          <a:fontRef idx="minor">
            <a:schemeClr val="tx1"/>
          </a:fontRef>
        </p:style>
        <p:txBody>
          <a:bodyPr wrap="none" anchor="ctr"/>
          <a:lstStyle/>
          <a:p>
            <a:endParaRPr lang="fr-FR"/>
          </a:p>
        </p:txBody>
      </p:sp>
      <p:sp>
        <p:nvSpPr>
          <p:cNvPr id="79" name="ZoneTexte 78"/>
          <p:cNvSpPr txBox="1"/>
          <p:nvPr/>
        </p:nvSpPr>
        <p:spPr>
          <a:xfrm>
            <a:off x="5287516" y="2060848"/>
            <a:ext cx="1512168" cy="523220"/>
          </a:xfrm>
          <a:prstGeom prst="rect">
            <a:avLst/>
          </a:prstGeom>
          <a:noFill/>
        </p:spPr>
        <p:txBody>
          <a:bodyPr wrap="square" rtlCol="0">
            <a:spAutoFit/>
          </a:bodyPr>
          <a:lstStyle/>
          <a:p>
            <a:r>
              <a:rPr lang="fr-FR" sz="2800" b="1" dirty="0" smtClean="0">
                <a:solidFill>
                  <a:srgbClr val="7030A0"/>
                </a:solidFill>
              </a:rPr>
              <a:t>CETP</a:t>
            </a:r>
            <a:endParaRPr lang="fr-FR" sz="2800" b="1" dirty="0">
              <a:solidFill>
                <a:srgbClr val="7030A0"/>
              </a:solidFill>
            </a:endParaRPr>
          </a:p>
        </p:txBody>
      </p:sp>
      <p:sp>
        <p:nvSpPr>
          <p:cNvPr id="80" name="AutoShape 37"/>
          <p:cNvSpPr>
            <a:spLocks noChangeArrowheads="1"/>
          </p:cNvSpPr>
          <p:nvPr/>
        </p:nvSpPr>
        <p:spPr bwMode="auto">
          <a:xfrm rot="2643974">
            <a:off x="9053776" y="1775418"/>
            <a:ext cx="387871" cy="428264"/>
          </a:xfrm>
          <a:prstGeom prst="rtTriangle">
            <a:avLst/>
          </a:prstGeom>
          <a:solidFill>
            <a:srgbClr val="669900"/>
          </a:solidFill>
          <a:ln w="9525">
            <a:solidFill>
              <a:schemeClr val="hlink"/>
            </a:solidFill>
            <a:miter lim="800000"/>
            <a:headEnd/>
            <a:tailEnd/>
          </a:ln>
          <a:effectLst/>
        </p:spPr>
        <p:txBody>
          <a:bodyPr wrap="none" anchor="ctr"/>
          <a:lstStyle/>
          <a:p>
            <a:endParaRPr lang="fr-FR"/>
          </a:p>
        </p:txBody>
      </p:sp>
      <p:sp>
        <p:nvSpPr>
          <p:cNvPr id="81" name="AutoShape 37"/>
          <p:cNvSpPr>
            <a:spLocks noChangeArrowheads="1"/>
          </p:cNvSpPr>
          <p:nvPr/>
        </p:nvSpPr>
        <p:spPr bwMode="auto">
          <a:xfrm rot="2643974">
            <a:off x="8405704" y="3934238"/>
            <a:ext cx="387871" cy="428264"/>
          </a:xfrm>
          <a:prstGeom prst="rtTriangle">
            <a:avLst/>
          </a:prstGeom>
          <a:solidFill>
            <a:srgbClr val="669900"/>
          </a:solidFill>
          <a:ln w="9525">
            <a:solidFill>
              <a:schemeClr val="hlink"/>
            </a:solidFill>
            <a:miter lim="800000"/>
            <a:headEnd/>
            <a:tailEnd/>
          </a:ln>
          <a:effectLst/>
        </p:spPr>
        <p:txBody>
          <a:bodyPr wrap="none" anchor="ctr"/>
          <a:lstStyle/>
          <a:p>
            <a:endParaRPr lang="fr-FR"/>
          </a:p>
        </p:txBody>
      </p:sp>
      <p:sp>
        <p:nvSpPr>
          <p:cNvPr id="48" name="ZoneTexte 47"/>
          <p:cNvSpPr txBox="1"/>
          <p:nvPr/>
        </p:nvSpPr>
        <p:spPr>
          <a:xfrm>
            <a:off x="4783460" y="1484784"/>
            <a:ext cx="1872208" cy="461665"/>
          </a:xfrm>
          <a:prstGeom prst="rect">
            <a:avLst/>
          </a:prstGeom>
          <a:noFill/>
        </p:spPr>
        <p:txBody>
          <a:bodyPr wrap="square" rtlCol="0">
            <a:spAutoFit/>
          </a:bodyPr>
          <a:lstStyle/>
          <a:p>
            <a:r>
              <a:rPr lang="fr-FR" dirty="0" smtClean="0"/>
              <a:t>TG      CT</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85782" y="785794"/>
            <a:ext cx="9144064" cy="5786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3143236" y="142852"/>
            <a:ext cx="3643338" cy="523220"/>
          </a:xfrm>
          <a:prstGeom prst="rect">
            <a:avLst/>
          </a:prstGeom>
          <a:noFill/>
        </p:spPr>
        <p:txBody>
          <a:bodyPr wrap="square" rtlCol="0">
            <a:spAutoFit/>
          </a:bodyPr>
          <a:lstStyle/>
          <a:p>
            <a:r>
              <a:rPr lang="fr-FR" sz="2800" dirty="0" smtClean="0"/>
              <a:t>Métabolisme des HDL</a:t>
            </a:r>
            <a:endParaRPr lang="fr-FR"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descr="Résultat de recherche d'images pour &quot;chylomicrons synthesi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3972" name="AutoShape 4" descr="Résultat de recherche d'images pour &quot;chylomicrons synthesi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3974" name="AutoShape 6" descr="Figur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3975" name="Picture 7"/>
          <p:cNvPicPr>
            <a:picLocks noChangeAspect="1" noChangeArrowheads="1"/>
          </p:cNvPicPr>
          <p:nvPr/>
        </p:nvPicPr>
        <p:blipFill>
          <a:blip r:embed="rId2" cstate="print"/>
          <a:srcRect/>
          <a:stretch>
            <a:fillRect/>
          </a:stretch>
        </p:blipFill>
        <p:spPr bwMode="auto">
          <a:xfrm>
            <a:off x="318964" y="188640"/>
            <a:ext cx="9577064" cy="6669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559324" y="260648"/>
            <a:ext cx="6480720" cy="6192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0" y="188640"/>
            <a:ext cx="3343300" cy="1200329"/>
          </a:xfrm>
          <a:prstGeom prst="rect">
            <a:avLst/>
          </a:prstGeom>
          <a:noFill/>
        </p:spPr>
        <p:txBody>
          <a:bodyPr wrap="square" rtlCol="0">
            <a:spAutoFit/>
          </a:bodyPr>
          <a:lstStyle/>
          <a:p>
            <a:r>
              <a:rPr lang="fr-FR" b="1" dirty="0" smtClean="0">
                <a:solidFill>
                  <a:schemeClr val="accent2"/>
                </a:solidFill>
              </a:rPr>
              <a:t>Schéma récapitulatif  du métabolisme des lipoprotéines </a:t>
            </a:r>
            <a:endParaRPr lang="fr-FR" b="1" dirty="0">
              <a:solidFill>
                <a:schemeClr val="accent2"/>
              </a:solidFill>
            </a:endParaRPr>
          </a:p>
        </p:txBody>
      </p:sp>
      <p:sp>
        <p:nvSpPr>
          <p:cNvPr id="5" name="ZoneTexte 4"/>
          <p:cNvSpPr txBox="1"/>
          <p:nvPr/>
        </p:nvSpPr>
        <p:spPr>
          <a:xfrm>
            <a:off x="0" y="2420888"/>
            <a:ext cx="3456384" cy="1569660"/>
          </a:xfrm>
          <a:prstGeom prst="rect">
            <a:avLst/>
          </a:prstGeom>
          <a:noFill/>
        </p:spPr>
        <p:txBody>
          <a:bodyPr wrap="square" rtlCol="0">
            <a:spAutoFit/>
          </a:bodyPr>
          <a:lstStyle/>
          <a:p>
            <a:r>
              <a:rPr lang="fr-FR" dirty="0" smtClean="0"/>
              <a:t>Abréviations:</a:t>
            </a:r>
          </a:p>
          <a:p>
            <a:r>
              <a:rPr lang="fr-FR" dirty="0" smtClean="0"/>
              <a:t>FFA: acides gras libres </a:t>
            </a:r>
          </a:p>
          <a:p>
            <a:r>
              <a:rPr lang="fr-FR" dirty="0" smtClean="0"/>
              <a:t>LDLR: récepteur LDL</a:t>
            </a:r>
          </a:p>
          <a:p>
            <a:r>
              <a:rPr lang="fr-FR" dirty="0" smtClean="0"/>
              <a:t>LPL : lipoprotéine lipase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CRISE CARDIAQUE&quot;"/>
          <p:cNvPicPr>
            <a:picLocks noChangeAspect="1" noChangeArrowheads="1"/>
          </p:cNvPicPr>
          <p:nvPr/>
        </p:nvPicPr>
        <p:blipFill>
          <a:blip r:embed="rId2" cstate="print"/>
          <a:srcRect/>
          <a:stretch>
            <a:fillRect/>
          </a:stretch>
        </p:blipFill>
        <p:spPr bwMode="auto">
          <a:xfrm>
            <a:off x="606996" y="188640"/>
            <a:ext cx="2520280"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Résultat de recherche d'images pour &quot;OBESIT2 ABDOMINALE&quot;"/>
          <p:cNvPicPr>
            <a:picLocks noChangeAspect="1" noChangeArrowheads="1"/>
          </p:cNvPicPr>
          <p:nvPr/>
        </p:nvPicPr>
        <p:blipFill>
          <a:blip r:embed="rId3" cstate="print"/>
          <a:srcRect/>
          <a:stretch>
            <a:fillRect/>
          </a:stretch>
        </p:blipFill>
        <p:spPr bwMode="auto">
          <a:xfrm>
            <a:off x="3343300" y="3744416"/>
            <a:ext cx="3024336"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Résultat de recherche d'images pour &quot;liver fatty deposit&quot;"/>
          <p:cNvPicPr>
            <a:picLocks noChangeAspect="1" noChangeArrowheads="1"/>
          </p:cNvPicPr>
          <p:nvPr/>
        </p:nvPicPr>
        <p:blipFill>
          <a:blip r:embed="rId4" cstate="print"/>
          <a:srcRect/>
          <a:stretch>
            <a:fillRect/>
          </a:stretch>
        </p:blipFill>
        <p:spPr bwMode="auto">
          <a:xfrm>
            <a:off x="6151612" y="188640"/>
            <a:ext cx="3888432"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1057854" y="4071942"/>
            <a:ext cx="1728192" cy="461665"/>
          </a:xfrm>
          <a:prstGeom prst="rect">
            <a:avLst/>
          </a:prstGeom>
          <a:noFill/>
        </p:spPr>
        <p:txBody>
          <a:bodyPr wrap="square" rtlCol="0">
            <a:spAutoFit/>
          </a:bodyPr>
          <a:lstStyle/>
          <a:p>
            <a:r>
              <a:rPr lang="fr-FR" dirty="0" smtClean="0"/>
              <a:t>SCA</a:t>
            </a:r>
            <a:endParaRPr lang="fr-FR" dirty="0"/>
          </a:p>
        </p:txBody>
      </p:sp>
      <p:sp>
        <p:nvSpPr>
          <p:cNvPr id="6" name="ZoneTexte 5"/>
          <p:cNvSpPr txBox="1"/>
          <p:nvPr/>
        </p:nvSpPr>
        <p:spPr>
          <a:xfrm>
            <a:off x="6727676" y="5500702"/>
            <a:ext cx="2304256" cy="830997"/>
          </a:xfrm>
          <a:prstGeom prst="rect">
            <a:avLst/>
          </a:prstGeom>
          <a:noFill/>
        </p:spPr>
        <p:txBody>
          <a:bodyPr wrap="square" rtlCol="0">
            <a:spAutoFit/>
          </a:bodyPr>
          <a:lstStyle/>
          <a:p>
            <a:r>
              <a:rPr lang="fr-FR" dirty="0" smtClean="0"/>
              <a:t>Syndrome métabolique </a:t>
            </a:r>
            <a:endParaRPr lang="fr-FR" dirty="0"/>
          </a:p>
        </p:txBody>
      </p:sp>
      <p:sp>
        <p:nvSpPr>
          <p:cNvPr id="7" name="ZoneTexte 6"/>
          <p:cNvSpPr txBox="1"/>
          <p:nvPr/>
        </p:nvSpPr>
        <p:spPr>
          <a:xfrm>
            <a:off x="7663780" y="3143248"/>
            <a:ext cx="1656184" cy="461665"/>
          </a:xfrm>
          <a:prstGeom prst="rect">
            <a:avLst/>
          </a:prstGeom>
          <a:noFill/>
        </p:spPr>
        <p:txBody>
          <a:bodyPr wrap="square" rtlCol="0">
            <a:spAutoFit/>
          </a:bodyPr>
          <a:lstStyle/>
          <a:p>
            <a:r>
              <a:rPr lang="fr-FR" dirty="0" smtClean="0"/>
              <a:t>Stéatose </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1012" y="332656"/>
            <a:ext cx="8928992" cy="830997"/>
          </a:xfrm>
          <a:prstGeom prst="rect">
            <a:avLst/>
          </a:prstGeom>
          <a:noFill/>
        </p:spPr>
        <p:txBody>
          <a:bodyPr wrap="square" rtlCol="0">
            <a:spAutoFit/>
          </a:bodyPr>
          <a:lstStyle/>
          <a:p>
            <a:r>
              <a:rPr lang="fr-FR" b="1" dirty="0" smtClean="0">
                <a:solidFill>
                  <a:schemeClr val="accent2"/>
                </a:solidFill>
              </a:rPr>
              <a:t>Principales enzymes et protéines impliquées dans le métabolisme des </a:t>
            </a:r>
            <a:r>
              <a:rPr lang="fr-FR" b="1" dirty="0" err="1" smtClean="0">
                <a:solidFill>
                  <a:schemeClr val="accent2"/>
                </a:solidFill>
              </a:rPr>
              <a:t>Lp</a:t>
            </a:r>
            <a:r>
              <a:rPr lang="fr-FR" b="1" dirty="0" smtClean="0">
                <a:solidFill>
                  <a:schemeClr val="accent2"/>
                </a:solidFill>
              </a:rPr>
              <a:t> </a:t>
            </a:r>
            <a:endParaRPr lang="fr-FR" b="1" dirty="0">
              <a:solidFill>
                <a:schemeClr val="accent2"/>
              </a:solidFill>
            </a:endParaRPr>
          </a:p>
        </p:txBody>
      </p:sp>
      <p:pic>
        <p:nvPicPr>
          <p:cNvPr id="1028" name="Picture 4"/>
          <p:cNvPicPr>
            <a:picLocks noChangeAspect="1" noChangeArrowheads="1"/>
          </p:cNvPicPr>
          <p:nvPr/>
        </p:nvPicPr>
        <p:blipFill>
          <a:blip r:embed="rId2" cstate="print"/>
          <a:srcRect/>
          <a:stretch>
            <a:fillRect/>
          </a:stretch>
        </p:blipFill>
        <p:spPr bwMode="auto">
          <a:xfrm>
            <a:off x="823020" y="1484784"/>
            <a:ext cx="8915400" cy="4609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964" y="2357430"/>
            <a:ext cx="9968036" cy="1200329"/>
          </a:xfrm>
          <a:prstGeom prst="rect">
            <a:avLst/>
          </a:prstGeom>
          <a:noFill/>
        </p:spPr>
        <p:txBody>
          <a:bodyPr wrap="square" rtlCol="0">
            <a:spAutoFit/>
          </a:bodyPr>
          <a:lstStyle/>
          <a:p>
            <a:pPr algn="ctr"/>
            <a:r>
              <a:rPr lang="fr-FR" sz="3600" b="1" dirty="0" smtClean="0">
                <a:solidFill>
                  <a:srgbClr val="FF0000"/>
                </a:solidFill>
                <a:latin typeface="Verdana" pitchFamily="34" charset="0"/>
                <a:ea typeface="Verdana" pitchFamily="34" charset="0"/>
                <a:cs typeface="Verdana" pitchFamily="34" charset="0"/>
              </a:rPr>
              <a:t>Exploration du métabolisme</a:t>
            </a:r>
          </a:p>
          <a:p>
            <a:pPr algn="ctr"/>
            <a:r>
              <a:rPr lang="fr-FR" sz="3600" b="1" dirty="0" smtClean="0">
                <a:solidFill>
                  <a:srgbClr val="FF0000"/>
                </a:solidFill>
                <a:latin typeface="Verdana" pitchFamily="34" charset="0"/>
                <a:ea typeface="Verdana" pitchFamily="34" charset="0"/>
                <a:cs typeface="Verdana" pitchFamily="34" charset="0"/>
              </a:rPr>
              <a:t> lipidique en 2018</a:t>
            </a:r>
            <a:endParaRPr lang="fr-FR" sz="36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a:extLst>
              <a:ext uri="{FF2B5EF4-FFF2-40B4-BE49-F238E27FC236}"/>
            </a:extLst>
          </p:cNvPr>
          <p:cNvSpPr txBox="1">
            <a:spLocks noChangeArrowheads="1"/>
          </p:cNvSpPr>
          <p:nvPr/>
        </p:nvSpPr>
        <p:spPr bwMode="auto">
          <a:xfrm>
            <a:off x="39291" y="2155827"/>
            <a:ext cx="10247709" cy="3487751"/>
          </a:xfrm>
          <a:prstGeom prst="rect">
            <a:avLst/>
          </a:prstGeom>
          <a:ln/>
          <a:extLst>
            <a:ext uri="{909E8E84-426E-40DD-AFC4-6F175D3DCCD1}"/>
            <a:ext uri="{91240B29-F687-4F45-9708-019B960494DF}"/>
            <a:ext uri="{AF507438-7753-43E0-B8FC-AC1667EBCBE1}"/>
          </a:extLst>
        </p:spPr>
        <p:style>
          <a:lnRef idx="2">
            <a:schemeClr val="accent2">
              <a:shade val="50000"/>
            </a:schemeClr>
          </a:lnRef>
          <a:fillRef idx="1">
            <a:schemeClr val="accent2"/>
          </a:fillRef>
          <a:effectRef idx="0">
            <a:schemeClr val="accent2"/>
          </a:effectRef>
          <a:fontRef idx="minor">
            <a:schemeClr val="lt1"/>
          </a:fontRef>
        </p:style>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marL="457200">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marL="1198563" indent="-2841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eaLnBrk="1" hangingPunct="1">
              <a:lnSpc>
                <a:spcPct val="150000"/>
              </a:lnSpc>
              <a:spcBef>
                <a:spcPct val="0"/>
              </a:spcBef>
              <a:buClrTx/>
              <a:buFontTx/>
              <a:buNone/>
              <a:defRPr/>
            </a:pPr>
            <a:r>
              <a:rPr lang="fr-CA" altLang="fr-FR" sz="2800" b="1" dirty="0">
                <a:solidFill>
                  <a:schemeClr val="tx1"/>
                </a:solidFill>
                <a:latin typeface="+mj-lt"/>
              </a:rPr>
              <a:t>I. Les recommandations internationales  préconisent, dans le cadre </a:t>
            </a:r>
            <a:r>
              <a:rPr lang="fr-CA" altLang="fr-FR" sz="2800" b="1" dirty="0" smtClean="0">
                <a:solidFill>
                  <a:schemeClr val="tx1"/>
                </a:solidFill>
                <a:latin typeface="+mj-lt"/>
              </a:rPr>
              <a:t>du </a:t>
            </a:r>
            <a:r>
              <a:rPr lang="fr-CA" altLang="fr-FR" sz="2800" b="1" dirty="0">
                <a:solidFill>
                  <a:schemeClr val="tx1"/>
                </a:solidFill>
                <a:latin typeface="+mj-lt"/>
              </a:rPr>
              <a:t>dépistage des FRCV , de </a:t>
            </a:r>
            <a:r>
              <a:rPr lang="fr-CA" altLang="fr-FR" sz="2800" b="1" dirty="0" smtClean="0">
                <a:solidFill>
                  <a:schemeClr val="tx1"/>
                </a:solidFill>
                <a:latin typeface="+mj-lt"/>
              </a:rPr>
              <a:t>prescrire un bilan lipidique  </a:t>
            </a:r>
            <a:r>
              <a:rPr lang="fr-CA" altLang="fr-FR" sz="2800" b="1" dirty="0">
                <a:solidFill>
                  <a:schemeClr val="tx1"/>
                </a:solidFill>
                <a:latin typeface="+mj-lt"/>
              </a:rPr>
              <a:t>:</a:t>
            </a:r>
          </a:p>
          <a:p>
            <a:pPr eaLnBrk="1" hangingPunct="1">
              <a:lnSpc>
                <a:spcPct val="150000"/>
              </a:lnSpc>
              <a:spcBef>
                <a:spcPct val="0"/>
              </a:spcBef>
              <a:buClr>
                <a:srgbClr val="002060"/>
              </a:buClr>
              <a:defRPr/>
            </a:pPr>
            <a:r>
              <a:rPr lang="fr-CA" altLang="fr-FR" sz="2800" dirty="0" smtClean="0">
                <a:solidFill>
                  <a:schemeClr val="tx1"/>
                </a:solidFill>
                <a:latin typeface="+mj-lt"/>
              </a:rPr>
              <a:t> 				à partir </a:t>
            </a:r>
            <a:r>
              <a:rPr lang="fr-CA" altLang="fr-FR" sz="2800" dirty="0">
                <a:solidFill>
                  <a:schemeClr val="tx1"/>
                </a:solidFill>
                <a:latin typeface="+mj-lt"/>
              </a:rPr>
              <a:t>de 40 ans chez l'homme </a:t>
            </a:r>
          </a:p>
          <a:p>
            <a:pPr eaLnBrk="1" hangingPunct="1">
              <a:lnSpc>
                <a:spcPct val="150000"/>
              </a:lnSpc>
              <a:spcBef>
                <a:spcPct val="0"/>
              </a:spcBef>
              <a:buClr>
                <a:srgbClr val="002060"/>
              </a:buClr>
              <a:defRPr/>
            </a:pPr>
            <a:r>
              <a:rPr lang="fr-CA" altLang="fr-FR" sz="2800" dirty="0" smtClean="0">
                <a:solidFill>
                  <a:schemeClr val="tx1"/>
                </a:solidFill>
                <a:latin typeface="+mj-lt"/>
              </a:rPr>
              <a:t>              			à </a:t>
            </a:r>
            <a:r>
              <a:rPr lang="fr-CA" altLang="fr-FR" sz="2800" dirty="0">
                <a:solidFill>
                  <a:schemeClr val="tx1"/>
                </a:solidFill>
                <a:latin typeface="+mj-lt"/>
              </a:rPr>
              <a:t>partir de 50 ans chez la </a:t>
            </a:r>
            <a:r>
              <a:rPr lang="fr-CA" altLang="fr-FR" sz="2800" dirty="0" smtClean="0">
                <a:solidFill>
                  <a:schemeClr val="tx1"/>
                </a:solidFill>
                <a:latin typeface="+mj-lt"/>
              </a:rPr>
              <a:t>femme</a:t>
            </a:r>
          </a:p>
          <a:p>
            <a:pPr eaLnBrk="1" hangingPunct="1">
              <a:lnSpc>
                <a:spcPct val="150000"/>
              </a:lnSpc>
              <a:spcBef>
                <a:spcPct val="0"/>
              </a:spcBef>
              <a:buClr>
                <a:srgbClr val="002060"/>
              </a:buClr>
              <a:defRPr/>
            </a:pPr>
            <a:endParaRPr lang="fr-CA" altLang="fr-FR" sz="1100" dirty="0" smtClean="0">
              <a:solidFill>
                <a:schemeClr val="tx1"/>
              </a:solidFill>
              <a:latin typeface="+mj-lt"/>
            </a:endParaRPr>
          </a:p>
          <a:p>
            <a:pPr eaLnBrk="1" hangingPunct="1">
              <a:lnSpc>
                <a:spcPct val="150000"/>
              </a:lnSpc>
              <a:spcBef>
                <a:spcPct val="0"/>
              </a:spcBef>
              <a:buClr>
                <a:srgbClr val="002060"/>
              </a:buClr>
              <a:defRPr/>
            </a:pPr>
            <a:endParaRPr lang="fr-CA" altLang="fr-FR" sz="2400" dirty="0">
              <a:solidFill>
                <a:schemeClr val="tx1"/>
              </a:solidFill>
              <a:latin typeface="+mj-lt"/>
            </a:endParaRPr>
          </a:p>
        </p:txBody>
      </p:sp>
      <p:sp>
        <p:nvSpPr>
          <p:cNvPr id="37891" name="Rectangle 2"/>
          <p:cNvSpPr>
            <a:spLocks noChangeArrowheads="1"/>
          </p:cNvSpPr>
          <p:nvPr/>
        </p:nvSpPr>
        <p:spPr bwMode="auto">
          <a:xfrm>
            <a:off x="0" y="141387"/>
            <a:ext cx="10287000" cy="663388"/>
          </a:xfrm>
          <a:prstGeom prst="rect">
            <a:avLst/>
          </a:prstGeom>
          <a:solidFill>
            <a:schemeClr val="accent2">
              <a:lumMod val="60000"/>
              <a:lumOff val="40000"/>
            </a:schemeClr>
          </a:solidFill>
          <a:ln w="9525">
            <a:noFill/>
            <a:round/>
            <a:headEnd/>
            <a:tailEnd/>
          </a:ln>
        </p:spPr>
        <p:txBody>
          <a:bodyPr lIns="90000" tIns="46800" rIns="90000" bIns="46800">
            <a:spAutoFit/>
          </a:bodyPr>
          <a:lstStyle/>
          <a:p>
            <a:pPr eaLnBrk="1" hangingPunct="1">
              <a:lnSpc>
                <a:spcPct val="15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CA" altLang="fr-FR" sz="2800" b="1" dirty="0" smtClean="0">
                <a:latin typeface="Times New Roman" pitchFamily="18" charset="0"/>
              </a:rPr>
              <a:t>      Quand </a:t>
            </a:r>
            <a:r>
              <a:rPr lang="fr-CA" altLang="fr-FR" sz="2800" b="1" dirty="0">
                <a:latin typeface="Times New Roman" pitchFamily="18" charset="0"/>
              </a:rPr>
              <a:t>Pratiquer une Exploration du Bilan Lipidique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90063"/>
            <a:ext cx="10072722" cy="3354765"/>
          </a:xfrm>
          <a:prstGeom prst="rect">
            <a:avLst/>
          </a:prstGeom>
          <a:solidFill>
            <a:schemeClr val="accent2">
              <a:lumMod val="75000"/>
            </a:schemeClr>
          </a:solidFill>
        </p:spPr>
        <p:txBody>
          <a:bodyPr wrap="square">
            <a:spAutoFit/>
          </a:bodyPr>
          <a:lstStyle/>
          <a:p>
            <a:pPr eaLnBrk="1" hangingPunct="1">
              <a:lnSpc>
                <a:spcPct val="150000"/>
              </a:lnSpc>
              <a:buFont typeface="Wingdings" pitchFamily="2" charset="2"/>
              <a:buChar char="Ø"/>
              <a:defRPr/>
            </a:pPr>
            <a:r>
              <a:rPr lang="en-CA" altLang="fr-FR" sz="3200" dirty="0" smtClean="0"/>
              <a:t>En </a:t>
            </a:r>
            <a:r>
              <a:rPr lang="en-CA" altLang="fr-FR" sz="3200" dirty="0" err="1" smtClean="0"/>
              <a:t>cas</a:t>
            </a:r>
            <a:r>
              <a:rPr lang="en-CA" altLang="fr-FR" sz="3200" dirty="0" smtClean="0"/>
              <a:t> de “</a:t>
            </a:r>
            <a:r>
              <a:rPr lang="en-CA" altLang="fr-FR" sz="3200" b="1" dirty="0" err="1" smtClean="0"/>
              <a:t>normalité</a:t>
            </a:r>
            <a:r>
              <a:rPr lang="en-CA" altLang="fr-FR" sz="3200" b="1" dirty="0" smtClean="0"/>
              <a:t>” </a:t>
            </a:r>
            <a:r>
              <a:rPr lang="en-CA" altLang="fr-FR" sz="3200" dirty="0" smtClean="0"/>
              <a:t>, ne pas </a:t>
            </a:r>
            <a:r>
              <a:rPr lang="en-CA" altLang="fr-FR" sz="3200" dirty="0" err="1" smtClean="0"/>
              <a:t>refaire</a:t>
            </a:r>
            <a:r>
              <a:rPr lang="en-CA" altLang="fr-FR" sz="3200" dirty="0" smtClean="0"/>
              <a:t> </a:t>
            </a:r>
            <a:r>
              <a:rPr lang="en-CA" altLang="fr-FR" sz="3200" dirty="0" err="1" smtClean="0"/>
              <a:t>avant</a:t>
            </a:r>
            <a:r>
              <a:rPr lang="en-CA" altLang="fr-FR" sz="3200" dirty="0" smtClean="0"/>
              <a:t> </a:t>
            </a:r>
            <a:r>
              <a:rPr lang="en-CA" altLang="fr-FR" sz="3200" b="1" dirty="0" smtClean="0"/>
              <a:t>5ans</a:t>
            </a:r>
            <a:r>
              <a:rPr lang="en-CA" altLang="fr-FR" sz="3200" dirty="0" smtClean="0"/>
              <a:t>  </a:t>
            </a:r>
            <a:r>
              <a:rPr lang="en-CA" altLang="fr-FR" sz="3200" dirty="0" err="1" smtClean="0"/>
              <a:t>sauf</a:t>
            </a:r>
            <a:r>
              <a:rPr lang="en-CA" altLang="fr-FR" sz="3200" dirty="0" smtClean="0"/>
              <a:t> </a:t>
            </a:r>
            <a:r>
              <a:rPr lang="en-CA" altLang="fr-FR" sz="3200" dirty="0" err="1" smtClean="0"/>
              <a:t>survenue</a:t>
            </a:r>
            <a:r>
              <a:rPr lang="en-CA" altLang="fr-FR" sz="3200" dirty="0" smtClean="0"/>
              <a:t>  </a:t>
            </a:r>
            <a:r>
              <a:rPr lang="en-CA" altLang="fr-FR" sz="3200" dirty="0" err="1" smtClean="0"/>
              <a:t>d’une</a:t>
            </a:r>
            <a:r>
              <a:rPr lang="en-CA" altLang="fr-FR" sz="3200" b="1" dirty="0" smtClean="0"/>
              <a:t> </a:t>
            </a:r>
            <a:r>
              <a:rPr lang="en-CA" altLang="fr-FR" sz="3200" b="1" dirty="0" err="1" smtClean="0"/>
              <a:t>pathologie</a:t>
            </a:r>
            <a:r>
              <a:rPr lang="en-CA" altLang="fr-FR" sz="3200" b="1" dirty="0" smtClean="0"/>
              <a:t> </a:t>
            </a:r>
            <a:r>
              <a:rPr lang="en-CA" altLang="fr-FR" sz="3200" dirty="0" err="1" smtClean="0"/>
              <a:t>ou</a:t>
            </a:r>
            <a:r>
              <a:rPr lang="en-CA" altLang="fr-FR" sz="3200" dirty="0" smtClean="0"/>
              <a:t> d’un </a:t>
            </a:r>
            <a:r>
              <a:rPr lang="en-CA" altLang="fr-FR" sz="3200" b="1" dirty="0" err="1" smtClean="0"/>
              <a:t>facteur</a:t>
            </a:r>
            <a:r>
              <a:rPr lang="en-CA" altLang="fr-FR" sz="3200" b="1" dirty="0" smtClean="0"/>
              <a:t> de </a:t>
            </a:r>
            <a:r>
              <a:rPr lang="en-CA" altLang="fr-FR" sz="3200" b="1" dirty="0" err="1" smtClean="0"/>
              <a:t>risque</a:t>
            </a:r>
            <a:r>
              <a:rPr lang="en-CA" altLang="fr-FR" sz="3200" b="1" dirty="0" smtClean="0"/>
              <a:t> </a:t>
            </a:r>
            <a:r>
              <a:rPr lang="en-CA" altLang="fr-FR" sz="3200" dirty="0" smtClean="0"/>
              <a:t>.</a:t>
            </a:r>
          </a:p>
          <a:p>
            <a:pPr eaLnBrk="1" hangingPunct="1">
              <a:lnSpc>
                <a:spcPct val="150000"/>
              </a:lnSpc>
              <a:defRPr/>
            </a:pPr>
            <a:endParaRPr lang="en-CA" altLang="fr-FR" sz="3200" dirty="0" smtClean="0"/>
          </a:p>
          <a:p>
            <a:pPr marL="342900" indent="-342900" eaLnBrk="1" hangingPunct="1">
              <a:buFont typeface="Wingdings" panose="05000000000000000000" pitchFamily="2" charset="2"/>
              <a:buChar char="Ø"/>
              <a:defRPr/>
            </a:pPr>
            <a:r>
              <a:rPr lang="fr-FR" altLang="fr-FR" sz="3200" dirty="0" smtClean="0"/>
              <a:t>Au-delà </a:t>
            </a:r>
            <a:r>
              <a:rPr lang="fr-FR" altLang="fr-FR" sz="3200" b="1" dirty="0" smtClean="0"/>
              <a:t>de 80 ans</a:t>
            </a:r>
            <a:r>
              <a:rPr lang="fr-FR" altLang="fr-FR" sz="3200" dirty="0" smtClean="0"/>
              <a:t>, la réalisation systématique d’un bilan lipidique de dépistage </a:t>
            </a:r>
            <a:r>
              <a:rPr lang="fr-FR" altLang="fr-FR" sz="3200" b="1" dirty="0" smtClean="0"/>
              <a:t>n’est pas justifiée</a:t>
            </a:r>
            <a:r>
              <a:rPr lang="fr-FR" altLang="fr-FR" sz="3600" dirty="0" smtClean="0"/>
              <a:t>.</a:t>
            </a:r>
            <a:r>
              <a:rPr lang="en-CA" altLang="fr-FR" sz="3600" dirty="0" smtClean="0"/>
              <a:t> </a:t>
            </a:r>
            <a:endParaRPr lang="en-CA" altLang="fr-FR"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extLst>
          </p:cNvPr>
          <p:cNvSpPr>
            <a:spLocks noChangeArrowheads="1"/>
          </p:cNvSpPr>
          <p:nvPr/>
        </p:nvSpPr>
        <p:spPr bwMode="auto">
          <a:xfrm>
            <a:off x="144016" y="415979"/>
            <a:ext cx="10112052" cy="5447645"/>
          </a:xfrm>
          <a:prstGeom prst="rect">
            <a:avLst/>
          </a:prstGeom>
          <a:ln/>
          <a:extLst>
            <a:ext uri="{909E8E84-426E-40DD-AFC4-6F175D3DCCD1}"/>
            <a:ext uri="{91240B29-F687-4F45-9708-019B960494DF}"/>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defRPr>
                <a:solidFill>
                  <a:schemeClr val="bg1"/>
                </a:solidFill>
                <a:latin typeface="Arial" panose="020B0604020202020204" pitchFamily="34" charset="0"/>
                <a:ea typeface="Microsoft YaHei" panose="020B0503020204020204" pitchFamily="34" charset="-122"/>
              </a:defRPr>
            </a:lvl1pPr>
            <a:lvl2pPr marL="1085850" indent="-342900">
              <a:defRPr>
                <a:solidFill>
                  <a:schemeClr val="bg1"/>
                </a:solidFill>
                <a:latin typeface="Arial" panose="020B0604020202020204" pitchFamily="34" charset="0"/>
                <a:ea typeface="Microsoft YaHei" panose="020B0503020204020204" pitchFamily="34" charset="-122"/>
              </a:defRPr>
            </a:lvl2pPr>
            <a:lvl3pPr marL="1485900" indent="-342900">
              <a:defRPr>
                <a:solidFill>
                  <a:schemeClr val="bg1"/>
                </a:solidFill>
                <a:latin typeface="Arial" panose="020B0604020202020204" pitchFamily="34" charset="0"/>
                <a:ea typeface="Microsoft YaHei" panose="020B0503020204020204" pitchFamily="34" charset="-122"/>
              </a:defRPr>
            </a:lvl3pPr>
            <a:lvl4pPr>
              <a:defRPr>
                <a:solidFill>
                  <a:schemeClr val="bg1"/>
                </a:solidFill>
                <a:latin typeface="Arial" panose="020B0604020202020204" pitchFamily="34" charset="0"/>
                <a:ea typeface="Microsoft YaHei" panose="020B0503020204020204" pitchFamily="34" charset="-122"/>
              </a:defRPr>
            </a:lvl4pPr>
            <a:lvl5pPr>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ea typeface="Microsoft YaHei" panose="020B0503020204020204" pitchFamily="34" charset="-122"/>
              </a:defRPr>
            </a:lvl9pPr>
          </a:lstStyle>
          <a:p>
            <a:pPr>
              <a:defRPr/>
            </a:pPr>
            <a:r>
              <a:rPr lang="fr-CA" altLang="fr-FR" sz="3200" b="1" dirty="0">
                <a:solidFill>
                  <a:schemeClr val="tx1"/>
                </a:solidFill>
                <a:latin typeface="+mj-lt"/>
              </a:rPr>
              <a:t>II - L’exploration d’anomalie lipidique est justifiée indépendamment de l’âge dans différentes circonstances :</a:t>
            </a:r>
          </a:p>
          <a:p>
            <a:pPr marL="1200150" lvl="1" indent="-457200">
              <a:lnSpc>
                <a:spcPct val="150000"/>
              </a:lnSpc>
              <a:buFont typeface="+mj-lt"/>
              <a:buAutoNum type="arabicPeriod"/>
              <a:defRPr/>
            </a:pPr>
            <a:r>
              <a:rPr lang="fr-CA" altLang="fr-FR" sz="2800" b="1" dirty="0" smtClean="0">
                <a:solidFill>
                  <a:schemeClr val="tx1"/>
                </a:solidFill>
                <a:latin typeface="+mj-lt"/>
              </a:rPr>
              <a:t>Maladie </a:t>
            </a:r>
            <a:r>
              <a:rPr lang="fr-CA" altLang="fr-FR" sz="2800" b="1" dirty="0">
                <a:solidFill>
                  <a:schemeClr val="tx1"/>
                </a:solidFill>
                <a:latin typeface="+mj-lt"/>
              </a:rPr>
              <a:t>cardiovasculaire avérée ;</a:t>
            </a:r>
          </a:p>
          <a:p>
            <a:pPr marL="1200150" lvl="1" indent="-457200">
              <a:lnSpc>
                <a:spcPct val="150000"/>
              </a:lnSpc>
              <a:buFont typeface="+mj-lt"/>
              <a:buAutoNum type="arabicPeriod"/>
              <a:defRPr/>
            </a:pPr>
            <a:r>
              <a:rPr lang="fr-CA" altLang="fr-FR" sz="2800" b="1" dirty="0">
                <a:solidFill>
                  <a:schemeClr val="tx1"/>
                </a:solidFill>
                <a:latin typeface="+mj-lt"/>
              </a:rPr>
              <a:t>H</a:t>
            </a:r>
            <a:r>
              <a:rPr lang="fr-CA" altLang="fr-FR" sz="2800" b="1" dirty="0" smtClean="0">
                <a:solidFill>
                  <a:schemeClr val="tx1"/>
                </a:solidFill>
                <a:latin typeface="+mj-lt"/>
              </a:rPr>
              <a:t>ypertension </a:t>
            </a:r>
            <a:r>
              <a:rPr lang="fr-CA" altLang="fr-FR" sz="2800" b="1" dirty="0">
                <a:solidFill>
                  <a:schemeClr val="tx1"/>
                </a:solidFill>
                <a:latin typeface="+mj-lt"/>
              </a:rPr>
              <a:t>artérielle ;</a:t>
            </a:r>
          </a:p>
          <a:p>
            <a:pPr marL="1200150" lvl="1" indent="-457200">
              <a:lnSpc>
                <a:spcPct val="150000"/>
              </a:lnSpc>
              <a:buFont typeface="+mj-lt"/>
              <a:buAutoNum type="arabicPeriod"/>
              <a:defRPr/>
            </a:pPr>
            <a:r>
              <a:rPr lang="fr-CA" altLang="fr-FR" sz="2800" b="1" dirty="0">
                <a:solidFill>
                  <a:schemeClr val="tx1"/>
                </a:solidFill>
                <a:latin typeface="+mj-lt"/>
              </a:rPr>
              <a:t>D</a:t>
            </a:r>
            <a:r>
              <a:rPr lang="fr-CA" altLang="fr-FR" sz="2800" b="1" dirty="0" smtClean="0">
                <a:solidFill>
                  <a:schemeClr val="tx1"/>
                </a:solidFill>
                <a:latin typeface="+mj-lt"/>
              </a:rPr>
              <a:t>iabète </a:t>
            </a:r>
            <a:r>
              <a:rPr lang="fr-CA" altLang="fr-FR" sz="2800" b="1" dirty="0">
                <a:solidFill>
                  <a:schemeClr val="tx1"/>
                </a:solidFill>
                <a:latin typeface="+mj-lt"/>
              </a:rPr>
              <a:t>;</a:t>
            </a:r>
          </a:p>
          <a:p>
            <a:pPr marL="1200150" lvl="1" indent="-457200">
              <a:lnSpc>
                <a:spcPct val="150000"/>
              </a:lnSpc>
              <a:buFont typeface="+mj-lt"/>
              <a:buAutoNum type="arabicPeriod"/>
              <a:defRPr/>
            </a:pPr>
            <a:r>
              <a:rPr lang="fr-CA" altLang="fr-FR" sz="2800" b="1" dirty="0">
                <a:solidFill>
                  <a:schemeClr val="tx1"/>
                </a:solidFill>
                <a:latin typeface="+mj-lt"/>
              </a:rPr>
              <a:t> </a:t>
            </a:r>
            <a:r>
              <a:rPr lang="fr-CA" altLang="fr-FR" sz="2800" b="1" dirty="0" smtClean="0">
                <a:solidFill>
                  <a:schemeClr val="tx1"/>
                </a:solidFill>
                <a:latin typeface="+mj-lt"/>
              </a:rPr>
              <a:t>Tabagisme </a:t>
            </a:r>
            <a:r>
              <a:rPr lang="fr-CA" altLang="fr-FR" sz="2800" b="1" dirty="0">
                <a:solidFill>
                  <a:schemeClr val="tx1"/>
                </a:solidFill>
                <a:latin typeface="+mj-lt"/>
              </a:rPr>
              <a:t>actuel ou arrêté depuis moins de trois ans ;</a:t>
            </a:r>
          </a:p>
          <a:p>
            <a:pPr marL="1200150" lvl="1" indent="-457200">
              <a:lnSpc>
                <a:spcPct val="150000"/>
              </a:lnSpc>
              <a:buFont typeface="+mj-lt"/>
              <a:buAutoNum type="arabicPeriod"/>
              <a:defRPr/>
            </a:pPr>
            <a:r>
              <a:rPr lang="fr-CA" altLang="fr-FR" sz="2800" b="1" dirty="0">
                <a:solidFill>
                  <a:schemeClr val="tx1"/>
                </a:solidFill>
                <a:latin typeface="+mj-lt"/>
              </a:rPr>
              <a:t> IMC ≥ 30 mg/kg² ou tour de taille &gt; 94 cm chez l’H, &gt; 80 cm chez la F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2" y="357166"/>
            <a:ext cx="9358378" cy="6093976"/>
          </a:xfrm>
          <a:prstGeom prst="rect">
            <a:avLst/>
          </a:prstGeom>
          <a:solidFill>
            <a:schemeClr val="accent2">
              <a:lumMod val="75000"/>
            </a:schemeClr>
          </a:solidFill>
        </p:spPr>
        <p:txBody>
          <a:bodyPr wrap="square">
            <a:spAutoFit/>
          </a:bodyPr>
          <a:lstStyle/>
          <a:p>
            <a:pPr marL="1200150" lvl="1" indent="-457200">
              <a:lnSpc>
                <a:spcPct val="150000"/>
              </a:lnSpc>
              <a:defRPr/>
            </a:pPr>
            <a:r>
              <a:rPr lang="fr-CA" altLang="fr-FR" sz="2600" b="1" dirty="0" smtClean="0"/>
              <a:t>6. Maladie auto-immune ou maladie inflammatoire chronique ;</a:t>
            </a:r>
          </a:p>
          <a:p>
            <a:pPr marL="1200150" lvl="1" indent="-457200">
              <a:lnSpc>
                <a:spcPct val="150000"/>
              </a:lnSpc>
              <a:defRPr/>
            </a:pPr>
            <a:r>
              <a:rPr lang="fr-CA" altLang="fr-FR" sz="2600" b="1" dirty="0" smtClean="0"/>
              <a:t>7. Insuffisance rénale chronique modérée à sévère ;</a:t>
            </a:r>
          </a:p>
          <a:p>
            <a:pPr marL="1200150" lvl="1" indent="-457200">
              <a:lnSpc>
                <a:spcPct val="150000"/>
              </a:lnSpc>
              <a:defRPr/>
            </a:pPr>
            <a:r>
              <a:rPr lang="fr-CA" altLang="fr-FR" sz="2600" b="1" dirty="0" smtClean="0"/>
              <a:t>8.  Antécédent familial de maladie cardiovasculaire précoce:</a:t>
            </a:r>
          </a:p>
          <a:p>
            <a:pPr marL="1600200" lvl="2" indent="-457200">
              <a:lnSpc>
                <a:spcPct val="150000"/>
              </a:lnSpc>
              <a:buFont typeface="Wingdings" pitchFamily="2" charset="2"/>
              <a:buChar char="Ø"/>
              <a:defRPr/>
            </a:pPr>
            <a:r>
              <a:rPr lang="fr-CA" altLang="fr-FR" sz="2600" b="1" i="1" dirty="0" smtClean="0"/>
              <a:t>IDM ou mort subite avant 55 ans chez le père ou chez un parent du 1er degré de sexe masculin,</a:t>
            </a:r>
          </a:p>
          <a:p>
            <a:pPr marL="1600200" lvl="2" indent="-457200">
              <a:lnSpc>
                <a:spcPct val="150000"/>
              </a:lnSpc>
              <a:buFont typeface="Wingdings" pitchFamily="2" charset="2"/>
              <a:buChar char="Ø"/>
              <a:defRPr/>
            </a:pPr>
            <a:r>
              <a:rPr lang="fr-CA" altLang="fr-FR" sz="2600" b="1" i="1" dirty="0" smtClean="0"/>
              <a:t>IDM ou mort subite avant 65 ans chez la mère ou chez un parent du 1er degré de sexe féminin</a:t>
            </a:r>
          </a:p>
          <a:p>
            <a:pPr marL="1200150" lvl="1" indent="-457200">
              <a:lnSpc>
                <a:spcPct val="150000"/>
              </a:lnSpc>
              <a:defRPr/>
            </a:pPr>
            <a:r>
              <a:rPr lang="fr-CA" altLang="fr-FR" sz="2600" b="1" dirty="0" smtClean="0"/>
              <a:t>9. Antécédent familial de dyslipidémie.</a:t>
            </a:r>
            <a:endParaRPr lang="fr-FR" altLang="fr-FR" sz="2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228674" y="188641"/>
            <a:ext cx="9883378" cy="1080120"/>
          </a:xfrm>
          <a:prstGeom prst="rect">
            <a:avLst/>
          </a:prstGeom>
          <a:solidFill>
            <a:schemeClr val="tx2">
              <a:lumMod val="40000"/>
              <a:lumOff val="60000"/>
            </a:schemeClr>
          </a:solidFill>
          <a:ln w="9525">
            <a:noFill/>
            <a:round/>
            <a:headEnd/>
            <a:tailEnd/>
          </a:ln>
        </p:spPr>
        <p:txBody>
          <a:bodyPr/>
          <a:lstStyle/>
          <a:p>
            <a:pPr eaLnBrk="1" hangingPunct="1">
              <a:spcBef>
                <a:spcPts val="700"/>
              </a:spcBef>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fr-CA" altLang="fr-FR" sz="2800" b="1" dirty="0">
                <a:solidFill>
                  <a:srgbClr val="002060"/>
                </a:solidFill>
                <a:latin typeface="Times New Roman" pitchFamily="18" charset="0"/>
              </a:rPr>
              <a:t>III -  Devant une Maladie ou un Symptôme d’Appel</a:t>
            </a:r>
          </a:p>
          <a:p>
            <a:pPr eaLnBrk="1" hangingPunct="1">
              <a:spcBef>
                <a:spcPts val="700"/>
              </a:spcBef>
              <a:buClr>
                <a:srgbClr val="00206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fr-CA" altLang="fr-FR" sz="2800" b="1" dirty="0">
                <a:solidFill>
                  <a:srgbClr val="002060"/>
                </a:solidFill>
                <a:latin typeface="Times New Roman" pitchFamily="18" charset="0"/>
              </a:rPr>
              <a:t>Ex : dépôts extravasculaires de cholestérol</a:t>
            </a:r>
          </a:p>
        </p:txBody>
      </p:sp>
      <p:pic>
        <p:nvPicPr>
          <p:cNvPr id="92162" name="Picture 2" descr="Résultat de recherche d'images pour &quot;xanthomes&quot;"/>
          <p:cNvPicPr>
            <a:picLocks noChangeAspect="1" noChangeArrowheads="1"/>
          </p:cNvPicPr>
          <p:nvPr/>
        </p:nvPicPr>
        <p:blipFill>
          <a:blip r:embed="rId3" cstate="print"/>
          <a:srcRect/>
          <a:stretch>
            <a:fillRect/>
          </a:stretch>
        </p:blipFill>
        <p:spPr bwMode="auto">
          <a:xfrm>
            <a:off x="246956" y="1214422"/>
            <a:ext cx="4039288" cy="3015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462980" y="4581128"/>
            <a:ext cx="2736304" cy="461665"/>
          </a:xfrm>
          <a:prstGeom prst="rect">
            <a:avLst/>
          </a:prstGeom>
          <a:noFill/>
        </p:spPr>
        <p:txBody>
          <a:bodyPr wrap="square" rtlCol="0">
            <a:spAutoFit/>
          </a:bodyPr>
          <a:lstStyle/>
          <a:p>
            <a:r>
              <a:rPr lang="fr-FR" dirty="0" smtClean="0"/>
              <a:t>Xanthélasma </a:t>
            </a:r>
            <a:endParaRPr lang="fr-FR" dirty="0"/>
          </a:p>
        </p:txBody>
      </p:sp>
      <p:pic>
        <p:nvPicPr>
          <p:cNvPr id="92164" name="Picture 4" descr="https://www.revmed.ch/var/site/storage/images/rms/2016/rms-n-508/images/rms_508_435_fig01.jpg/1598883-1-fre-CH/RMS_508_435_fig01.jpg_i770.jpg"/>
          <p:cNvPicPr>
            <a:picLocks noChangeAspect="1" noChangeArrowheads="1"/>
          </p:cNvPicPr>
          <p:nvPr/>
        </p:nvPicPr>
        <p:blipFill>
          <a:blip r:embed="rId4" cstate="print"/>
          <a:srcRect/>
          <a:stretch>
            <a:fillRect/>
          </a:stretch>
        </p:blipFill>
        <p:spPr bwMode="auto">
          <a:xfrm>
            <a:off x="7285494" y="1214422"/>
            <a:ext cx="2858666"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66" name="Picture 6" descr="https://www.revmed.ch/var/site/storage/images/rms/2016/rms-n-508/images/rms_508_435_fig02.jpg/1598889-1-fre-CH/RMS_508_435_fig02.jpg_i770.jpg"/>
          <p:cNvPicPr>
            <a:picLocks noChangeAspect="1" noChangeArrowheads="1"/>
          </p:cNvPicPr>
          <p:nvPr/>
        </p:nvPicPr>
        <p:blipFill>
          <a:blip r:embed="rId5" cstate="print"/>
          <a:srcRect/>
          <a:stretch>
            <a:fillRect/>
          </a:stretch>
        </p:blipFill>
        <p:spPr bwMode="auto">
          <a:xfrm>
            <a:off x="3357550" y="3929066"/>
            <a:ext cx="3857652" cy="2767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p:cNvSpPr txBox="1"/>
          <p:nvPr/>
        </p:nvSpPr>
        <p:spPr>
          <a:xfrm>
            <a:off x="7416824" y="4681847"/>
            <a:ext cx="2767236" cy="461665"/>
          </a:xfrm>
          <a:prstGeom prst="rect">
            <a:avLst/>
          </a:prstGeom>
          <a:noFill/>
        </p:spPr>
        <p:txBody>
          <a:bodyPr wrap="square" rtlCol="0">
            <a:spAutoFit/>
          </a:bodyPr>
          <a:lstStyle/>
          <a:p>
            <a:r>
              <a:rPr lang="fr-FR" dirty="0" smtClean="0"/>
              <a:t>Xanthomes cutanés </a:t>
            </a:r>
            <a:endParaRPr lang="fr-FR" dirty="0"/>
          </a:p>
        </p:txBody>
      </p:sp>
      <p:sp>
        <p:nvSpPr>
          <p:cNvPr id="9" name="ZoneTexte 8"/>
          <p:cNvSpPr txBox="1"/>
          <p:nvPr/>
        </p:nvSpPr>
        <p:spPr>
          <a:xfrm>
            <a:off x="7339268" y="6063679"/>
            <a:ext cx="2376264" cy="461665"/>
          </a:xfrm>
          <a:prstGeom prst="rect">
            <a:avLst/>
          </a:prstGeom>
          <a:noFill/>
        </p:spPr>
        <p:txBody>
          <a:bodyPr wrap="square" rtlCol="0">
            <a:spAutoFit/>
          </a:bodyPr>
          <a:lstStyle/>
          <a:p>
            <a:r>
              <a:rPr lang="fr-FR" dirty="0" smtClean="0"/>
              <a:t>Arc cornéen </a:t>
            </a:r>
            <a:endParaRPr 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1012" y="332656"/>
            <a:ext cx="9001000" cy="954107"/>
          </a:xfrm>
          <a:prstGeom prst="rect">
            <a:avLst/>
          </a:prstGeom>
          <a:solidFill>
            <a:schemeClr val="accent1">
              <a:lumMod val="20000"/>
              <a:lumOff val="80000"/>
            </a:schemeClr>
          </a:solidFill>
        </p:spPr>
        <p:txBody>
          <a:bodyPr wrap="square" rtlCol="0">
            <a:spAutoFit/>
          </a:bodyPr>
          <a:lstStyle/>
          <a:p>
            <a:r>
              <a:rPr lang="fr-FR" sz="2800" b="1" dirty="0" smtClean="0">
                <a:solidFill>
                  <a:schemeClr val="accent2"/>
                </a:solidFill>
              </a:rPr>
              <a:t>Le typage correct d’une dyslipidémie doit comprendre les étapes suivantes : </a:t>
            </a:r>
            <a:endParaRPr lang="fr-FR" sz="2800" b="1" dirty="0">
              <a:solidFill>
                <a:schemeClr val="accent2"/>
              </a:solidFill>
            </a:endParaRPr>
          </a:p>
        </p:txBody>
      </p:sp>
      <p:sp>
        <p:nvSpPr>
          <p:cNvPr id="3" name="ZoneTexte 2"/>
          <p:cNvSpPr txBox="1"/>
          <p:nvPr/>
        </p:nvSpPr>
        <p:spPr>
          <a:xfrm>
            <a:off x="1543100" y="1628800"/>
            <a:ext cx="7416824" cy="3892861"/>
          </a:xfrm>
          <a:prstGeom prst="rect">
            <a:avLst/>
          </a:prstGeom>
          <a:noFill/>
        </p:spPr>
        <p:txBody>
          <a:bodyPr wrap="square" rtlCol="0">
            <a:spAutoFit/>
          </a:bodyPr>
          <a:lstStyle/>
          <a:p>
            <a:pPr>
              <a:lnSpc>
                <a:spcPct val="150000"/>
              </a:lnSpc>
              <a:buFont typeface="Wingdings" pitchFamily="2" charset="2"/>
              <a:buChar char="§"/>
            </a:pPr>
            <a:r>
              <a:rPr lang="fr-FR" dirty="0" smtClean="0"/>
              <a:t> </a:t>
            </a:r>
            <a:r>
              <a:rPr lang="fr-FR" sz="2800" dirty="0" smtClean="0"/>
              <a:t>Aspect du sérum ;</a:t>
            </a:r>
          </a:p>
          <a:p>
            <a:pPr>
              <a:lnSpc>
                <a:spcPct val="150000"/>
              </a:lnSpc>
              <a:buFont typeface="Wingdings" pitchFamily="2" charset="2"/>
              <a:buChar char="§"/>
            </a:pPr>
            <a:r>
              <a:rPr lang="fr-FR" sz="2800" dirty="0" smtClean="0"/>
              <a:t> dosage du cholestérol total et des triglycérides;</a:t>
            </a:r>
          </a:p>
          <a:p>
            <a:pPr>
              <a:lnSpc>
                <a:spcPct val="150000"/>
              </a:lnSpc>
              <a:buFont typeface="Wingdings" pitchFamily="2" charset="2"/>
              <a:buChar char="§"/>
            </a:pPr>
            <a:r>
              <a:rPr lang="fr-FR" sz="2800" dirty="0" smtClean="0"/>
              <a:t> dosage du </a:t>
            </a:r>
            <a:r>
              <a:rPr lang="fr-FR" sz="2800" dirty="0" err="1" smtClean="0"/>
              <a:t>HDLc</a:t>
            </a:r>
            <a:r>
              <a:rPr lang="fr-FR" sz="2800" dirty="0" smtClean="0"/>
              <a:t>;</a:t>
            </a:r>
          </a:p>
          <a:p>
            <a:pPr>
              <a:lnSpc>
                <a:spcPct val="150000"/>
              </a:lnSpc>
              <a:buFont typeface="Wingdings" pitchFamily="2" charset="2"/>
              <a:buChar char="§"/>
            </a:pPr>
            <a:r>
              <a:rPr lang="fr-FR" sz="2800" dirty="0" smtClean="0"/>
              <a:t> calcul du </a:t>
            </a:r>
            <a:r>
              <a:rPr lang="fr-FR" sz="2800" dirty="0" err="1" smtClean="0"/>
              <a:t>LDLc</a:t>
            </a:r>
            <a:r>
              <a:rPr lang="fr-FR" sz="2800" dirty="0" smtClean="0"/>
              <a:t> par la formule de </a:t>
            </a:r>
            <a:r>
              <a:rPr lang="fr-FR" sz="2800" dirty="0" err="1" smtClean="0"/>
              <a:t>Friedewald</a:t>
            </a:r>
            <a:r>
              <a:rPr lang="fr-FR" sz="2800" dirty="0" smtClean="0"/>
              <a:t>;</a:t>
            </a:r>
          </a:p>
          <a:p>
            <a:pPr>
              <a:lnSpc>
                <a:spcPct val="150000"/>
              </a:lnSpc>
              <a:buFont typeface="Wingdings" pitchFamily="2" charset="2"/>
              <a:buChar char="§"/>
            </a:pPr>
            <a:r>
              <a:rPr lang="fr-FR" sz="2800" dirty="0" smtClean="0"/>
              <a:t> calcul du risque </a:t>
            </a:r>
            <a:r>
              <a:rPr lang="fr-FR" sz="2800" dirty="0" err="1" smtClean="0"/>
              <a:t>athérogène</a:t>
            </a:r>
            <a:r>
              <a:rPr lang="fr-FR" sz="2800" dirty="0" smtClean="0"/>
              <a:t>; </a:t>
            </a:r>
          </a:p>
          <a:p>
            <a:pPr>
              <a:lnSpc>
                <a:spcPct val="150000"/>
              </a:lnSpc>
              <a:buFont typeface="Wingdings" pitchFamily="2" charset="2"/>
              <a:buChar char="§"/>
            </a:pPr>
            <a:r>
              <a:rPr lang="fr-FR" sz="2800" dirty="0" smtClean="0"/>
              <a:t> dosage de l’</a:t>
            </a:r>
            <a:r>
              <a:rPr lang="fr-FR" sz="2800" dirty="0" err="1" smtClean="0"/>
              <a:t>apo</a:t>
            </a:r>
            <a:r>
              <a:rPr lang="fr-FR" sz="2800" dirty="0" smtClean="0"/>
              <a:t> B100 et de l’</a:t>
            </a:r>
            <a:r>
              <a:rPr lang="fr-FR" sz="2800" dirty="0" err="1" smtClean="0"/>
              <a:t>apo</a:t>
            </a:r>
            <a:r>
              <a:rPr lang="fr-FR" sz="2800" dirty="0" smtClean="0"/>
              <a:t> A1</a:t>
            </a:r>
            <a:endParaRPr lang="fr-FR" sz="2800" dirty="0"/>
          </a:p>
        </p:txBody>
      </p:sp>
      <p:sp>
        <p:nvSpPr>
          <p:cNvPr id="4" name="ZoneTexte 3"/>
          <p:cNvSpPr txBox="1"/>
          <p:nvPr/>
        </p:nvSpPr>
        <p:spPr>
          <a:xfrm>
            <a:off x="895028" y="6021288"/>
            <a:ext cx="7992888" cy="461665"/>
          </a:xfrm>
          <a:prstGeom prst="rect">
            <a:avLst/>
          </a:prstGeom>
          <a:solidFill>
            <a:schemeClr val="accent2"/>
          </a:solidFill>
        </p:spPr>
        <p:txBody>
          <a:bodyPr wrap="square" rtlCol="0">
            <a:spAutoFit/>
          </a:bodyPr>
          <a:lstStyle/>
          <a:p>
            <a:r>
              <a:rPr lang="fr-FR" dirty="0" smtClean="0"/>
              <a:t>Si le bilan est perturbé refaire l’analyse 2 à 3 semaines après.  </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ssociÃ©e"/>
          <p:cNvPicPr>
            <a:picLocks noChangeAspect="1" noChangeArrowheads="1"/>
          </p:cNvPicPr>
          <p:nvPr/>
        </p:nvPicPr>
        <p:blipFill>
          <a:blip r:embed="rId2"/>
          <a:srcRect/>
          <a:stretch>
            <a:fillRect/>
          </a:stretch>
        </p:blipFill>
        <p:spPr bwMode="auto">
          <a:xfrm>
            <a:off x="1285848" y="785794"/>
            <a:ext cx="7715304" cy="557216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Image associÃ©e"/>
          <p:cNvPicPr>
            <a:picLocks noChangeAspect="1" noChangeArrowheads="1"/>
          </p:cNvPicPr>
          <p:nvPr/>
        </p:nvPicPr>
        <p:blipFill>
          <a:blip r:embed="rId2"/>
          <a:srcRect/>
          <a:stretch>
            <a:fillRect/>
          </a:stretch>
        </p:blipFill>
        <p:spPr bwMode="auto">
          <a:xfrm>
            <a:off x="428592" y="2071678"/>
            <a:ext cx="4143404" cy="3571900"/>
          </a:xfrm>
          <a:prstGeom prst="rect">
            <a:avLst/>
          </a:prstGeom>
          <a:noFill/>
        </p:spPr>
      </p:pic>
      <p:pic>
        <p:nvPicPr>
          <p:cNvPr id="99332" name="Picture 4" descr="Image associÃ©e"/>
          <p:cNvPicPr>
            <a:picLocks noChangeAspect="1" noChangeArrowheads="1"/>
          </p:cNvPicPr>
          <p:nvPr/>
        </p:nvPicPr>
        <p:blipFill>
          <a:blip r:embed="rId3"/>
          <a:srcRect/>
          <a:stretch>
            <a:fillRect/>
          </a:stretch>
        </p:blipFill>
        <p:spPr bwMode="auto">
          <a:xfrm>
            <a:off x="5143500" y="2071678"/>
            <a:ext cx="4714908" cy="34290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a:xfrm>
            <a:off x="771525" y="1981200"/>
            <a:ext cx="8743950" cy="3464024"/>
          </a:xfrm>
        </p:spPr>
        <p:txBody>
          <a:bodyPr/>
          <a:lstStyle/>
          <a:p>
            <a:r>
              <a:rPr lang="fr-FR" dirty="0" smtClean="0"/>
              <a:t>L’exploration biochimique peut être simple; mais parfois elle peut être compliquée;</a:t>
            </a:r>
          </a:p>
          <a:p>
            <a:r>
              <a:rPr lang="fr-FR" dirty="0" smtClean="0"/>
              <a:t>Nous disposons actuellement  de plusieurs moyens cliniques, radiologiques et biologiques nous permettant l’exploration de ce métabolisme.</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87116" y="476672"/>
            <a:ext cx="3384376" cy="461665"/>
          </a:xfrm>
          <a:prstGeom prst="rect">
            <a:avLst/>
          </a:prstGeom>
          <a:solidFill>
            <a:schemeClr val="tx1"/>
          </a:solidFill>
        </p:spPr>
        <p:txBody>
          <a:bodyPr wrap="square" rtlCol="0">
            <a:spAutoFit/>
          </a:bodyPr>
          <a:lstStyle/>
          <a:p>
            <a:r>
              <a:rPr lang="fr-FR" b="1" dirty="0" smtClean="0">
                <a:solidFill>
                  <a:schemeClr val="accent2"/>
                </a:solidFill>
              </a:rPr>
              <a:t>ASPECT DU SERUM </a:t>
            </a:r>
            <a:endParaRPr lang="fr-FR" b="1" dirty="0">
              <a:solidFill>
                <a:schemeClr val="accent2"/>
              </a:solidFill>
            </a:endParaRPr>
          </a:p>
        </p:txBody>
      </p:sp>
      <p:pic>
        <p:nvPicPr>
          <p:cNvPr id="1027" name="Picture 3"/>
          <p:cNvPicPr>
            <a:picLocks noChangeAspect="1" noChangeArrowheads="1"/>
          </p:cNvPicPr>
          <p:nvPr/>
        </p:nvPicPr>
        <p:blipFill>
          <a:blip r:embed="rId2" cstate="print"/>
          <a:srcRect/>
          <a:stretch>
            <a:fillRect/>
          </a:stretch>
        </p:blipFill>
        <p:spPr bwMode="auto">
          <a:xfrm>
            <a:off x="7375748" y="620689"/>
            <a:ext cx="2736304" cy="56886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à coins arrondis 4"/>
          <p:cNvSpPr/>
          <p:nvPr/>
        </p:nvSpPr>
        <p:spPr bwMode="auto">
          <a:xfrm>
            <a:off x="174948" y="1556792"/>
            <a:ext cx="6984776" cy="4752528"/>
          </a:xfrm>
          <a:prstGeom prst="round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4" name="ZoneTexte 3"/>
          <p:cNvSpPr txBox="1"/>
          <p:nvPr/>
        </p:nvSpPr>
        <p:spPr>
          <a:xfrm>
            <a:off x="246956" y="1628800"/>
            <a:ext cx="7015708" cy="4893647"/>
          </a:xfrm>
          <a:prstGeom prst="rect">
            <a:avLst/>
          </a:prstGeom>
          <a:noFill/>
        </p:spPr>
        <p:txBody>
          <a:bodyPr wrap="square" rtlCol="0">
            <a:spAutoFit/>
          </a:bodyPr>
          <a:lstStyle/>
          <a:p>
            <a:pPr>
              <a:buFont typeface="Arial" pitchFamily="34" charset="0"/>
              <a:buChar char="•"/>
            </a:pPr>
            <a:r>
              <a:rPr lang="fr-FR" dirty="0" smtClean="0"/>
              <a:t> Un sérum normal est d’aspect clair; cependant un aspect clair peut cacher une hypercholestérolémie;</a:t>
            </a:r>
          </a:p>
          <a:p>
            <a:endParaRPr lang="fr-FR" dirty="0" smtClean="0"/>
          </a:p>
          <a:p>
            <a:pPr>
              <a:buFont typeface="Arial" pitchFamily="34" charset="0"/>
              <a:buChar char="•"/>
            </a:pPr>
            <a:r>
              <a:rPr lang="fr-FR" dirty="0" smtClean="0"/>
              <a:t> La turbidité et la lactescence du sérum sont en faveur d’une hypertriglycéridémie ( augmentation des VLDL  et/ou des chylomicrons);</a:t>
            </a:r>
          </a:p>
          <a:p>
            <a:endParaRPr lang="fr-FR" dirty="0" smtClean="0"/>
          </a:p>
          <a:p>
            <a:pPr>
              <a:buFont typeface="Arial" pitchFamily="34" charset="0"/>
              <a:buChar char="•"/>
            </a:pPr>
            <a:r>
              <a:rPr lang="fr-FR" dirty="0" smtClean="0"/>
              <a:t>  devant un sérum lactescent faire le test de crémage: laisser le sérum à + 4°C durant plus de 12 heures; la formation d’une couche crémeuse à la surface du sérum atteste la présence des chylomicrons. Si le sérum reste trouble  après 12 heures il s’agit de VLDL. </a:t>
            </a:r>
          </a:p>
          <a:p>
            <a:pPr>
              <a:buFont typeface="Arial" pitchFamily="34" charset="0"/>
              <a:buChar char="•"/>
            </a:pP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390972" y="4941168"/>
            <a:ext cx="3888432" cy="1224136"/>
          </a:xfrm>
          <a:prstGeom prst="roundRect">
            <a:avLst/>
          </a:prstGeom>
          <a:solidFill>
            <a:schemeClr val="accent2">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pic>
        <p:nvPicPr>
          <p:cNvPr id="4098" name="Picture 2"/>
          <p:cNvPicPr>
            <a:picLocks noChangeAspect="1" noChangeArrowheads="1"/>
          </p:cNvPicPr>
          <p:nvPr/>
        </p:nvPicPr>
        <p:blipFill>
          <a:blip r:embed="rId3" cstate="print"/>
          <a:srcRect/>
          <a:stretch>
            <a:fillRect/>
          </a:stretch>
        </p:blipFill>
        <p:spPr bwMode="auto">
          <a:xfrm>
            <a:off x="1975148" y="116632"/>
            <a:ext cx="5256584"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534988" y="5169771"/>
            <a:ext cx="3888432" cy="830997"/>
          </a:xfrm>
          <a:prstGeom prst="rect">
            <a:avLst/>
          </a:prstGeom>
          <a:noFill/>
        </p:spPr>
        <p:txBody>
          <a:bodyPr wrap="square" rtlCol="0">
            <a:spAutoFit/>
          </a:bodyPr>
          <a:lstStyle/>
          <a:p>
            <a:r>
              <a:rPr lang="fr-FR" dirty="0" smtClean="0"/>
              <a:t>Le sérum reste trouble après </a:t>
            </a:r>
          </a:p>
          <a:p>
            <a:r>
              <a:rPr lang="fr-FR" dirty="0" smtClean="0"/>
              <a:t>12 h , il s’agit de VLDL </a:t>
            </a:r>
            <a:endParaRPr lang="fr-FR" dirty="0"/>
          </a:p>
        </p:txBody>
      </p:sp>
      <p:sp>
        <p:nvSpPr>
          <p:cNvPr id="6" name="Rectangle à coins arrondis 5"/>
          <p:cNvSpPr/>
          <p:nvPr/>
        </p:nvSpPr>
        <p:spPr bwMode="auto">
          <a:xfrm>
            <a:off x="6295628" y="4704054"/>
            <a:ext cx="3744416" cy="1368152"/>
          </a:xfrm>
          <a:prstGeom prst="roundRect">
            <a:avLst/>
          </a:prstGeom>
          <a:solidFill>
            <a:schemeClr val="accent2">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5" name="ZoneTexte 4"/>
          <p:cNvSpPr txBox="1"/>
          <p:nvPr/>
        </p:nvSpPr>
        <p:spPr>
          <a:xfrm>
            <a:off x="6326560" y="4657563"/>
            <a:ext cx="3960440" cy="1200329"/>
          </a:xfrm>
          <a:prstGeom prst="rect">
            <a:avLst/>
          </a:prstGeom>
          <a:noFill/>
        </p:spPr>
        <p:txBody>
          <a:bodyPr wrap="square" rtlCol="0">
            <a:spAutoFit/>
          </a:bodyPr>
          <a:lstStyle/>
          <a:p>
            <a:r>
              <a:rPr lang="fr-FR" dirty="0" smtClean="0"/>
              <a:t>Formation d’une couche crémeuse après 12 h, il s’agit de chylomicrons </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87116" y="404664"/>
            <a:ext cx="7056784" cy="584775"/>
          </a:xfrm>
          <a:prstGeom prst="rect">
            <a:avLst/>
          </a:prstGeom>
          <a:solidFill>
            <a:schemeClr val="tx1"/>
          </a:solidFill>
        </p:spPr>
        <p:txBody>
          <a:bodyPr wrap="square" rtlCol="0">
            <a:spAutoFit/>
          </a:bodyPr>
          <a:lstStyle/>
          <a:p>
            <a:r>
              <a:rPr lang="fr-FR" sz="3200" b="1" dirty="0" smtClean="0">
                <a:solidFill>
                  <a:schemeClr val="accent2"/>
                </a:solidFill>
              </a:rPr>
              <a:t>Dosage du cholestérol total et des TG </a:t>
            </a:r>
            <a:endParaRPr lang="fr-FR" sz="3200" b="1" dirty="0">
              <a:solidFill>
                <a:schemeClr val="accent2"/>
              </a:solidFill>
            </a:endParaRPr>
          </a:p>
        </p:txBody>
      </p:sp>
      <p:sp>
        <p:nvSpPr>
          <p:cNvPr id="3" name="ZoneTexte 2"/>
          <p:cNvSpPr txBox="1"/>
          <p:nvPr/>
        </p:nvSpPr>
        <p:spPr>
          <a:xfrm>
            <a:off x="606996" y="1484784"/>
            <a:ext cx="8928992" cy="1815882"/>
          </a:xfrm>
          <a:prstGeom prst="rect">
            <a:avLst/>
          </a:prstGeom>
          <a:noFill/>
        </p:spPr>
        <p:txBody>
          <a:bodyPr wrap="square" rtlCol="0">
            <a:spAutoFit/>
          </a:bodyPr>
          <a:lstStyle/>
          <a:p>
            <a:pPr>
              <a:buFont typeface="Wingdings" pitchFamily="2" charset="2"/>
              <a:buChar char="ü"/>
            </a:pPr>
            <a:r>
              <a:rPr lang="fr-FR" sz="2800" dirty="0" smtClean="0"/>
              <a:t>Les méthodes actuellement recommandées sont des méthodes enzymatiques colorimétriques;</a:t>
            </a:r>
          </a:p>
          <a:p>
            <a:endParaRPr lang="fr-FR" sz="2800" dirty="0" smtClean="0"/>
          </a:p>
          <a:p>
            <a:pPr>
              <a:buFont typeface="Wingdings" pitchFamily="2" charset="2"/>
              <a:buChar char="ü"/>
            </a:pPr>
            <a:r>
              <a:rPr lang="fr-FR" sz="2800" dirty="0" smtClean="0"/>
              <a:t>Les résultats sont obtenus  dans les  5 minutes.  </a:t>
            </a:r>
            <a:endParaRPr lang="fr-FR" sz="2800" dirty="0"/>
          </a:p>
        </p:txBody>
      </p:sp>
      <p:sp>
        <p:nvSpPr>
          <p:cNvPr id="5" name="Rectangle 4"/>
          <p:cNvSpPr/>
          <p:nvPr/>
        </p:nvSpPr>
        <p:spPr>
          <a:xfrm>
            <a:off x="606996" y="3755355"/>
            <a:ext cx="8496944" cy="2400657"/>
          </a:xfrm>
          <a:prstGeom prst="rect">
            <a:avLst/>
          </a:prstGeom>
        </p:spPr>
        <p:txBody>
          <a:bodyPr wrap="square">
            <a:spAutoFit/>
          </a:bodyPr>
          <a:lstStyle/>
          <a:p>
            <a:pPr>
              <a:defRPr/>
            </a:pPr>
            <a:r>
              <a:rPr lang="fr-FR" sz="2600" b="1" dirty="0" smtClean="0"/>
              <a:t>Chez un patient, </a:t>
            </a:r>
            <a:r>
              <a:rPr lang="fr-FR" sz="2600" b="1" i="1" dirty="0" smtClean="0"/>
              <a:t>sans facteur de risque</a:t>
            </a:r>
            <a:r>
              <a:rPr lang="fr-FR" sz="2600" b="1" dirty="0" smtClean="0"/>
              <a:t>, le bilan lipidique suivant est considéré comme normal :</a:t>
            </a:r>
          </a:p>
          <a:p>
            <a:pPr>
              <a:defRPr/>
            </a:pPr>
            <a:endParaRPr lang="fr-FR" sz="2600" b="1" dirty="0" smtClean="0"/>
          </a:p>
          <a:p>
            <a:pPr marL="1085850" lvl="1" indent="-342900">
              <a:lnSpc>
                <a:spcPct val="150000"/>
              </a:lnSpc>
              <a:buFont typeface="+mj-lt"/>
              <a:buAutoNum type="arabicPeriod"/>
              <a:defRPr/>
            </a:pPr>
            <a:r>
              <a:rPr lang="fr-FR" b="1" dirty="0" smtClean="0">
                <a:latin typeface="Times New Roman"/>
              </a:rPr>
              <a:t>son cholestérol  total est &lt;  2 g/L</a:t>
            </a:r>
          </a:p>
          <a:p>
            <a:pPr marL="1085850" lvl="1" indent="-342900">
              <a:lnSpc>
                <a:spcPct val="150000"/>
              </a:lnSpc>
              <a:buFont typeface="+mj-lt"/>
              <a:buAutoNum type="arabicPeriod"/>
              <a:defRPr/>
            </a:pPr>
            <a:r>
              <a:rPr lang="fr-FR" b="1" dirty="0" smtClean="0"/>
              <a:t>ses triglycérides  &lt; 1,5 g/L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Résultat de recherche d'images pour &quot;cholesterol by enzymatique methods POD&quot;"/>
          <p:cNvPicPr>
            <a:picLocks noChangeAspect="1" noChangeArrowheads="1"/>
          </p:cNvPicPr>
          <p:nvPr/>
        </p:nvPicPr>
        <p:blipFill>
          <a:blip r:embed="rId2" cstate="print"/>
          <a:srcRect/>
          <a:stretch>
            <a:fillRect/>
          </a:stretch>
        </p:blipFill>
        <p:spPr bwMode="auto">
          <a:xfrm>
            <a:off x="391988" y="315415"/>
            <a:ext cx="9576048" cy="6281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1012" y="476672"/>
            <a:ext cx="8928992" cy="523220"/>
          </a:xfrm>
          <a:prstGeom prst="rect">
            <a:avLst/>
          </a:prstGeom>
          <a:solidFill>
            <a:schemeClr val="tx1"/>
          </a:solidFill>
        </p:spPr>
        <p:txBody>
          <a:bodyPr wrap="square" rtlCol="0">
            <a:spAutoFit/>
          </a:bodyPr>
          <a:lstStyle/>
          <a:p>
            <a:r>
              <a:rPr lang="fr-FR" sz="2800" b="1" dirty="0" smtClean="0">
                <a:solidFill>
                  <a:schemeClr val="accent2"/>
                </a:solidFill>
              </a:rPr>
              <a:t>Dosage du cholestérol HDL et  calcul du cholestérol LDL</a:t>
            </a:r>
            <a:endParaRPr lang="fr-FR" sz="2800" b="1" dirty="0">
              <a:solidFill>
                <a:schemeClr val="accent2"/>
              </a:solidFill>
            </a:endParaRPr>
          </a:p>
        </p:txBody>
      </p:sp>
      <p:sp>
        <p:nvSpPr>
          <p:cNvPr id="3" name="ZoneTexte 2"/>
          <p:cNvSpPr txBox="1"/>
          <p:nvPr/>
        </p:nvSpPr>
        <p:spPr>
          <a:xfrm>
            <a:off x="1039044" y="1571612"/>
            <a:ext cx="8136904" cy="954107"/>
          </a:xfrm>
          <a:prstGeom prst="rect">
            <a:avLst/>
          </a:prstGeom>
          <a:noFill/>
        </p:spPr>
        <p:txBody>
          <a:bodyPr wrap="square" rtlCol="0">
            <a:spAutoFit/>
          </a:bodyPr>
          <a:lstStyle/>
          <a:p>
            <a:r>
              <a:rPr lang="fr-FR" sz="2800" dirty="0" smtClean="0"/>
              <a:t>Dosage du cholestérol fixé aux HDL après précipitation des lipoprotéines contenant l’</a:t>
            </a:r>
            <a:r>
              <a:rPr lang="fr-FR" sz="2800" dirty="0" err="1" smtClean="0"/>
              <a:t>apoB</a:t>
            </a:r>
            <a:r>
              <a:rPr lang="fr-FR" sz="2800" dirty="0" smtClean="0"/>
              <a:t> ( VLDL, IDL, LDL)</a:t>
            </a:r>
            <a:endParaRPr lang="fr-FR" sz="2800" dirty="0"/>
          </a:p>
        </p:txBody>
      </p:sp>
      <p:sp>
        <p:nvSpPr>
          <p:cNvPr id="5" name="Rectangle à coins arrondis 4"/>
          <p:cNvSpPr/>
          <p:nvPr/>
        </p:nvSpPr>
        <p:spPr bwMode="auto">
          <a:xfrm>
            <a:off x="642906" y="4214818"/>
            <a:ext cx="9001188" cy="936104"/>
          </a:xfrm>
          <a:prstGeom prst="roundRect">
            <a:avLst/>
          </a:prstGeom>
          <a:solidFill>
            <a:schemeClr val="accent2">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4" name="ZoneTexte 3"/>
          <p:cNvSpPr txBox="1"/>
          <p:nvPr/>
        </p:nvSpPr>
        <p:spPr>
          <a:xfrm>
            <a:off x="500030" y="2643182"/>
            <a:ext cx="9572692" cy="2677656"/>
          </a:xfrm>
          <a:prstGeom prst="rect">
            <a:avLst/>
          </a:prstGeom>
          <a:noFill/>
        </p:spPr>
        <p:txBody>
          <a:bodyPr wrap="square" rtlCol="0">
            <a:spAutoFit/>
          </a:bodyPr>
          <a:lstStyle/>
          <a:p>
            <a:r>
              <a:rPr lang="fr-FR" sz="2800" dirty="0" smtClean="0"/>
              <a:t>La formule de </a:t>
            </a:r>
            <a:r>
              <a:rPr lang="fr-FR" sz="2800" dirty="0" err="1" smtClean="0"/>
              <a:t>Friedewald</a:t>
            </a:r>
            <a:r>
              <a:rPr lang="fr-FR" sz="2800" dirty="0" smtClean="0"/>
              <a:t> permet  d’estimer d’une manière satisfaisante le </a:t>
            </a:r>
            <a:r>
              <a:rPr lang="fr-FR" sz="2800" dirty="0" err="1" smtClean="0"/>
              <a:t>LDLc</a:t>
            </a:r>
            <a:r>
              <a:rPr lang="fr-FR" sz="2800" dirty="0" smtClean="0"/>
              <a:t>: </a:t>
            </a:r>
          </a:p>
          <a:p>
            <a:endParaRPr lang="fr-FR" sz="2800" dirty="0" smtClean="0"/>
          </a:p>
          <a:p>
            <a:endParaRPr lang="fr-FR" sz="2800" dirty="0" smtClean="0"/>
          </a:p>
          <a:p>
            <a:r>
              <a:rPr lang="en-US" sz="2800" b="1" dirty="0" smtClean="0"/>
              <a:t>   LDL c (g/L) = cholesterol total – </a:t>
            </a:r>
            <a:r>
              <a:rPr lang="en-US" sz="2800" b="1" dirty="0" err="1" smtClean="0"/>
              <a:t>HDLc</a:t>
            </a:r>
            <a:r>
              <a:rPr lang="en-US" sz="2800" b="1" dirty="0" smtClean="0"/>
              <a:t> – triglycerides/5</a:t>
            </a:r>
            <a:endParaRPr lang="fr-FR" sz="2800" b="1" dirty="0" smtClean="0"/>
          </a:p>
          <a:p>
            <a:r>
              <a:rPr lang="fr-FR" sz="2800" dirty="0" smtClean="0"/>
              <a:t> </a:t>
            </a:r>
            <a:endParaRPr lang="fr-FR" sz="2800" dirty="0"/>
          </a:p>
        </p:txBody>
      </p:sp>
      <p:sp>
        <p:nvSpPr>
          <p:cNvPr id="6" name="ZoneTexte 5"/>
          <p:cNvSpPr txBox="1"/>
          <p:nvPr/>
        </p:nvSpPr>
        <p:spPr>
          <a:xfrm>
            <a:off x="679004" y="5877272"/>
            <a:ext cx="9036528" cy="954107"/>
          </a:xfrm>
          <a:prstGeom prst="rect">
            <a:avLst/>
          </a:prstGeom>
          <a:solidFill>
            <a:schemeClr val="accent2">
              <a:lumMod val="75000"/>
            </a:schemeClr>
          </a:solidFill>
        </p:spPr>
        <p:txBody>
          <a:bodyPr wrap="square" rtlCol="0">
            <a:spAutoFit/>
          </a:bodyPr>
          <a:lstStyle/>
          <a:p>
            <a:r>
              <a:rPr lang="fr-FR" sz="2800" dirty="0" smtClean="0"/>
              <a:t>Si le taux des triglycérides dépasse les 3,5 g/l cette formule ne peut être appliquée </a:t>
            </a:r>
            <a:endParaRPr lang="fr-FR"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5028" y="620688"/>
            <a:ext cx="4605662" cy="523220"/>
          </a:xfrm>
          <a:prstGeom prst="rect">
            <a:avLst/>
          </a:prstGeom>
          <a:solidFill>
            <a:schemeClr val="accent6">
              <a:lumMod val="60000"/>
              <a:lumOff val="40000"/>
            </a:schemeClr>
          </a:solidFill>
        </p:spPr>
        <p:txBody>
          <a:bodyPr wrap="square" rtlCol="0">
            <a:spAutoFit/>
          </a:bodyPr>
          <a:lstStyle/>
          <a:p>
            <a:r>
              <a:rPr lang="fr-FR" sz="2800" dirty="0" smtClean="0"/>
              <a:t>Valeurs référence  du </a:t>
            </a:r>
            <a:r>
              <a:rPr lang="fr-FR" sz="2800" dirty="0" err="1" smtClean="0"/>
              <a:t>HDLc</a:t>
            </a:r>
            <a:endParaRPr lang="fr-FR" sz="2800" dirty="0"/>
          </a:p>
        </p:txBody>
      </p:sp>
      <p:sp>
        <p:nvSpPr>
          <p:cNvPr id="3" name="ZoneTexte 2"/>
          <p:cNvSpPr txBox="1"/>
          <p:nvPr/>
        </p:nvSpPr>
        <p:spPr>
          <a:xfrm>
            <a:off x="1928790" y="1357298"/>
            <a:ext cx="6952856" cy="1077218"/>
          </a:xfrm>
          <a:prstGeom prst="rect">
            <a:avLst/>
          </a:prstGeom>
          <a:noFill/>
        </p:spPr>
        <p:txBody>
          <a:bodyPr wrap="square" rtlCol="0">
            <a:spAutoFit/>
          </a:bodyPr>
          <a:lstStyle/>
          <a:p>
            <a:endParaRPr lang="fr-FR" sz="3200" dirty="0" smtClean="0"/>
          </a:p>
          <a:p>
            <a:r>
              <a:rPr lang="fr-FR" sz="3200" dirty="0" smtClean="0"/>
              <a:t>Hommes  ou Femmes:  &gt; 0,40 g/L</a:t>
            </a:r>
            <a:endParaRPr lang="fr-FR" sz="3200" dirty="0"/>
          </a:p>
        </p:txBody>
      </p:sp>
      <p:sp>
        <p:nvSpPr>
          <p:cNvPr id="4" name="ZoneTexte 3"/>
          <p:cNvSpPr txBox="1"/>
          <p:nvPr/>
        </p:nvSpPr>
        <p:spPr>
          <a:xfrm>
            <a:off x="1759124" y="3789040"/>
            <a:ext cx="8136904" cy="2554545"/>
          </a:xfrm>
          <a:prstGeom prst="rect">
            <a:avLst/>
          </a:prstGeom>
          <a:noFill/>
        </p:spPr>
        <p:txBody>
          <a:bodyPr wrap="square" rtlCol="0">
            <a:spAutoFit/>
          </a:bodyPr>
          <a:lstStyle/>
          <a:p>
            <a:r>
              <a:rPr lang="fr-FR" sz="3200" dirty="0" smtClean="0"/>
              <a:t>	 </a:t>
            </a:r>
          </a:p>
          <a:p>
            <a:r>
              <a:rPr lang="fr-FR" sz="3200" dirty="0" smtClean="0"/>
              <a:t> 	 souhaitable &lt; 1,30 g/L</a:t>
            </a:r>
          </a:p>
          <a:p>
            <a:r>
              <a:rPr lang="fr-FR" sz="3200" dirty="0" smtClean="0"/>
              <a:t>	 limite supérieure &lt;1,60 g/L</a:t>
            </a:r>
          </a:p>
          <a:p>
            <a:r>
              <a:rPr lang="fr-FR" sz="3200" dirty="0" smtClean="0"/>
              <a:t>	 risque élevé &gt; 1,60 g/L </a:t>
            </a:r>
          </a:p>
          <a:p>
            <a:endParaRPr lang="fr-FR" sz="3200" dirty="0"/>
          </a:p>
        </p:txBody>
      </p:sp>
      <p:sp>
        <p:nvSpPr>
          <p:cNvPr id="5" name="ZoneTexte 4"/>
          <p:cNvSpPr txBox="1"/>
          <p:nvPr/>
        </p:nvSpPr>
        <p:spPr>
          <a:xfrm>
            <a:off x="967036" y="3068960"/>
            <a:ext cx="4962282"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3200" dirty="0" smtClean="0"/>
              <a:t>Valeurs référence du </a:t>
            </a:r>
            <a:r>
              <a:rPr lang="fr-FR" sz="3200" dirty="0" err="1" smtClean="0"/>
              <a:t>LDLc</a:t>
            </a:r>
            <a:endParaRPr lang="fr-FR" sz="3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1793" y="0"/>
            <a:ext cx="10235207" cy="523875"/>
          </a:xfrm>
          <a:prstGeom prst="rect">
            <a:avLst/>
          </a:prstGeom>
          <a:solidFill>
            <a:schemeClr val="accent2"/>
          </a:solidFill>
          <a:ln w="9525">
            <a:noFill/>
            <a:miter lim="800000"/>
            <a:headEnd/>
            <a:tailEnd/>
          </a:ln>
        </p:spPr>
        <p:txBody>
          <a:bodyPr>
            <a:spAutoFit/>
          </a:bodyPr>
          <a:lstStyle/>
          <a:p>
            <a:pPr algn="ctr"/>
            <a:r>
              <a:rPr lang="fr-FR" altLang="fr-FR" sz="2800" b="1">
                <a:latin typeface="Oswald"/>
              </a:rPr>
              <a:t>HDL élevé ou quand le mieux est l’ennemi du bien</a:t>
            </a:r>
            <a:endParaRPr lang="fr-FR" altLang="fr-FR" sz="2800" b="1"/>
          </a:p>
        </p:txBody>
      </p:sp>
      <p:sp>
        <p:nvSpPr>
          <p:cNvPr id="5" name="ZoneTexte 4">
            <a:extLst>
              <a:ext uri="{FF2B5EF4-FFF2-40B4-BE49-F238E27FC236}"/>
            </a:extLst>
          </p:cNvPr>
          <p:cNvSpPr txBox="1"/>
          <p:nvPr/>
        </p:nvSpPr>
        <p:spPr>
          <a:xfrm>
            <a:off x="1" y="2714625"/>
            <a:ext cx="10263783" cy="4524315"/>
          </a:xfrm>
          <a:prstGeom prst="rect">
            <a:avLst/>
          </a:prstGeom>
          <a:noFill/>
        </p:spPr>
        <p:txBody>
          <a:bodyPr>
            <a:spAutoFit/>
          </a:bodyPr>
          <a:lstStyle/>
          <a:p>
            <a:pPr marL="285750" indent="-285750">
              <a:lnSpc>
                <a:spcPct val="150000"/>
              </a:lnSpc>
              <a:buFont typeface="Wingdings" panose="05000000000000000000" pitchFamily="2" charset="2"/>
              <a:buChar char="Ø"/>
              <a:defRPr/>
            </a:pPr>
            <a:r>
              <a:rPr lang="fr-FR" sz="2200" dirty="0">
                <a:solidFill>
                  <a:schemeClr val="tx1"/>
                </a:solidFill>
                <a:latin typeface="+mn-lt"/>
              </a:rPr>
              <a:t>Le </a:t>
            </a:r>
            <a:r>
              <a:rPr lang="fr-FR" sz="2200" b="1" dirty="0">
                <a:solidFill>
                  <a:schemeClr val="tx1"/>
                </a:solidFill>
                <a:latin typeface="+mn-lt"/>
              </a:rPr>
              <a:t>taux de HDL </a:t>
            </a:r>
            <a:r>
              <a:rPr lang="fr-FR" sz="2200" dirty="0">
                <a:solidFill>
                  <a:schemeClr val="tx1"/>
                </a:solidFill>
                <a:latin typeface="+mn-lt"/>
              </a:rPr>
              <a:t>associé à une mortalité la plus faible est de</a:t>
            </a:r>
          </a:p>
          <a:p>
            <a:pPr marL="1028700" lvl="1">
              <a:lnSpc>
                <a:spcPct val="150000"/>
              </a:lnSpc>
              <a:buFont typeface="Wingdings" panose="05000000000000000000" pitchFamily="2" charset="2"/>
              <a:buChar char="Ø"/>
              <a:defRPr/>
            </a:pPr>
            <a:r>
              <a:rPr lang="fr-FR" sz="2200" u="sng" dirty="0">
                <a:solidFill>
                  <a:schemeClr val="tx1"/>
                </a:solidFill>
                <a:latin typeface="+mn-lt"/>
              </a:rPr>
              <a:t>  </a:t>
            </a:r>
            <a:r>
              <a:rPr lang="fr-FR" sz="2200" b="1" u="sng" dirty="0">
                <a:solidFill>
                  <a:schemeClr val="tx1"/>
                </a:solidFill>
                <a:latin typeface="+mn-lt"/>
              </a:rPr>
              <a:t>0,73 g/L </a:t>
            </a:r>
            <a:r>
              <a:rPr lang="fr-FR" sz="2200" dirty="0">
                <a:solidFill>
                  <a:schemeClr val="tx1"/>
                </a:solidFill>
                <a:latin typeface="+mn-lt"/>
              </a:rPr>
              <a:t>pour les hommes</a:t>
            </a:r>
          </a:p>
          <a:p>
            <a:pPr marL="1028700" lvl="1">
              <a:lnSpc>
                <a:spcPct val="150000"/>
              </a:lnSpc>
              <a:buFont typeface="Wingdings" panose="05000000000000000000" pitchFamily="2" charset="2"/>
              <a:buChar char="Ø"/>
              <a:defRPr/>
            </a:pPr>
            <a:r>
              <a:rPr lang="fr-FR" sz="2200" dirty="0">
                <a:solidFill>
                  <a:schemeClr val="tx1"/>
                </a:solidFill>
                <a:latin typeface="+mn-lt"/>
              </a:rPr>
              <a:t> </a:t>
            </a:r>
            <a:r>
              <a:rPr lang="fr-FR" sz="2200" b="1" u="sng" dirty="0">
                <a:solidFill>
                  <a:schemeClr val="tx1"/>
                </a:solidFill>
                <a:latin typeface="+mn-lt"/>
              </a:rPr>
              <a:t>0,93</a:t>
            </a:r>
            <a:r>
              <a:rPr lang="fr-FR" sz="2200" u="sng" dirty="0">
                <a:solidFill>
                  <a:schemeClr val="tx1"/>
                </a:solidFill>
                <a:latin typeface="+mn-lt"/>
              </a:rPr>
              <a:t> </a:t>
            </a:r>
            <a:r>
              <a:rPr lang="fr-FR" sz="2200" b="1" u="sng" dirty="0">
                <a:solidFill>
                  <a:schemeClr val="tx1"/>
                </a:solidFill>
              </a:rPr>
              <a:t>g/L</a:t>
            </a:r>
            <a:r>
              <a:rPr lang="fr-FR" sz="2200" u="sng" dirty="0">
                <a:solidFill>
                  <a:schemeClr val="tx1"/>
                </a:solidFill>
                <a:latin typeface="+mn-lt"/>
              </a:rPr>
              <a:t> </a:t>
            </a:r>
            <a:r>
              <a:rPr lang="fr-FR" sz="2200" dirty="0">
                <a:solidFill>
                  <a:schemeClr val="tx1"/>
                </a:solidFill>
                <a:latin typeface="+mn-lt"/>
              </a:rPr>
              <a:t>pour les femmes.</a:t>
            </a:r>
          </a:p>
          <a:p>
            <a:pPr marL="285750" indent="-285750">
              <a:lnSpc>
                <a:spcPct val="150000"/>
              </a:lnSpc>
              <a:buFont typeface="Wingdings" panose="05000000000000000000" pitchFamily="2" charset="2"/>
              <a:buChar char="Ø"/>
              <a:defRPr/>
            </a:pPr>
            <a:r>
              <a:rPr lang="fr-FR" sz="2200" dirty="0">
                <a:solidFill>
                  <a:schemeClr val="tx1"/>
                </a:solidFill>
                <a:latin typeface="+mn-lt"/>
              </a:rPr>
              <a:t>Pour les femmes, un taux  </a:t>
            </a:r>
            <a:r>
              <a:rPr lang="fr-FR" sz="2200" b="1" dirty="0">
                <a:solidFill>
                  <a:schemeClr val="tx1"/>
                </a:solidFill>
                <a:latin typeface="+mn-lt"/>
              </a:rPr>
              <a:t>≥</a:t>
            </a:r>
            <a:r>
              <a:rPr lang="fr-FR" sz="2200" dirty="0">
                <a:solidFill>
                  <a:schemeClr val="tx1"/>
                </a:solidFill>
                <a:latin typeface="+mn-lt"/>
              </a:rPr>
              <a:t> </a:t>
            </a:r>
            <a:r>
              <a:rPr lang="fr-FR" sz="2200" b="1" dirty="0">
                <a:solidFill>
                  <a:schemeClr val="tx1"/>
                </a:solidFill>
                <a:latin typeface="+mn-lt"/>
              </a:rPr>
              <a:t>1,35 g/L</a:t>
            </a:r>
            <a:r>
              <a:rPr lang="fr-FR" sz="2200" dirty="0">
                <a:solidFill>
                  <a:schemeClr val="tx1"/>
                </a:solidFill>
                <a:latin typeface="+mn-lt"/>
              </a:rPr>
              <a:t>, le RR est de </a:t>
            </a:r>
            <a:r>
              <a:rPr lang="fr-FR" sz="2000" b="1" u="sng" dirty="0">
                <a:solidFill>
                  <a:srgbClr val="FF0000"/>
                </a:solidFill>
                <a:latin typeface="+mn-lt"/>
              </a:rPr>
              <a:t>1,68</a:t>
            </a:r>
            <a:r>
              <a:rPr lang="fr-FR" sz="2000" u="sng" dirty="0">
                <a:solidFill>
                  <a:schemeClr val="tx1"/>
                </a:solidFill>
                <a:latin typeface="+mn-lt"/>
              </a:rPr>
              <a:t>  </a:t>
            </a:r>
            <a:r>
              <a:rPr lang="fr-FR" sz="2000" dirty="0">
                <a:solidFill>
                  <a:schemeClr val="tx1"/>
                </a:solidFill>
                <a:latin typeface="+mn-lt"/>
              </a:rPr>
              <a:t>(IC 95 % : 1,09-2,58).</a:t>
            </a:r>
            <a:endParaRPr lang="fr-FR" sz="2200" dirty="0">
              <a:solidFill>
                <a:schemeClr val="tx1"/>
              </a:solidFill>
              <a:latin typeface="+mn-lt"/>
            </a:endParaRPr>
          </a:p>
          <a:p>
            <a:pPr marL="285750" indent="-285750">
              <a:lnSpc>
                <a:spcPct val="150000"/>
              </a:lnSpc>
              <a:buFont typeface="Wingdings" panose="05000000000000000000" pitchFamily="2" charset="2"/>
              <a:buChar char="Ø"/>
              <a:defRPr/>
            </a:pPr>
            <a:r>
              <a:rPr lang="fr-FR" sz="2200" dirty="0">
                <a:solidFill>
                  <a:schemeClr val="tx1"/>
                </a:solidFill>
                <a:latin typeface="+mn-lt"/>
              </a:rPr>
              <a:t>Pour les Hommes un taux </a:t>
            </a:r>
            <a:r>
              <a:rPr lang="fr-FR" sz="2200" b="1" dirty="0">
                <a:solidFill>
                  <a:schemeClr val="tx1"/>
                </a:solidFill>
                <a:latin typeface="+mn-lt"/>
              </a:rPr>
              <a:t>≥ 1,16 g/l</a:t>
            </a:r>
            <a:r>
              <a:rPr lang="fr-FR" sz="2200" dirty="0">
                <a:solidFill>
                  <a:schemeClr val="tx1"/>
                </a:solidFill>
                <a:latin typeface="+mn-lt"/>
              </a:rPr>
              <a:t>, le RR est de </a:t>
            </a:r>
            <a:r>
              <a:rPr lang="fr-FR" sz="2200" b="1" u="sng" dirty="0">
                <a:solidFill>
                  <a:srgbClr val="FF0000"/>
                </a:solidFill>
                <a:latin typeface="+mn-lt"/>
              </a:rPr>
              <a:t>2,06</a:t>
            </a:r>
            <a:r>
              <a:rPr lang="fr-FR" sz="2200" dirty="0">
                <a:solidFill>
                  <a:schemeClr val="tx1"/>
                </a:solidFill>
                <a:latin typeface="+mn-lt"/>
              </a:rPr>
              <a:t> (IC 95 % 1,44-2,95).</a:t>
            </a:r>
          </a:p>
          <a:p>
            <a:pPr marL="342900" indent="-342900">
              <a:lnSpc>
                <a:spcPct val="150000"/>
              </a:lnSpc>
              <a:buFont typeface="Wingdings" panose="05000000000000000000" pitchFamily="2" charset="2"/>
              <a:buChar char="Ø"/>
              <a:defRPr/>
            </a:pPr>
            <a:r>
              <a:rPr lang="fr-FR" sz="2200" dirty="0">
                <a:solidFill>
                  <a:schemeClr val="tx1"/>
                </a:solidFill>
                <a:latin typeface="+mn-lt"/>
              </a:rPr>
              <a:t>Cette étude n’est qu’</a:t>
            </a:r>
            <a:r>
              <a:rPr lang="fr-FR" sz="2200" b="1" dirty="0">
                <a:solidFill>
                  <a:schemeClr val="tx1"/>
                </a:solidFill>
                <a:latin typeface="+mn-lt"/>
              </a:rPr>
              <a:t>observationnelle</a:t>
            </a:r>
            <a:r>
              <a:rPr lang="fr-FR" sz="2200" dirty="0">
                <a:solidFill>
                  <a:schemeClr val="tx1"/>
                </a:solidFill>
                <a:latin typeface="+mn-lt"/>
              </a:rPr>
              <a:t> et il reste à comprendre pourquoi des personnes avec un taux très élevé de HDL ont une </a:t>
            </a:r>
            <a:r>
              <a:rPr lang="fr-FR" sz="2200" b="1" dirty="0">
                <a:solidFill>
                  <a:schemeClr val="tx1"/>
                </a:solidFill>
                <a:latin typeface="+mn-lt"/>
              </a:rPr>
              <a:t>mortalité augmentée </a:t>
            </a:r>
            <a:r>
              <a:rPr lang="fr-FR" sz="2200" dirty="0">
                <a:solidFill>
                  <a:schemeClr val="tx1"/>
                </a:solidFill>
                <a:latin typeface="+mn-lt"/>
              </a:rPr>
              <a:t>et peut-être </a:t>
            </a:r>
            <a:r>
              <a:rPr lang="fr-FR" sz="2200" b="1" dirty="0">
                <a:solidFill>
                  <a:schemeClr val="tx1"/>
                </a:solidFill>
                <a:latin typeface="+mn-lt"/>
              </a:rPr>
              <a:t>ne pas chercher à augmenter à tout prix le taux de HDL</a:t>
            </a:r>
          </a:p>
          <a:p>
            <a:pPr marL="285750" indent="-285750">
              <a:buFont typeface="Wingdings" panose="05000000000000000000" pitchFamily="2" charset="2"/>
              <a:buChar char="Ø"/>
              <a:defRPr/>
            </a:pPr>
            <a:endParaRPr lang="fr-FR" dirty="0"/>
          </a:p>
        </p:txBody>
      </p:sp>
      <p:pic>
        <p:nvPicPr>
          <p:cNvPr id="37892" name="Image 5"/>
          <p:cNvPicPr>
            <a:picLocks noChangeAspect="1"/>
          </p:cNvPicPr>
          <p:nvPr/>
        </p:nvPicPr>
        <p:blipFill>
          <a:blip r:embed="rId2" cstate="print"/>
          <a:srcRect/>
          <a:stretch>
            <a:fillRect/>
          </a:stretch>
        </p:blipFill>
        <p:spPr bwMode="auto">
          <a:xfrm>
            <a:off x="285716" y="571480"/>
            <a:ext cx="9563696" cy="1785950"/>
          </a:xfrm>
          <a:prstGeom prst="rect">
            <a:avLst/>
          </a:prstGeom>
          <a:noFill/>
          <a:ln w="9525">
            <a:noFill/>
            <a:miter lim="800000"/>
            <a:headEnd/>
            <a:tailEnd/>
          </a:ln>
        </p:spPr>
      </p:pic>
      <p:sp>
        <p:nvSpPr>
          <p:cNvPr id="7" name="Rectangle 6">
            <a:extLst>
              <a:ext uri="{FF2B5EF4-FFF2-40B4-BE49-F238E27FC236}"/>
            </a:extLst>
          </p:cNvPr>
          <p:cNvSpPr/>
          <p:nvPr/>
        </p:nvSpPr>
        <p:spPr>
          <a:xfrm>
            <a:off x="3813010" y="2428868"/>
            <a:ext cx="6188274" cy="369332"/>
          </a:xfrm>
          <a:prstGeom prst="rect">
            <a:avLst/>
          </a:prstGeom>
          <a:solidFill>
            <a:schemeClr val="bg1"/>
          </a:solidFill>
        </p:spPr>
        <p:txBody>
          <a:bodyPr>
            <a:spAutoFit/>
          </a:bodyPr>
          <a:lstStyle/>
          <a:p>
            <a:pPr algn="ctr">
              <a:defRPr/>
            </a:pPr>
            <a:r>
              <a:rPr lang="fr-FR" sz="1800" b="1" i="1" dirty="0">
                <a:solidFill>
                  <a:schemeClr val="tx1"/>
                </a:solidFill>
                <a:latin typeface="+mj-lt"/>
              </a:rPr>
              <a:t>http://dx.doi.org/10.1016/j.atherosclerosis.2017.06.291</a:t>
            </a:r>
          </a:p>
        </p:txBody>
      </p:sp>
      <p:sp>
        <p:nvSpPr>
          <p:cNvPr id="37894" name="ZoneTexte 7"/>
          <p:cNvSpPr txBox="1">
            <a:spLocks noChangeArrowheads="1"/>
          </p:cNvSpPr>
          <p:nvPr/>
        </p:nvSpPr>
        <p:spPr bwMode="auto">
          <a:xfrm>
            <a:off x="6295464" y="3383821"/>
            <a:ext cx="3777258" cy="830997"/>
          </a:xfrm>
          <a:prstGeom prst="rect">
            <a:avLst/>
          </a:prstGeom>
          <a:solidFill>
            <a:srgbClr val="00B0F0"/>
          </a:solidFill>
          <a:ln w="9525">
            <a:noFill/>
            <a:miter lim="800000"/>
            <a:headEnd/>
            <a:tailEnd/>
          </a:ln>
        </p:spPr>
        <p:txBody>
          <a:bodyPr>
            <a:spAutoFit/>
          </a:bodyPr>
          <a:lstStyle/>
          <a:p>
            <a:pPr algn="ctr"/>
            <a:r>
              <a:rPr lang="fr-FR" altLang="fr-FR" b="1" i="1" dirty="0">
                <a:solidFill>
                  <a:schemeClr val="tx1"/>
                </a:solidFill>
              </a:rPr>
              <a:t>Suivi de 52 268 hommes et 64240 femmes sur 6 ans</a:t>
            </a:r>
            <a:endParaRPr lang="fr-FR" altLang="fr-FR"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27076" y="48260"/>
            <a:ext cx="7272808" cy="523220"/>
          </a:xfrm>
          <a:prstGeom prst="rect">
            <a:avLst/>
          </a:prstGeom>
          <a:solidFill>
            <a:schemeClr val="accent2">
              <a:lumMod val="75000"/>
            </a:schemeClr>
          </a:solidFill>
        </p:spPr>
        <p:txBody>
          <a:bodyPr wrap="square" rtlCol="0">
            <a:spAutoFit/>
          </a:bodyPr>
          <a:lstStyle/>
          <a:p>
            <a:r>
              <a:rPr lang="fr-FR" sz="2800" dirty="0" smtClean="0"/>
              <a:t>CALCUL DU CHOLESTEROL NON HDL +++</a:t>
            </a:r>
            <a:endParaRPr lang="fr-FR" sz="2800" dirty="0"/>
          </a:p>
        </p:txBody>
      </p:sp>
      <p:pic>
        <p:nvPicPr>
          <p:cNvPr id="3" name="Image 4"/>
          <p:cNvPicPr>
            <a:picLocks noChangeAspect="1" noChangeArrowheads="1"/>
          </p:cNvPicPr>
          <p:nvPr/>
        </p:nvPicPr>
        <p:blipFill>
          <a:blip r:embed="rId2" cstate="print"/>
          <a:srcRect/>
          <a:stretch>
            <a:fillRect/>
          </a:stretch>
        </p:blipFill>
        <p:spPr bwMode="auto">
          <a:xfrm>
            <a:off x="1039044" y="2071678"/>
            <a:ext cx="7992888"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1255068" y="1142984"/>
            <a:ext cx="7704856" cy="523220"/>
          </a:xfrm>
          <a:prstGeom prst="rect">
            <a:avLst/>
          </a:prstGeom>
          <a:solidFill>
            <a:schemeClr val="accent1">
              <a:lumMod val="50000"/>
            </a:schemeClr>
          </a:solidFill>
        </p:spPr>
        <p:txBody>
          <a:bodyPr wrap="square" rtlCol="0">
            <a:spAutoFit/>
          </a:bodyPr>
          <a:lstStyle/>
          <a:p>
            <a:r>
              <a:rPr lang="fr-FR" sz="2800" dirty="0" smtClean="0"/>
              <a:t>Non-HDL cholestérol =  cholestérol total – HDL c</a:t>
            </a:r>
            <a:endParaRPr lang="fr-FR" sz="2800" dirty="0"/>
          </a:p>
        </p:txBody>
      </p:sp>
      <p:sp>
        <p:nvSpPr>
          <p:cNvPr id="5" name="Rectangle 4"/>
          <p:cNvSpPr/>
          <p:nvPr/>
        </p:nvSpPr>
        <p:spPr>
          <a:xfrm>
            <a:off x="102940" y="5429264"/>
            <a:ext cx="10040044" cy="969496"/>
          </a:xfrm>
          <a:prstGeom prst="rect">
            <a:avLst/>
          </a:prstGeom>
          <a:solidFill>
            <a:srgbClr val="FF0000"/>
          </a:solidFill>
        </p:spPr>
        <p:txBody>
          <a:bodyPr wrap="square">
            <a:spAutoFit/>
          </a:bodyPr>
          <a:lstStyle/>
          <a:p>
            <a:pPr>
              <a:spcBef>
                <a:spcPts val="600"/>
              </a:spcBef>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altLang="fr-FR" b="1" dirty="0" smtClean="0">
                <a:solidFill>
                  <a:schemeClr val="tx1">
                    <a:lumMod val="95000"/>
                    <a:lumOff val="5000"/>
                  </a:schemeClr>
                </a:solidFill>
                <a:cs typeface="Arial" pitchFamily="34" charset="0"/>
              </a:rPr>
              <a:t>Le seuil  du C non-HDL est de 0,30 g/l &gt; à celui du  </a:t>
            </a:r>
            <a:r>
              <a:rPr lang="fr-FR" altLang="fr-FR" b="1" dirty="0" err="1" smtClean="0">
                <a:solidFill>
                  <a:schemeClr val="tx1">
                    <a:lumMod val="95000"/>
                    <a:lumOff val="5000"/>
                  </a:schemeClr>
                </a:solidFill>
                <a:cs typeface="Arial" pitchFamily="34" charset="0"/>
              </a:rPr>
              <a:t>LDLc</a:t>
            </a:r>
            <a:r>
              <a:rPr lang="fr-FR" altLang="fr-FR" b="1" dirty="0" smtClean="0">
                <a:solidFill>
                  <a:schemeClr val="tx1">
                    <a:lumMod val="95000"/>
                    <a:lumOff val="5000"/>
                  </a:schemeClr>
                </a:solidFill>
                <a:cs typeface="Arial" pitchFamily="34" charset="0"/>
              </a:rPr>
              <a:t> (</a:t>
            </a:r>
            <a:r>
              <a:rPr lang="fr-FR" altLang="fr-FR" b="1" dirty="0" err="1" smtClean="0">
                <a:solidFill>
                  <a:schemeClr val="tx1">
                    <a:lumMod val="95000"/>
                    <a:lumOff val="5000"/>
                  </a:schemeClr>
                </a:solidFill>
                <a:cs typeface="Arial" pitchFamily="34" charset="0"/>
              </a:rPr>
              <a:t>LDLc</a:t>
            </a:r>
            <a:r>
              <a:rPr lang="fr-FR" altLang="fr-FR" b="1" dirty="0" smtClean="0">
                <a:solidFill>
                  <a:schemeClr val="tx1">
                    <a:lumMod val="95000"/>
                    <a:lumOff val="5000"/>
                  </a:schemeClr>
                </a:solidFill>
                <a:cs typeface="Arial" pitchFamily="34" charset="0"/>
              </a:rPr>
              <a:t> + 0,30g/l)</a:t>
            </a:r>
          </a:p>
          <a:p>
            <a:pPr>
              <a:spcBef>
                <a:spcPts val="600"/>
              </a:spcBef>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fr-FR" altLang="fr-FR" sz="2800" b="1" i="1" dirty="0" smtClean="0"/>
              <a:t>Il est une cible secondaire intéressante lors d'</a:t>
            </a:r>
            <a:r>
              <a:rPr lang="fr-FR" altLang="fr-FR" sz="2800" b="1" i="1" dirty="0" err="1" smtClean="0"/>
              <a:t>hypertriglycéridémie</a:t>
            </a:r>
            <a:r>
              <a:rPr lang="fr-FR" altLang="fr-FR" sz="2800" b="1" i="1" dirty="0" smtClean="0">
                <a:solidFill>
                  <a:schemeClr val="accent6">
                    <a:lumMod val="50000"/>
                  </a:schemeClr>
                </a:solidFill>
              </a:rPr>
              <a:t>.</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759124" y="475456"/>
            <a:ext cx="5832648" cy="649288"/>
          </a:xfrm>
          <a:prstGeom prst="rect">
            <a:avLst/>
          </a:prstGeom>
          <a:solidFill>
            <a:schemeClr val="accent3"/>
          </a:solidFill>
          <a:ln w="9525">
            <a:solidFill>
              <a:srgbClr val="002060"/>
            </a:solidFill>
            <a:miter lim="800000"/>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000" b="1" dirty="0">
                <a:solidFill>
                  <a:srgbClr val="000000"/>
                </a:solidFill>
                <a:latin typeface="Times New Roman" pitchFamily="18" charset="0"/>
                <a:cs typeface="Arial" pitchFamily="34" charset="0"/>
              </a:rPr>
              <a:t/>
            </a:r>
            <a:br>
              <a:rPr lang="fr-FR" altLang="fr-FR" sz="3000" b="1" dirty="0">
                <a:solidFill>
                  <a:srgbClr val="000000"/>
                </a:solidFill>
                <a:latin typeface="Times New Roman" pitchFamily="18" charset="0"/>
                <a:cs typeface="Arial" pitchFamily="34" charset="0"/>
              </a:rPr>
            </a:br>
            <a:r>
              <a:rPr lang="fr-FR" altLang="fr-FR" sz="3000" b="1" dirty="0">
                <a:solidFill>
                  <a:srgbClr val="002060"/>
                </a:solidFill>
                <a:latin typeface="Times New Roman" pitchFamily="18" charset="0"/>
                <a:cs typeface="Arial" pitchFamily="34" charset="0"/>
              </a:rPr>
              <a:t>Dosages spécialisés</a:t>
            </a:r>
            <a:r>
              <a:rPr lang="fr-FR" altLang="fr-FR" sz="3200" b="1" dirty="0">
                <a:solidFill>
                  <a:srgbClr val="000000"/>
                </a:solidFill>
                <a:latin typeface="Times New Roman" pitchFamily="18" charset="0"/>
                <a:cs typeface="Arial" pitchFamily="34" charset="0"/>
              </a:rPr>
              <a:t/>
            </a:r>
            <a:br>
              <a:rPr lang="fr-FR" altLang="fr-FR" sz="3200" b="1" dirty="0">
                <a:solidFill>
                  <a:srgbClr val="000000"/>
                </a:solidFill>
                <a:latin typeface="Times New Roman" pitchFamily="18" charset="0"/>
                <a:cs typeface="Arial" pitchFamily="34" charset="0"/>
              </a:rPr>
            </a:br>
            <a:endParaRPr lang="fr-FR" altLang="fr-FR" sz="3200" b="1" dirty="0">
              <a:solidFill>
                <a:srgbClr val="000000"/>
              </a:solidFill>
              <a:latin typeface="Times New Roman" pitchFamily="18" charset="0"/>
              <a:cs typeface="Arial" pitchFamily="34" charset="0"/>
            </a:endParaRPr>
          </a:p>
        </p:txBody>
      </p:sp>
      <p:sp>
        <p:nvSpPr>
          <p:cNvPr id="30722" name="Text Box 2">
            <a:extLst>
              <a:ext uri="{FF2B5EF4-FFF2-40B4-BE49-F238E27FC236}"/>
            </a:extLst>
          </p:cNvPr>
          <p:cNvSpPr txBox="1">
            <a:spLocks noChangeArrowheads="1"/>
          </p:cNvSpPr>
          <p:nvPr/>
        </p:nvSpPr>
        <p:spPr bwMode="auto">
          <a:xfrm>
            <a:off x="192918" y="1714488"/>
            <a:ext cx="10165556" cy="4643470"/>
          </a:xfrm>
          <a:prstGeom prst="rect">
            <a:avLst/>
          </a:prstGeom>
          <a:noFill/>
          <a:ln>
            <a:noFill/>
          </a:ln>
          <a:effectLst/>
          <a:extLst>
            <a:ext uri="{909E8E84-426E-40DD-AFC4-6F175D3DCCD1}"/>
            <a:ext uri="{91240B29-F687-4F45-9708-019B960494DF}"/>
            <a:ext uri="{AF507438-7753-43E0-B8FC-AC1667EBCBE1}"/>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marL="855663" indent="-45720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a:spcBef>
                <a:spcPts val="600"/>
              </a:spcBef>
              <a:buSzPct val="100000"/>
              <a:defRPr/>
            </a:pPr>
            <a:r>
              <a:rPr lang="fr-CA" altLang="fr-FR" b="1" dirty="0">
                <a:solidFill>
                  <a:schemeClr val="tx1"/>
                </a:solidFill>
                <a:latin typeface="Times New Roman" pitchFamily="16" charset="0"/>
                <a:cs typeface="Arial" charset="0"/>
              </a:rPr>
              <a:t>Le dosage des AposA1 et B n’est pas indiqué que dans les rares cas de dyslipidémie complexe ou génétique</a:t>
            </a:r>
            <a:r>
              <a:rPr lang="fr-CA" altLang="fr-FR" b="1" dirty="0" smtClean="0">
                <a:solidFill>
                  <a:schemeClr val="tx1"/>
                </a:solidFill>
                <a:latin typeface="Times New Roman" pitchFamily="16" charset="0"/>
                <a:cs typeface="Arial" charset="0"/>
              </a:rPr>
              <a:t>.</a:t>
            </a:r>
          </a:p>
          <a:p>
            <a:pPr>
              <a:spcBef>
                <a:spcPts val="600"/>
              </a:spcBef>
              <a:buSzPct val="100000"/>
              <a:defRPr/>
            </a:pPr>
            <a:endParaRPr lang="fr-CA" altLang="fr-FR" b="1" dirty="0">
              <a:solidFill>
                <a:schemeClr val="tx1"/>
              </a:solidFill>
              <a:latin typeface="Times New Roman" pitchFamily="16" charset="0"/>
              <a:cs typeface="Arial" charset="0"/>
            </a:endParaRPr>
          </a:p>
          <a:p>
            <a:pPr marL="341313" indent="-339725">
              <a:spcBef>
                <a:spcPts val="600"/>
              </a:spcBef>
              <a:buClr>
                <a:srgbClr val="000000"/>
              </a:buClr>
              <a:buSzPct val="100000"/>
              <a:buFont typeface="Times New Roman" pitchFamily="16" charset="0"/>
              <a:buAutoNum type="arabicPeriod"/>
              <a:defRPr/>
            </a:pPr>
            <a:r>
              <a:rPr lang="fr-FR" altLang="fr-FR" b="1" dirty="0">
                <a:solidFill>
                  <a:schemeClr val="tx1"/>
                </a:solidFill>
                <a:latin typeface="Times New Roman" pitchFamily="16" charset="0"/>
                <a:cs typeface="Arial" charset="0"/>
              </a:rPr>
              <a:t>Apo A1 : </a:t>
            </a:r>
            <a:r>
              <a:rPr lang="fr-CA" altLang="fr-FR" b="1" dirty="0">
                <a:solidFill>
                  <a:schemeClr val="tx1"/>
                </a:solidFill>
                <a:latin typeface="Times New Roman" pitchFamily="16" charset="0"/>
                <a:cs typeface="Arial" charset="0"/>
              </a:rPr>
              <a:t>quand le dosage du HDLc est inférieur 0,30g/L, le dosage de l'apo A1 </a:t>
            </a:r>
            <a:r>
              <a:rPr lang="fr-CA" altLang="fr-FR" b="1" dirty="0" smtClean="0">
                <a:solidFill>
                  <a:schemeClr val="tx1"/>
                </a:solidFill>
                <a:latin typeface="Times New Roman" pitchFamily="16" charset="0"/>
                <a:cs typeface="Arial" charset="0"/>
              </a:rPr>
              <a:t>permet </a:t>
            </a:r>
            <a:r>
              <a:rPr lang="fr-FR" altLang="fr-FR" b="1" dirty="0" smtClean="0">
                <a:solidFill>
                  <a:schemeClr val="tx1"/>
                </a:solidFill>
                <a:latin typeface="Times New Roman" pitchFamily="16" charset="0"/>
                <a:cs typeface="Arial" charset="0"/>
              </a:rPr>
              <a:t>de contrôler des valeurs basses du </a:t>
            </a:r>
            <a:r>
              <a:rPr lang="fr-FR" altLang="fr-FR" b="1" dirty="0" err="1" smtClean="0">
                <a:solidFill>
                  <a:schemeClr val="tx1"/>
                </a:solidFill>
                <a:latin typeface="Times New Roman" pitchFamily="16" charset="0"/>
                <a:cs typeface="Arial" charset="0"/>
              </a:rPr>
              <a:t>HDLc</a:t>
            </a:r>
            <a:endParaRPr lang="fr-FR" altLang="fr-FR" b="1" dirty="0" smtClean="0">
              <a:solidFill>
                <a:schemeClr val="tx1"/>
              </a:solidFill>
              <a:latin typeface="Times New Roman" pitchFamily="16" charset="0"/>
              <a:cs typeface="Arial" charset="0"/>
            </a:endParaRPr>
          </a:p>
          <a:p>
            <a:pPr marL="341313" indent="-339725">
              <a:spcBef>
                <a:spcPts val="600"/>
              </a:spcBef>
              <a:buClr>
                <a:srgbClr val="000000"/>
              </a:buClr>
              <a:buSzPct val="100000"/>
              <a:defRPr/>
            </a:pPr>
            <a:endParaRPr lang="fr-CA" altLang="fr-FR" b="1" dirty="0" smtClean="0">
              <a:solidFill>
                <a:schemeClr val="tx1"/>
              </a:solidFill>
              <a:latin typeface="Times New Roman" pitchFamily="16" charset="0"/>
              <a:cs typeface="Arial" charset="0"/>
            </a:endParaRPr>
          </a:p>
          <a:p>
            <a:pPr marL="341313" indent="-339725">
              <a:spcBef>
                <a:spcPts val="600"/>
              </a:spcBef>
              <a:buClr>
                <a:srgbClr val="000000"/>
              </a:buClr>
              <a:buSzPct val="100000"/>
              <a:buFont typeface="Times New Roman" pitchFamily="16" charset="0"/>
              <a:buAutoNum type="arabicPeriod"/>
              <a:defRPr/>
            </a:pPr>
            <a:endParaRPr lang="fr-CA" altLang="fr-FR" b="1" dirty="0">
              <a:solidFill>
                <a:schemeClr val="tx1"/>
              </a:solidFill>
              <a:latin typeface="Times New Roman" pitchFamily="16" charset="0"/>
              <a:cs typeface="Arial" charset="0"/>
            </a:endParaRPr>
          </a:p>
          <a:p>
            <a:pPr marL="341313" indent="-339725">
              <a:spcBef>
                <a:spcPts val="600"/>
              </a:spcBef>
              <a:buClr>
                <a:srgbClr val="2D2DB9"/>
              </a:buClr>
              <a:buSzPct val="100000"/>
              <a:buFont typeface="Wingdings" charset="2"/>
              <a:buChar char=""/>
              <a:defRPr/>
            </a:pPr>
            <a:r>
              <a:rPr lang="fr-CA" altLang="fr-FR" b="1" dirty="0">
                <a:solidFill>
                  <a:schemeClr val="tx1"/>
                </a:solidFill>
                <a:latin typeface="Times New Roman" pitchFamily="16" charset="0"/>
              </a:rPr>
              <a:t>le dosage de l’Apo B peut être indiqué </a:t>
            </a:r>
            <a:r>
              <a:rPr lang="fr-CA" altLang="fr-FR" b="1" dirty="0" smtClean="0">
                <a:solidFill>
                  <a:schemeClr val="tx1"/>
                </a:solidFill>
                <a:latin typeface="Times New Roman" pitchFamily="16" charset="0"/>
              </a:rPr>
              <a:t> lorsque </a:t>
            </a:r>
            <a:r>
              <a:rPr lang="fr-CA" altLang="fr-FR" b="1" dirty="0">
                <a:solidFill>
                  <a:schemeClr val="tx1"/>
                </a:solidFill>
                <a:latin typeface="Times New Roman" pitchFamily="16" charset="0"/>
              </a:rPr>
              <a:t>le taux des TG est </a:t>
            </a:r>
            <a:r>
              <a:rPr lang="fr-CA" altLang="fr-FR" b="1" dirty="0">
                <a:solidFill>
                  <a:schemeClr val="tx1"/>
                </a:solidFill>
                <a:cs typeface="Arial" charset="0"/>
              </a:rPr>
              <a:t>&gt; </a:t>
            </a:r>
            <a:r>
              <a:rPr lang="fr-CA" altLang="fr-FR" b="1" dirty="0">
                <a:solidFill>
                  <a:schemeClr val="tx1"/>
                </a:solidFill>
                <a:latin typeface="Times New Roman" pitchFamily="16" charset="0"/>
              </a:rPr>
              <a:t>3,4 g/L  (Calcul </a:t>
            </a:r>
            <a:r>
              <a:rPr lang="fr-CA" altLang="fr-FR" b="1" dirty="0" smtClean="0">
                <a:solidFill>
                  <a:schemeClr val="tx1"/>
                </a:solidFill>
                <a:latin typeface="Times New Roman" pitchFamily="16" charset="0"/>
              </a:rPr>
              <a:t>du C </a:t>
            </a:r>
            <a:r>
              <a:rPr lang="fr-CA" altLang="fr-FR" b="1" dirty="0">
                <a:solidFill>
                  <a:schemeClr val="tx1"/>
                </a:solidFill>
                <a:latin typeface="Times New Roman" pitchFamily="16" charset="0"/>
              </a:rPr>
              <a:t>non </a:t>
            </a:r>
            <a:r>
              <a:rPr lang="fr-CA" altLang="fr-FR" b="1" dirty="0" smtClean="0">
                <a:solidFill>
                  <a:schemeClr val="tx1"/>
                </a:solidFill>
                <a:latin typeface="Times New Roman" pitchFamily="16" charset="0"/>
              </a:rPr>
              <a:t>HDL).</a:t>
            </a:r>
            <a:endParaRPr lang="fr-CA" altLang="fr-FR" b="1" dirty="0">
              <a:solidFill>
                <a:schemeClr val="tx1"/>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75148" y="428604"/>
            <a:ext cx="6025872" cy="646331"/>
          </a:xfrm>
          <a:prstGeom prst="rect">
            <a:avLst/>
          </a:prstGeom>
          <a:solidFill>
            <a:srgbClr val="FFFF00"/>
          </a:solidFill>
        </p:spPr>
        <p:txBody>
          <a:bodyPr wrap="square" rtlCol="0">
            <a:spAutoFit/>
          </a:bodyPr>
          <a:lstStyle/>
          <a:p>
            <a:r>
              <a:rPr lang="fr-FR" sz="3600" b="1" dirty="0" smtClean="0">
                <a:solidFill>
                  <a:schemeClr val="accent2"/>
                </a:solidFill>
              </a:rPr>
              <a:t>Dosages des </a:t>
            </a:r>
            <a:r>
              <a:rPr lang="fr-FR" sz="3600" b="1" dirty="0" err="1" smtClean="0">
                <a:solidFill>
                  <a:schemeClr val="accent2"/>
                </a:solidFill>
              </a:rPr>
              <a:t>ApoAI</a:t>
            </a:r>
            <a:r>
              <a:rPr lang="fr-FR" sz="3600" b="1" dirty="0" smtClean="0">
                <a:solidFill>
                  <a:schemeClr val="accent2"/>
                </a:solidFill>
              </a:rPr>
              <a:t> et </a:t>
            </a:r>
            <a:r>
              <a:rPr lang="fr-FR" sz="3600" b="1" dirty="0" err="1" smtClean="0">
                <a:solidFill>
                  <a:schemeClr val="accent2"/>
                </a:solidFill>
              </a:rPr>
              <a:t>ApoB</a:t>
            </a:r>
            <a:endParaRPr lang="fr-FR" sz="3600" b="1" dirty="0">
              <a:solidFill>
                <a:schemeClr val="accent2"/>
              </a:solidFill>
            </a:endParaRPr>
          </a:p>
        </p:txBody>
      </p:sp>
      <p:sp>
        <p:nvSpPr>
          <p:cNvPr id="3" name="ZoneTexte 2"/>
          <p:cNvSpPr txBox="1"/>
          <p:nvPr/>
        </p:nvSpPr>
        <p:spPr>
          <a:xfrm>
            <a:off x="714344" y="1556792"/>
            <a:ext cx="8677628" cy="523220"/>
          </a:xfrm>
          <a:prstGeom prst="rect">
            <a:avLst/>
          </a:prstGeom>
          <a:noFill/>
        </p:spPr>
        <p:txBody>
          <a:bodyPr wrap="square" rtlCol="0">
            <a:spAutoFit/>
          </a:bodyPr>
          <a:lstStyle/>
          <a:p>
            <a:r>
              <a:rPr lang="fr-FR" sz="2800" dirty="0" smtClean="0"/>
              <a:t>Leur dosage n’est pas recommandé en première intention </a:t>
            </a:r>
            <a:endParaRPr lang="fr-FR" sz="2800" dirty="0"/>
          </a:p>
        </p:txBody>
      </p:sp>
      <p:sp>
        <p:nvSpPr>
          <p:cNvPr id="4" name="ZoneTexte 3"/>
          <p:cNvSpPr txBox="1"/>
          <p:nvPr/>
        </p:nvSpPr>
        <p:spPr>
          <a:xfrm>
            <a:off x="1327076" y="2204864"/>
            <a:ext cx="8174142" cy="523220"/>
          </a:xfrm>
          <a:prstGeom prst="rect">
            <a:avLst/>
          </a:prstGeom>
          <a:noFill/>
        </p:spPr>
        <p:txBody>
          <a:bodyPr wrap="square" rtlCol="0">
            <a:spAutoFit/>
          </a:bodyPr>
          <a:lstStyle/>
          <a:p>
            <a:r>
              <a:rPr lang="fr-FR" sz="2800" dirty="0" smtClean="0"/>
              <a:t>Elles sont appréciées par des dosages immunologiques </a:t>
            </a:r>
            <a:endParaRPr lang="fr-FR" sz="2800" dirty="0"/>
          </a:p>
        </p:txBody>
      </p:sp>
      <p:sp>
        <p:nvSpPr>
          <p:cNvPr id="5" name="ZoneTexte 4"/>
          <p:cNvSpPr txBox="1"/>
          <p:nvPr/>
        </p:nvSpPr>
        <p:spPr>
          <a:xfrm>
            <a:off x="1471092" y="2996952"/>
            <a:ext cx="7200800" cy="584775"/>
          </a:xfrm>
          <a:prstGeom prst="rect">
            <a:avLst/>
          </a:prstGeom>
          <a:noFill/>
        </p:spPr>
        <p:txBody>
          <a:bodyPr wrap="square" rtlCol="0">
            <a:spAutoFit/>
          </a:bodyPr>
          <a:lstStyle/>
          <a:p>
            <a:r>
              <a:rPr lang="fr-FR" dirty="0" smtClean="0"/>
              <a:t>Valeurs de </a:t>
            </a:r>
            <a:r>
              <a:rPr lang="fr-FR" sz="3200" dirty="0" smtClean="0"/>
              <a:t>référence</a:t>
            </a:r>
            <a:endParaRPr lang="fr-FR" dirty="0"/>
          </a:p>
        </p:txBody>
      </p:sp>
      <p:sp>
        <p:nvSpPr>
          <p:cNvPr id="11265" name="Rectangle 1"/>
          <p:cNvSpPr>
            <a:spLocks noChangeArrowheads="1"/>
          </p:cNvSpPr>
          <p:nvPr/>
        </p:nvSpPr>
        <p:spPr bwMode="auto">
          <a:xfrm>
            <a:off x="500030" y="4086059"/>
            <a:ext cx="917997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 pos="898525" algn="l"/>
                <a:tab pos="1349375" algn="l"/>
                <a:tab pos="1798638" algn="l"/>
                <a:tab pos="2247900" algn="l"/>
                <a:tab pos="3105150" algn="ctr"/>
                <a:tab pos="3146425" algn="l"/>
                <a:tab pos="3597275" algn="l"/>
                <a:tab pos="4046538" algn="l"/>
                <a:tab pos="4829175" algn="l"/>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Apo A-I:  F:  1.08 - 2.25 g/L              Apo B:    F: 0.6 – 1.17 g/L</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898525" algn="l"/>
                <a:tab pos="1349375" algn="l"/>
                <a:tab pos="1798638" algn="l"/>
                <a:tab pos="2247900" algn="l"/>
                <a:tab pos="3105150" algn="ctr"/>
                <a:tab pos="3146425" algn="l"/>
                <a:tab pos="3597275" algn="l"/>
                <a:tab pos="4046538" algn="l"/>
                <a:tab pos="4829175" algn="l"/>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 1.04 - 2.02 g/L	                        </a:t>
            </a:r>
            <a:r>
              <a:rPr kumimoji="0" lang="en-US" sz="28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 0.6 – 1.33 g/L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a:xfrm>
            <a:off x="823020" y="1916832"/>
            <a:ext cx="8743950" cy="4114800"/>
          </a:xfrm>
        </p:spPr>
        <p:txBody>
          <a:bodyPr/>
          <a:lstStyle/>
          <a:p>
            <a:r>
              <a:rPr lang="fr-FR" sz="2400" dirty="0" smtClean="0"/>
              <a:t>Les deux principaux lipides circulants  sont le cholestérol et les triglycérides. </a:t>
            </a:r>
          </a:p>
          <a:p>
            <a:r>
              <a:rPr lang="fr-FR" sz="2400" dirty="0" smtClean="0"/>
              <a:t>Le 1/3 du cholestérol plasmatique est d’origine alimentaire;</a:t>
            </a:r>
          </a:p>
          <a:p>
            <a:pPr>
              <a:buNone/>
            </a:pPr>
            <a:r>
              <a:rPr lang="fr-FR" sz="2400" dirty="0" smtClean="0"/>
              <a:t>	les 2/3 sont d’origine endogène. </a:t>
            </a:r>
          </a:p>
          <a:p>
            <a:pPr>
              <a:buFont typeface="Arial" pitchFamily="34" charset="0"/>
              <a:buChar char="•"/>
            </a:pPr>
            <a:r>
              <a:rPr lang="fr-FR" sz="2400" dirty="0" smtClean="0"/>
              <a:t>Le biosynthèse endogène se fait en plusieurs étapes sous le contrôle d’une enzyme clé qui est la HMG </a:t>
            </a:r>
            <a:r>
              <a:rPr lang="fr-FR" sz="2400" dirty="0" err="1" smtClean="0"/>
              <a:t>CoA</a:t>
            </a:r>
            <a:r>
              <a:rPr lang="fr-FR" sz="2400" dirty="0" smtClean="0"/>
              <a:t> réductase      ( </a:t>
            </a:r>
            <a:r>
              <a:rPr lang="fr-FR" sz="2400" dirty="0" err="1" smtClean="0"/>
              <a:t>hydroxy</a:t>
            </a:r>
            <a:r>
              <a:rPr lang="fr-FR" sz="2400" dirty="0" smtClean="0"/>
              <a:t> </a:t>
            </a:r>
            <a:r>
              <a:rPr lang="fr-FR" sz="2400" dirty="0" err="1" smtClean="0"/>
              <a:t>méthylglutaryl</a:t>
            </a:r>
            <a:r>
              <a:rPr lang="fr-FR" sz="2400" dirty="0" smtClean="0"/>
              <a:t> </a:t>
            </a:r>
            <a:r>
              <a:rPr lang="fr-FR" sz="2400" dirty="0" err="1" smtClean="0"/>
              <a:t>CoA</a:t>
            </a:r>
            <a:r>
              <a:rPr lang="fr-FR" sz="2400" dirty="0" smtClean="0"/>
              <a:t> réductase)</a:t>
            </a:r>
          </a:p>
          <a:p>
            <a:pPr>
              <a:buFont typeface="Arial" pitchFamily="34" charset="0"/>
              <a:buChar char="•"/>
            </a:pPr>
            <a:r>
              <a:rPr lang="fr-FR" sz="2400" dirty="0" smtClean="0"/>
              <a:t>75% du cholestérol plasmatique est estérifié </a:t>
            </a:r>
            <a:endParaRPr lang="fr-FR"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28628" y="71420"/>
            <a:ext cx="9429780" cy="857250"/>
          </a:xfrm>
          <a:prstGeom prst="rect">
            <a:avLst/>
          </a:prstGeom>
          <a:solidFill>
            <a:srgbClr val="FFFF00"/>
          </a:solidFill>
          <a:ln w="9525">
            <a:noFill/>
            <a:round/>
            <a:headEnd/>
            <a:tailEnd/>
          </a:ln>
        </p:spPr>
        <p:txBody>
          <a:bodyPr anchor="ct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a:solidFill>
                  <a:srgbClr val="2D2DB9"/>
                </a:solidFill>
                <a:latin typeface="Times New Roman" pitchFamily="18" charset="0"/>
              </a:rPr>
              <a:t>Electrophorèse des lipoprotéines : Lipidogramme </a:t>
            </a:r>
          </a:p>
        </p:txBody>
      </p:sp>
      <p:sp>
        <p:nvSpPr>
          <p:cNvPr id="38915" name="Text Box 2"/>
          <p:cNvSpPr txBox="1">
            <a:spLocks noChangeArrowheads="1"/>
          </p:cNvSpPr>
          <p:nvPr/>
        </p:nvSpPr>
        <p:spPr bwMode="auto">
          <a:xfrm>
            <a:off x="0" y="1243036"/>
            <a:ext cx="10287000" cy="2900344"/>
          </a:xfrm>
          <a:prstGeom prst="rect">
            <a:avLst/>
          </a:prstGeom>
          <a:noFill/>
          <a:ln w="9525">
            <a:noFill/>
            <a:round/>
            <a:headEnd/>
            <a:tailEnd/>
          </a:ln>
        </p:spPr>
        <p:txBody>
          <a:bodyPr/>
          <a:lstStyle/>
          <a:p>
            <a:pPr marL="341313" indent="-341313">
              <a:spcBef>
                <a:spcPts val="700"/>
              </a:spcBef>
              <a:buClr>
                <a:srgbClr val="2D2DB9"/>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400" dirty="0">
                <a:latin typeface="Times New Roman" pitchFamily="18" charset="0"/>
              </a:rPr>
              <a:t>le </a:t>
            </a:r>
            <a:r>
              <a:rPr lang="fr-CA" altLang="fr-FR" sz="2400" b="1" dirty="0" err="1">
                <a:latin typeface="Times New Roman" pitchFamily="18" charset="0"/>
              </a:rPr>
              <a:t>lipoprotéinogramme</a:t>
            </a:r>
            <a:r>
              <a:rPr lang="fr-CA" altLang="fr-FR" sz="2400" b="1" dirty="0">
                <a:latin typeface="Times New Roman" pitchFamily="18" charset="0"/>
              </a:rPr>
              <a:t> </a:t>
            </a:r>
            <a:r>
              <a:rPr lang="fr-CA" altLang="fr-FR" sz="2400" dirty="0">
                <a:latin typeface="Times New Roman" pitchFamily="18" charset="0"/>
              </a:rPr>
              <a:t>est à la base de la classification internationale des hyperlipidémies de </a:t>
            </a:r>
            <a:r>
              <a:rPr lang="fr-CA" altLang="fr-FR" sz="2400" dirty="0" err="1">
                <a:latin typeface="Times New Roman" pitchFamily="18" charset="0"/>
              </a:rPr>
              <a:t>Fredrickson</a:t>
            </a:r>
            <a:r>
              <a:rPr lang="fr-CA" altLang="fr-FR" sz="2400" dirty="0">
                <a:latin typeface="Times New Roman" pitchFamily="18" charset="0"/>
              </a:rPr>
              <a:t>. </a:t>
            </a:r>
            <a:endParaRPr lang="fr-CA" altLang="fr-FR" sz="2400" dirty="0" smtClean="0">
              <a:latin typeface="Times New Roman" pitchFamily="18" charset="0"/>
            </a:endParaRPr>
          </a:p>
          <a:p>
            <a:pPr marL="341313" indent="-341313">
              <a:spcBef>
                <a:spcPts val="700"/>
              </a:spcBef>
              <a:buClr>
                <a:srgbClr val="2D2DB9"/>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CA" altLang="fr-FR" sz="2400" dirty="0">
              <a:latin typeface="Times New Roman" pitchFamily="18" charset="0"/>
            </a:endParaRPr>
          </a:p>
          <a:p>
            <a:pPr marL="341313" indent="-341313">
              <a:spcBef>
                <a:spcPts val="700"/>
              </a:spcBef>
              <a:buClr>
                <a:srgbClr val="2D2DB9"/>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CA" altLang="fr-FR" sz="2400" dirty="0" smtClean="0">
                <a:latin typeface="Times New Roman" pitchFamily="18" charset="0"/>
              </a:rPr>
              <a:t>Sa </a:t>
            </a:r>
            <a:r>
              <a:rPr lang="fr-CA" altLang="fr-FR" sz="2400" dirty="0">
                <a:latin typeface="Times New Roman" pitchFamily="18" charset="0"/>
              </a:rPr>
              <a:t>réalisation devrait se limiter aux explorations des anomalies </a:t>
            </a:r>
            <a:r>
              <a:rPr lang="fr-CA" altLang="fr-FR" sz="2400" b="1" dirty="0" err="1">
                <a:latin typeface="Times New Roman" pitchFamily="18" charset="0"/>
              </a:rPr>
              <a:t>lipoprotéiniques</a:t>
            </a:r>
            <a:r>
              <a:rPr lang="fr-CA" altLang="fr-FR" sz="2400" b="1" dirty="0">
                <a:latin typeface="Times New Roman" pitchFamily="18" charset="0"/>
              </a:rPr>
              <a:t> d’interprétation délicate </a:t>
            </a:r>
            <a:r>
              <a:rPr lang="fr-CA" altLang="fr-FR" sz="2400" dirty="0">
                <a:latin typeface="Times New Roman" pitchFamily="18" charset="0"/>
              </a:rPr>
              <a:t>(assez rares), </a:t>
            </a:r>
          </a:p>
        </p:txBody>
      </p:sp>
      <p:pic>
        <p:nvPicPr>
          <p:cNvPr id="4" name="Picture 2"/>
          <p:cNvPicPr>
            <a:picLocks noChangeAspect="1" noChangeArrowheads="1"/>
          </p:cNvPicPr>
          <p:nvPr/>
        </p:nvPicPr>
        <p:blipFill>
          <a:blip r:embed="rId3" cstate="print"/>
          <a:srcRect/>
          <a:stretch>
            <a:fillRect/>
          </a:stretch>
        </p:blipFill>
        <p:spPr bwMode="auto">
          <a:xfrm>
            <a:off x="2857484" y="3786190"/>
            <a:ext cx="5715040"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759124" y="311135"/>
            <a:ext cx="6696744" cy="903287"/>
          </a:xfrm>
          <a:prstGeom prst="rect">
            <a:avLst/>
          </a:prstGeom>
          <a:solidFill>
            <a:srgbClr val="FFFF00"/>
          </a:solidFill>
          <a:ln w="9525">
            <a:noFill/>
            <a:round/>
            <a:headEnd/>
            <a:tailEnd/>
          </a:ln>
        </p:spPr>
        <p:txBody>
          <a:bodyPr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3600" b="1" i="1" dirty="0">
                <a:solidFill>
                  <a:srgbClr val="2D2DB9"/>
                </a:solidFill>
                <a:latin typeface="Times New Roman" pitchFamily="18" charset="0"/>
              </a:rPr>
              <a:t/>
            </a:r>
            <a:br>
              <a:rPr lang="fr-FR" altLang="fr-FR" sz="3600" b="1" i="1" dirty="0">
                <a:solidFill>
                  <a:srgbClr val="2D2DB9"/>
                </a:solidFill>
                <a:latin typeface="Times New Roman" pitchFamily="18" charset="0"/>
              </a:rPr>
            </a:br>
            <a:r>
              <a:rPr lang="fr-FR" altLang="fr-FR" sz="3200" b="1" i="1" dirty="0">
                <a:solidFill>
                  <a:srgbClr val="2D2DB9"/>
                </a:solidFill>
                <a:latin typeface="Times New Roman" pitchFamily="18" charset="0"/>
              </a:rPr>
              <a:t>PARAMETRES CALCULES</a:t>
            </a:r>
            <a:r>
              <a:rPr lang="fr-FR" altLang="fr-FR" sz="3600" b="1" i="1" dirty="0">
                <a:solidFill>
                  <a:srgbClr val="FF66FF"/>
                </a:solidFill>
                <a:latin typeface="Bradley Hand ITC" pitchFamily="66" charset="0"/>
              </a:rPr>
              <a:t/>
            </a:r>
            <a:br>
              <a:rPr lang="fr-FR" altLang="fr-FR" sz="3600" b="1" i="1" dirty="0">
                <a:solidFill>
                  <a:srgbClr val="FF66FF"/>
                </a:solidFill>
                <a:latin typeface="Bradley Hand ITC" pitchFamily="66" charset="0"/>
              </a:rPr>
            </a:br>
            <a:endParaRPr lang="fr-FR" altLang="fr-FR" sz="3600" b="1" i="1" dirty="0">
              <a:solidFill>
                <a:srgbClr val="FF66FF"/>
              </a:solidFill>
              <a:latin typeface="Bradley Hand ITC" pitchFamily="66" charset="0"/>
            </a:endParaRPr>
          </a:p>
        </p:txBody>
      </p:sp>
      <p:sp>
        <p:nvSpPr>
          <p:cNvPr id="36866" name="Text Box 2">
            <a:extLst>
              <a:ext uri="{FF2B5EF4-FFF2-40B4-BE49-F238E27FC236}"/>
            </a:extLst>
          </p:cNvPr>
          <p:cNvSpPr txBox="1">
            <a:spLocks noChangeArrowheads="1"/>
          </p:cNvSpPr>
          <p:nvPr/>
        </p:nvSpPr>
        <p:spPr bwMode="auto">
          <a:xfrm>
            <a:off x="963046" y="2132188"/>
            <a:ext cx="7895230" cy="3725704"/>
          </a:xfrm>
          <a:prstGeom prst="rect">
            <a:avLst/>
          </a:prstGeom>
          <a:solidFill>
            <a:schemeClr val="tx1"/>
          </a:solidFill>
          <a:ln>
            <a:noFill/>
          </a:ln>
          <a:effectLst/>
          <a:extLst>
            <a:ext uri="{909E8E84-426E-40DD-AFC4-6F175D3DCCD1}"/>
            <a:ext uri="{91240B29-F687-4F45-9708-019B960494DF}"/>
            <a:ext uri="{AF507438-7753-43E0-B8FC-AC1667EBCBE1}"/>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charset="0"/>
                <a:ea typeface="Microsoft YaHei" charset="-122"/>
              </a:defRPr>
            </a:lvl9pPr>
          </a:lstStyle>
          <a:p>
            <a:pPr marL="458787" indent="-457200" algn="ctr">
              <a:lnSpc>
                <a:spcPct val="80000"/>
              </a:lnSpc>
              <a:spcBef>
                <a:spcPts val="800"/>
              </a:spcBef>
              <a:buSzPct val="100000"/>
              <a:defRPr/>
            </a:pPr>
            <a:endParaRPr lang="fr-FR" altLang="fr-FR" b="1" u="sng" dirty="0">
              <a:latin typeface="+mj-lt"/>
            </a:endParaRPr>
          </a:p>
          <a:p>
            <a:pPr marL="458787" indent="-457200" algn="ctr">
              <a:lnSpc>
                <a:spcPct val="80000"/>
              </a:lnSpc>
              <a:spcBef>
                <a:spcPts val="800"/>
              </a:spcBef>
              <a:buSzPct val="100000"/>
              <a:defRPr/>
            </a:pPr>
            <a:r>
              <a:rPr lang="fr-FR" altLang="fr-FR" sz="2400" b="1" u="sng" dirty="0" smtClean="0">
                <a:latin typeface="+mj-lt"/>
              </a:rPr>
              <a:t>Rapport </a:t>
            </a:r>
            <a:r>
              <a:rPr lang="fr-FR" altLang="fr-FR" sz="2400" b="1" u="sng" dirty="0">
                <a:latin typeface="+mj-lt"/>
              </a:rPr>
              <a:t>d’</a:t>
            </a:r>
            <a:r>
              <a:rPr lang="fr-FR" altLang="fr-FR" sz="2400" b="1" u="sng" dirty="0" err="1">
                <a:latin typeface="+mj-lt"/>
              </a:rPr>
              <a:t>athérogénicité</a:t>
            </a:r>
            <a:r>
              <a:rPr lang="fr-FR" altLang="fr-FR" sz="2400" b="1" dirty="0">
                <a:latin typeface="+mj-lt"/>
              </a:rPr>
              <a:t>: pronostic favorable si </a:t>
            </a:r>
            <a:r>
              <a:rPr lang="fr-FR" altLang="fr-FR" sz="3200" dirty="0">
                <a:latin typeface="+mj-lt"/>
              </a:rPr>
              <a:t>:</a:t>
            </a:r>
          </a:p>
          <a:p>
            <a:pPr algn="ctr">
              <a:lnSpc>
                <a:spcPct val="80000"/>
              </a:lnSpc>
              <a:spcBef>
                <a:spcPts val="450"/>
              </a:spcBef>
              <a:buClr>
                <a:srgbClr val="66FFFF"/>
              </a:buClr>
              <a:buSzPct val="100000"/>
              <a:buFont typeface="Arial" charset="0"/>
              <a:buNone/>
              <a:defRPr/>
            </a:pPr>
            <a:endParaRPr lang="fr-FR" altLang="fr-FR" dirty="0">
              <a:solidFill>
                <a:srgbClr val="66FFFF"/>
              </a:solidFill>
              <a:latin typeface="+mj-lt"/>
            </a:endParaRPr>
          </a:p>
          <a:p>
            <a:pPr algn="ctr">
              <a:spcBef>
                <a:spcPts val="600"/>
              </a:spcBef>
              <a:buClr>
                <a:srgbClr val="000000"/>
              </a:buClr>
              <a:buSzPct val="100000"/>
              <a:buFont typeface="Wingdings" charset="2"/>
              <a:buChar char=""/>
              <a:defRPr/>
            </a:pPr>
            <a:r>
              <a:rPr lang="fr-FR" altLang="fr-FR" sz="2400" b="1" i="1" dirty="0" err="1">
                <a:latin typeface="+mj-lt"/>
              </a:rPr>
              <a:t>Chol</a:t>
            </a:r>
            <a:r>
              <a:rPr lang="fr-FR" altLang="fr-FR" sz="2400" b="1" i="1" dirty="0">
                <a:latin typeface="+mj-lt"/>
              </a:rPr>
              <a:t> T/ HDLc  </a:t>
            </a:r>
            <a:r>
              <a:rPr lang="fr-FR" altLang="fr-FR" sz="2400" b="1" i="1" dirty="0">
                <a:latin typeface="+mj-lt"/>
                <a:cs typeface="Arial" charset="0"/>
              </a:rPr>
              <a:t>&lt;  5  H et &lt;  4,5 F </a:t>
            </a:r>
          </a:p>
          <a:p>
            <a:pPr marL="0" indent="0" algn="ctr">
              <a:spcBef>
                <a:spcPts val="600"/>
              </a:spcBef>
              <a:buClr>
                <a:srgbClr val="000000"/>
              </a:buClr>
              <a:buSzPct val="100000"/>
              <a:defRPr/>
            </a:pPr>
            <a:endParaRPr lang="fr-FR" altLang="fr-FR" sz="2400" b="1" i="1" dirty="0">
              <a:latin typeface="+mj-lt"/>
              <a:cs typeface="Arial" charset="0"/>
            </a:endParaRPr>
          </a:p>
          <a:p>
            <a:pPr algn="ctr">
              <a:spcBef>
                <a:spcPts val="600"/>
              </a:spcBef>
              <a:buClr>
                <a:srgbClr val="000000"/>
              </a:buClr>
              <a:buSzPct val="100000"/>
              <a:buFont typeface="Wingdings" charset="2"/>
              <a:buChar char=""/>
              <a:defRPr/>
            </a:pPr>
            <a:r>
              <a:rPr lang="fr-FR" altLang="fr-FR" sz="2400" b="1" i="1" dirty="0">
                <a:latin typeface="+mj-lt"/>
              </a:rPr>
              <a:t> LDLc  / HDLc </a:t>
            </a:r>
            <a:r>
              <a:rPr lang="fr-FR" altLang="fr-FR" sz="2400" b="1" i="1" dirty="0">
                <a:latin typeface="+mj-lt"/>
                <a:cs typeface="Arial" charset="0"/>
              </a:rPr>
              <a:t>&lt;  3,5 H et  &lt;  3,2 F</a:t>
            </a:r>
            <a:r>
              <a:rPr lang="fr-FR" altLang="fr-FR" sz="2400" b="1" i="1" dirty="0">
                <a:latin typeface="+mj-lt"/>
              </a:rPr>
              <a:t> </a:t>
            </a:r>
          </a:p>
          <a:p>
            <a:pPr marL="0" indent="0" algn="ctr">
              <a:spcBef>
                <a:spcPts val="600"/>
              </a:spcBef>
              <a:buClr>
                <a:srgbClr val="000000"/>
              </a:buClr>
              <a:buSzPct val="100000"/>
              <a:defRPr/>
            </a:pPr>
            <a:endParaRPr lang="fr-FR" altLang="fr-FR" sz="2400" b="1" i="1" dirty="0">
              <a:latin typeface="+mj-lt"/>
            </a:endParaRPr>
          </a:p>
          <a:p>
            <a:pPr algn="ctr">
              <a:spcBef>
                <a:spcPts val="700"/>
              </a:spcBef>
              <a:buClr>
                <a:srgbClr val="000000"/>
              </a:buClr>
              <a:buSzPct val="100000"/>
              <a:buFont typeface="Wingdings" charset="2"/>
              <a:buChar char=""/>
              <a:defRPr/>
            </a:pPr>
            <a:r>
              <a:rPr lang="fr-FR" altLang="fr-FR" sz="2400" b="1" i="1" dirty="0">
                <a:latin typeface="+mj-lt"/>
              </a:rPr>
              <a:t>Apo B / Apo A  </a:t>
            </a:r>
            <a:r>
              <a:rPr lang="fr-FR" altLang="fr-FR" sz="2400" b="1" i="1" dirty="0">
                <a:latin typeface="+mj-lt"/>
                <a:cs typeface="Arial" charset="0"/>
              </a:rPr>
              <a:t>&lt; </a:t>
            </a:r>
            <a:r>
              <a:rPr lang="fr-FR" altLang="fr-FR" sz="2400" b="1" i="1" dirty="0">
                <a:latin typeface="+mj-lt"/>
              </a:rPr>
              <a:t>1         </a:t>
            </a:r>
            <a:endParaRPr lang="fr-FR" altLang="fr-FR" sz="2800" dirty="0">
              <a:solidFill>
                <a:srgbClr val="CCCCFF"/>
              </a:solidFill>
              <a:latin typeface="+mj-lt"/>
            </a:endParaRPr>
          </a:p>
          <a:p>
            <a:pPr marL="342900" algn="ctr">
              <a:lnSpc>
                <a:spcPct val="80000"/>
              </a:lnSpc>
              <a:spcBef>
                <a:spcPts val="450"/>
              </a:spcBef>
              <a:buSzPct val="100000"/>
              <a:defRPr/>
            </a:pPr>
            <a:r>
              <a:rPr lang="fr-FR" altLang="fr-FR" dirty="0">
                <a:latin typeface="+mj-lt"/>
              </a:rPr>
              <a:t>  </a:t>
            </a:r>
          </a:p>
          <a:p>
            <a:pPr marL="342900" algn="ctr">
              <a:lnSpc>
                <a:spcPct val="80000"/>
              </a:lnSpc>
              <a:spcBef>
                <a:spcPts val="450"/>
              </a:spcBef>
              <a:buSzPct val="100000"/>
              <a:defRPr/>
            </a:pPr>
            <a:endParaRPr lang="fr-FR" altLang="fr-FR" sz="1000" dirty="0">
              <a:latin typeface="+mj-lt"/>
            </a:endParaRPr>
          </a:p>
          <a:p>
            <a:pPr marL="342900" algn="ctr">
              <a:lnSpc>
                <a:spcPct val="80000"/>
              </a:lnSpc>
              <a:spcBef>
                <a:spcPts val="250"/>
              </a:spcBef>
              <a:buSzPct val="100000"/>
              <a:defRPr/>
            </a:pPr>
            <a:r>
              <a:rPr lang="fr-FR" altLang="fr-FR" sz="1000" dirty="0">
                <a:latin typeface="+mj-lt"/>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07196" y="2348880"/>
            <a:ext cx="6192688" cy="1200329"/>
          </a:xfrm>
          <a:prstGeom prst="rect">
            <a:avLst/>
          </a:prstGeom>
          <a:noFill/>
        </p:spPr>
        <p:txBody>
          <a:bodyPr wrap="square" rtlCol="0">
            <a:spAutoFit/>
          </a:bodyPr>
          <a:lstStyle/>
          <a:p>
            <a:r>
              <a:rPr lang="fr-FR" sz="7200" dirty="0" smtClean="0"/>
              <a:t>Dyslipidémies </a:t>
            </a:r>
            <a:endParaRPr lang="fr-FR" sz="7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23020" y="692696"/>
            <a:ext cx="9073008"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fr-FR" sz="2800" b="1" dirty="0" smtClean="0">
                <a:solidFill>
                  <a:schemeClr val="accent1">
                    <a:lumMod val="75000"/>
                  </a:schemeClr>
                </a:solidFill>
              </a:rPr>
              <a:t>Ces dyslipidémies peuvent être primitives ( génétiques) ou secondaires </a:t>
            </a:r>
            <a:endParaRPr lang="fr-FR" sz="2800" b="1" dirty="0">
              <a:solidFill>
                <a:schemeClr val="accent1">
                  <a:lumMod val="75000"/>
                </a:schemeClr>
              </a:solidFill>
            </a:endParaRPr>
          </a:p>
        </p:txBody>
      </p:sp>
      <p:sp>
        <p:nvSpPr>
          <p:cNvPr id="4" name="ZoneTexte 3"/>
          <p:cNvSpPr txBox="1"/>
          <p:nvPr/>
        </p:nvSpPr>
        <p:spPr>
          <a:xfrm>
            <a:off x="2335188" y="2348880"/>
            <a:ext cx="5760640" cy="1384995"/>
          </a:xfrm>
          <a:prstGeom prst="rect">
            <a:avLst/>
          </a:prstGeom>
          <a:noFill/>
        </p:spPr>
        <p:txBody>
          <a:bodyPr wrap="square" rtlCol="0">
            <a:spAutoFit/>
          </a:bodyPr>
          <a:lstStyle/>
          <a:p>
            <a:pPr>
              <a:buFont typeface="Wingdings" pitchFamily="2" charset="2"/>
              <a:buChar char="q"/>
            </a:pPr>
            <a:r>
              <a:rPr lang="fr-FR" sz="2800" dirty="0" smtClean="0"/>
              <a:t> HYPERLIPOPROTEINEMIES</a:t>
            </a:r>
          </a:p>
          <a:p>
            <a:r>
              <a:rPr lang="fr-FR" sz="2800" dirty="0" smtClean="0"/>
              <a:t> </a:t>
            </a:r>
          </a:p>
          <a:p>
            <a:pPr>
              <a:buFont typeface="Wingdings" pitchFamily="2" charset="2"/>
              <a:buChar char="q"/>
            </a:pPr>
            <a:r>
              <a:rPr lang="fr-FR" sz="2800" dirty="0" smtClean="0"/>
              <a:t> HYPOLIPOPROTEINEMIES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00228" y="2500306"/>
            <a:ext cx="7429552" cy="769441"/>
          </a:xfrm>
          <a:prstGeom prst="rect">
            <a:avLst/>
          </a:prstGeom>
          <a:noFill/>
        </p:spPr>
        <p:txBody>
          <a:bodyPr wrap="square" rtlCol="0">
            <a:spAutoFit/>
          </a:bodyPr>
          <a:lstStyle/>
          <a:p>
            <a:pPr algn="ctr"/>
            <a:r>
              <a:rPr lang="fr-FR" sz="4400" dirty="0" smtClean="0"/>
              <a:t>HYPERLIPOPROTEINEMIE</a:t>
            </a:r>
            <a:endParaRPr lang="fr-FR" sz="4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16" y="2143116"/>
            <a:ext cx="9718230" cy="1754326"/>
          </a:xfrm>
          <a:prstGeom prst="rect">
            <a:avLst/>
          </a:prstGeom>
          <a:solidFill>
            <a:schemeClr val="accent2"/>
          </a:solidFill>
        </p:spPr>
        <p:txBody>
          <a:bodyPr wrap="square" rtlCol="0">
            <a:spAutoFit/>
          </a:bodyPr>
          <a:lstStyle/>
          <a:p>
            <a:r>
              <a:rPr lang="fr-FR" sz="3600" dirty="0" smtClean="0"/>
              <a:t>Elles sont secondaires à de très nombreuses pathologies dont le traitement adéquat fait régresser, de manière significative , la dyslipidémie </a:t>
            </a:r>
            <a:endParaRPr lang="fr-FR" sz="3600" dirty="0"/>
          </a:p>
        </p:txBody>
      </p:sp>
      <p:sp>
        <p:nvSpPr>
          <p:cNvPr id="3" name="ZoneTexte 2"/>
          <p:cNvSpPr txBox="1"/>
          <p:nvPr/>
        </p:nvSpPr>
        <p:spPr>
          <a:xfrm>
            <a:off x="1214410" y="500042"/>
            <a:ext cx="7776864" cy="523220"/>
          </a:xfrm>
          <a:prstGeom prst="rect">
            <a:avLst/>
          </a:prstGeom>
          <a:solidFill>
            <a:schemeClr val="accent1">
              <a:lumMod val="60000"/>
              <a:lumOff val="40000"/>
            </a:schemeClr>
          </a:solidFill>
        </p:spPr>
        <p:txBody>
          <a:bodyPr wrap="square" rtlCol="0">
            <a:spAutoFit/>
          </a:bodyPr>
          <a:lstStyle/>
          <a:p>
            <a:r>
              <a:rPr lang="fr-FR" sz="2800" b="1" dirty="0" smtClean="0">
                <a:solidFill>
                  <a:srgbClr val="FF0000"/>
                </a:solidFill>
              </a:rPr>
              <a:t>HYPERLIPOPROTEINEMIE SECONDAIRES </a:t>
            </a:r>
            <a:endParaRPr lang="fr-FR" sz="28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24288" y="71414"/>
            <a:ext cx="7776864" cy="523220"/>
          </a:xfrm>
          <a:prstGeom prst="rect">
            <a:avLst/>
          </a:prstGeom>
          <a:solidFill>
            <a:schemeClr val="accent1">
              <a:lumMod val="60000"/>
              <a:lumOff val="40000"/>
            </a:schemeClr>
          </a:solidFill>
        </p:spPr>
        <p:txBody>
          <a:bodyPr wrap="square" rtlCol="0">
            <a:spAutoFit/>
          </a:bodyPr>
          <a:lstStyle/>
          <a:p>
            <a:r>
              <a:rPr lang="fr-FR" sz="2800" b="1" dirty="0" smtClean="0">
                <a:solidFill>
                  <a:srgbClr val="FF0000"/>
                </a:solidFill>
              </a:rPr>
              <a:t>HYPERLIPOPROTEINEMIE SECONDAIRES </a:t>
            </a:r>
            <a:endParaRPr lang="fr-FR" sz="2800" b="1" dirty="0">
              <a:solidFill>
                <a:srgbClr val="FF0000"/>
              </a:solidFill>
            </a:endParaRPr>
          </a:p>
        </p:txBody>
      </p:sp>
      <p:graphicFrame>
        <p:nvGraphicFramePr>
          <p:cNvPr id="5" name="Tableau 4"/>
          <p:cNvGraphicFramePr>
            <a:graphicFrameLocks noGrp="1"/>
          </p:cNvGraphicFramePr>
          <p:nvPr/>
        </p:nvGraphicFramePr>
        <p:xfrm>
          <a:off x="285715" y="928670"/>
          <a:ext cx="9715568" cy="5643571"/>
        </p:xfrm>
        <a:graphic>
          <a:graphicData uri="http://schemas.openxmlformats.org/drawingml/2006/table">
            <a:tbl>
              <a:tblPr firstRow="1" bandRow="1">
                <a:tableStyleId>{21E4AEA4-8DFA-4A89-87EB-49C32662AFE0}</a:tableStyleId>
              </a:tblPr>
              <a:tblGrid>
                <a:gridCol w="2428892"/>
                <a:gridCol w="2571769"/>
                <a:gridCol w="2286015"/>
                <a:gridCol w="2428892"/>
              </a:tblGrid>
              <a:tr h="1032657">
                <a:tc>
                  <a:txBody>
                    <a:bodyPr/>
                    <a:lstStyle/>
                    <a:p>
                      <a:r>
                        <a:rPr lang="fr-FR" sz="3200" b="1" dirty="0" smtClean="0">
                          <a:solidFill>
                            <a:schemeClr val="tx1"/>
                          </a:solidFill>
                        </a:rPr>
                        <a:t>Maladies</a:t>
                      </a:r>
                      <a:endParaRPr lang="fr-FR" sz="3200" b="1" dirty="0">
                        <a:solidFill>
                          <a:schemeClr val="tx1"/>
                        </a:solidFill>
                      </a:endParaRPr>
                    </a:p>
                  </a:txBody>
                  <a:tcPr/>
                </a:tc>
                <a:tc>
                  <a:txBody>
                    <a:bodyPr/>
                    <a:lstStyle/>
                    <a:p>
                      <a:pPr algn="ctr"/>
                      <a:r>
                        <a:rPr lang="fr-FR" sz="3200" b="1" dirty="0" smtClean="0">
                          <a:solidFill>
                            <a:schemeClr val="tx1"/>
                          </a:solidFill>
                        </a:rPr>
                        <a:t>Triglycérides</a:t>
                      </a:r>
                      <a:r>
                        <a:rPr lang="fr-FR" sz="3200" b="1" baseline="0" dirty="0" smtClean="0">
                          <a:solidFill>
                            <a:schemeClr val="tx1"/>
                          </a:solidFill>
                        </a:rPr>
                        <a:t> </a:t>
                      </a:r>
                      <a:endParaRPr lang="fr-FR" sz="3200" b="1" dirty="0">
                        <a:solidFill>
                          <a:schemeClr val="tx1"/>
                        </a:solidFill>
                      </a:endParaRPr>
                    </a:p>
                  </a:txBody>
                  <a:tcPr/>
                </a:tc>
                <a:tc>
                  <a:txBody>
                    <a:bodyPr/>
                    <a:lstStyle/>
                    <a:p>
                      <a:pPr algn="ctr"/>
                      <a:r>
                        <a:rPr lang="fr-FR" sz="3200" b="1" dirty="0" smtClean="0">
                          <a:solidFill>
                            <a:schemeClr val="tx1"/>
                          </a:solidFill>
                        </a:rPr>
                        <a:t>Cholestérol </a:t>
                      </a:r>
                      <a:endParaRPr lang="fr-FR" sz="3200" b="1" dirty="0">
                        <a:solidFill>
                          <a:schemeClr val="tx1"/>
                        </a:solidFill>
                      </a:endParaRPr>
                    </a:p>
                  </a:txBody>
                  <a:tcPr/>
                </a:tc>
                <a:tc>
                  <a:txBody>
                    <a:bodyPr/>
                    <a:lstStyle/>
                    <a:p>
                      <a:pPr algn="ctr"/>
                      <a:r>
                        <a:rPr lang="fr-FR" sz="2400" b="1" dirty="0" smtClean="0">
                          <a:solidFill>
                            <a:schemeClr val="tx1"/>
                          </a:solidFill>
                        </a:rPr>
                        <a:t>Phénotype selon </a:t>
                      </a:r>
                      <a:r>
                        <a:rPr lang="fr-FR" sz="2400" b="1" dirty="0" err="1" smtClean="0">
                          <a:solidFill>
                            <a:schemeClr val="tx1"/>
                          </a:solidFill>
                        </a:rPr>
                        <a:t>Frederickson</a:t>
                      </a:r>
                      <a:r>
                        <a:rPr lang="fr-FR" sz="2400" b="1" dirty="0" smtClean="0">
                          <a:solidFill>
                            <a:schemeClr val="tx1"/>
                          </a:solidFill>
                        </a:rPr>
                        <a:t> </a:t>
                      </a:r>
                      <a:endParaRPr lang="fr-FR" sz="2400" b="1" dirty="0">
                        <a:solidFill>
                          <a:schemeClr val="tx1"/>
                        </a:solidFill>
                      </a:endParaRPr>
                    </a:p>
                  </a:txBody>
                  <a:tcPr/>
                </a:tc>
              </a:tr>
              <a:tr h="658702">
                <a:tc>
                  <a:txBody>
                    <a:bodyPr/>
                    <a:lstStyle/>
                    <a:p>
                      <a:r>
                        <a:rPr lang="fr-FR" sz="2400" b="1" dirty="0" smtClean="0">
                          <a:solidFill>
                            <a:schemeClr val="bg1"/>
                          </a:solidFill>
                        </a:rPr>
                        <a:t>Diabète </a:t>
                      </a:r>
                      <a:endParaRPr lang="fr-FR" sz="2400" b="1" dirty="0">
                        <a:solidFill>
                          <a:schemeClr val="bg1"/>
                        </a:solidFill>
                      </a:endParaRPr>
                    </a:p>
                  </a:txBody>
                  <a:tcPr/>
                </a:tc>
                <a:tc>
                  <a:txBody>
                    <a:bodyPr/>
                    <a:lstStyle/>
                    <a:p>
                      <a:pPr algn="ctr"/>
                      <a:r>
                        <a:rPr lang="fr-FR" sz="2400" b="1" dirty="0" smtClean="0">
                          <a:solidFill>
                            <a:schemeClr val="bg1"/>
                          </a:solidFill>
                        </a:rPr>
                        <a:t>++</a:t>
                      </a:r>
                      <a:endParaRPr lang="fr-FR" sz="2400" b="1" dirty="0">
                        <a:solidFill>
                          <a:schemeClr val="bg1"/>
                        </a:solidFill>
                      </a:endParaRPr>
                    </a:p>
                  </a:txBody>
                  <a:tcPr/>
                </a:tc>
                <a:tc>
                  <a:txBody>
                    <a:bodyPr/>
                    <a:lstStyle/>
                    <a:p>
                      <a:pPr algn="ctr"/>
                      <a:r>
                        <a:rPr lang="fr-FR" sz="2400" b="1" dirty="0" smtClean="0">
                          <a:solidFill>
                            <a:schemeClr val="bg1"/>
                          </a:solidFill>
                        </a:rPr>
                        <a:t>N ou +</a:t>
                      </a:r>
                      <a:endParaRPr lang="fr-FR" sz="2400" b="1" dirty="0">
                        <a:solidFill>
                          <a:schemeClr val="bg1"/>
                        </a:solidFill>
                      </a:endParaRPr>
                    </a:p>
                  </a:txBody>
                  <a:tcPr/>
                </a:tc>
                <a:tc>
                  <a:txBody>
                    <a:bodyPr/>
                    <a:lstStyle/>
                    <a:p>
                      <a:pPr algn="ctr"/>
                      <a:r>
                        <a:rPr lang="fr-FR" sz="2400" b="1" dirty="0" smtClean="0">
                          <a:solidFill>
                            <a:schemeClr val="bg1"/>
                          </a:solidFill>
                        </a:rPr>
                        <a:t>IV ou </a:t>
                      </a:r>
                      <a:r>
                        <a:rPr lang="fr-FR" sz="2400" b="1" dirty="0" err="1" smtClean="0">
                          <a:solidFill>
                            <a:schemeClr val="bg1"/>
                          </a:solidFill>
                        </a:rPr>
                        <a:t>IIb</a:t>
                      </a:r>
                      <a:endParaRPr lang="fr-FR" sz="2400" b="1" dirty="0">
                        <a:solidFill>
                          <a:schemeClr val="bg1"/>
                        </a:solidFill>
                      </a:endParaRPr>
                    </a:p>
                  </a:txBody>
                  <a:tcPr/>
                </a:tc>
              </a:tr>
              <a:tr h="658702">
                <a:tc>
                  <a:txBody>
                    <a:bodyPr/>
                    <a:lstStyle/>
                    <a:p>
                      <a:r>
                        <a:rPr lang="fr-FR" sz="2400" b="1" dirty="0" smtClean="0">
                          <a:solidFill>
                            <a:schemeClr val="bg1"/>
                          </a:solidFill>
                        </a:rPr>
                        <a:t>Hypothyroïdie </a:t>
                      </a:r>
                      <a:endParaRPr lang="fr-FR" sz="2400"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bg1"/>
                          </a:solidFill>
                        </a:rPr>
                        <a:t>N ou +</a:t>
                      </a:r>
                    </a:p>
                  </a:txBody>
                  <a:tcPr/>
                </a:tc>
                <a:tc>
                  <a:txBody>
                    <a:bodyPr/>
                    <a:lstStyle/>
                    <a:p>
                      <a:pPr algn="ctr"/>
                      <a:r>
                        <a:rPr lang="fr-FR" sz="2400" b="1" dirty="0" smtClean="0">
                          <a:solidFill>
                            <a:schemeClr val="bg1"/>
                          </a:solidFill>
                        </a:rPr>
                        <a:t>++</a:t>
                      </a:r>
                      <a:endParaRPr lang="fr-FR" sz="2400" b="1" dirty="0">
                        <a:solidFill>
                          <a:schemeClr val="bg1"/>
                        </a:solidFill>
                      </a:endParaRPr>
                    </a:p>
                  </a:txBody>
                  <a:tcPr/>
                </a:tc>
                <a:tc>
                  <a:txBody>
                    <a:bodyPr/>
                    <a:lstStyle/>
                    <a:p>
                      <a:pPr algn="ctr"/>
                      <a:r>
                        <a:rPr lang="fr-FR" sz="2400" b="1" dirty="0" err="1" smtClean="0">
                          <a:solidFill>
                            <a:schemeClr val="bg1"/>
                          </a:solidFill>
                        </a:rPr>
                        <a:t>IIa</a:t>
                      </a:r>
                      <a:r>
                        <a:rPr lang="fr-FR" sz="2400" b="1" dirty="0" smtClean="0">
                          <a:solidFill>
                            <a:schemeClr val="bg1"/>
                          </a:solidFill>
                        </a:rPr>
                        <a:t> ou </a:t>
                      </a:r>
                      <a:r>
                        <a:rPr lang="fr-FR" sz="2400" b="1" dirty="0" err="1" smtClean="0">
                          <a:solidFill>
                            <a:schemeClr val="bg1"/>
                          </a:solidFill>
                        </a:rPr>
                        <a:t>IIb</a:t>
                      </a:r>
                      <a:endParaRPr lang="fr-FR" sz="2400" b="1" dirty="0">
                        <a:solidFill>
                          <a:schemeClr val="bg1"/>
                        </a:solidFill>
                      </a:endParaRPr>
                    </a:p>
                  </a:txBody>
                  <a:tcPr/>
                </a:tc>
              </a:tr>
              <a:tr h="658702">
                <a:tc>
                  <a:txBody>
                    <a:bodyPr/>
                    <a:lstStyle/>
                    <a:p>
                      <a:r>
                        <a:rPr lang="fr-FR" sz="2400" b="1" dirty="0" err="1" smtClean="0">
                          <a:solidFill>
                            <a:schemeClr val="bg1"/>
                          </a:solidFill>
                        </a:rPr>
                        <a:t>Hyperuricémie</a:t>
                      </a:r>
                      <a:r>
                        <a:rPr lang="fr-FR" sz="2400" b="1" dirty="0" smtClean="0">
                          <a:solidFill>
                            <a:schemeClr val="bg1"/>
                          </a:solidFill>
                        </a:rPr>
                        <a:t> </a:t>
                      </a:r>
                      <a:endParaRPr lang="fr-FR" sz="2400" b="1" dirty="0">
                        <a:solidFill>
                          <a:schemeClr val="bg1"/>
                        </a:solidFill>
                      </a:endParaRPr>
                    </a:p>
                  </a:txBody>
                  <a:tcPr/>
                </a:tc>
                <a:tc>
                  <a:txBody>
                    <a:bodyPr/>
                    <a:lstStyle/>
                    <a:p>
                      <a:pPr algn="ctr"/>
                      <a:r>
                        <a:rPr lang="fr-FR" sz="2400" b="1" dirty="0" smtClean="0">
                          <a:solidFill>
                            <a:schemeClr val="bg1"/>
                          </a:solidFill>
                        </a:rPr>
                        <a:t>++</a:t>
                      </a:r>
                      <a:endParaRPr lang="fr-FR" sz="2400" b="1" dirty="0">
                        <a:solidFill>
                          <a:schemeClr val="bg1"/>
                        </a:solidFill>
                      </a:endParaRPr>
                    </a:p>
                  </a:txBody>
                  <a:tcPr/>
                </a:tc>
                <a:tc>
                  <a:txBody>
                    <a:bodyPr/>
                    <a:lstStyle/>
                    <a:p>
                      <a:pPr algn="ctr"/>
                      <a:r>
                        <a:rPr lang="fr-FR" sz="2400" b="1" dirty="0" smtClean="0">
                          <a:solidFill>
                            <a:schemeClr val="bg1"/>
                          </a:solidFill>
                        </a:rPr>
                        <a:t>N ou +</a:t>
                      </a:r>
                      <a:endParaRPr lang="fr-FR" sz="2400" b="1" dirty="0">
                        <a:solidFill>
                          <a:schemeClr val="bg1"/>
                        </a:solidFill>
                      </a:endParaRPr>
                    </a:p>
                  </a:txBody>
                  <a:tcPr/>
                </a:tc>
                <a:tc>
                  <a:txBody>
                    <a:bodyPr/>
                    <a:lstStyle/>
                    <a:p>
                      <a:pPr algn="ctr"/>
                      <a:r>
                        <a:rPr lang="fr-FR" sz="2400" b="1" dirty="0" smtClean="0">
                          <a:solidFill>
                            <a:schemeClr val="bg1"/>
                          </a:solidFill>
                        </a:rPr>
                        <a:t>IV ou </a:t>
                      </a:r>
                      <a:r>
                        <a:rPr lang="fr-FR" sz="2400" b="1" dirty="0" err="1" smtClean="0">
                          <a:solidFill>
                            <a:schemeClr val="bg1"/>
                          </a:solidFill>
                        </a:rPr>
                        <a:t>IIb</a:t>
                      </a:r>
                      <a:endParaRPr lang="fr-FR" sz="2400" b="1" dirty="0">
                        <a:solidFill>
                          <a:schemeClr val="bg1"/>
                        </a:solidFill>
                      </a:endParaRPr>
                    </a:p>
                  </a:txBody>
                  <a:tcPr/>
                </a:tc>
              </a:tr>
              <a:tr h="658702">
                <a:tc>
                  <a:txBody>
                    <a:bodyPr/>
                    <a:lstStyle/>
                    <a:p>
                      <a:r>
                        <a:rPr lang="fr-FR" sz="2400" b="1" dirty="0" smtClean="0">
                          <a:solidFill>
                            <a:schemeClr val="bg1"/>
                          </a:solidFill>
                        </a:rPr>
                        <a:t>Corticoïdes</a:t>
                      </a:r>
                      <a:r>
                        <a:rPr lang="fr-FR" sz="2400" b="1" baseline="0" dirty="0" smtClean="0">
                          <a:solidFill>
                            <a:schemeClr val="bg1"/>
                          </a:solidFill>
                        </a:rPr>
                        <a:t> </a:t>
                      </a:r>
                      <a:endParaRPr lang="fr-FR" sz="2400" b="1" dirty="0">
                        <a:solidFill>
                          <a:schemeClr val="bg1"/>
                        </a:solidFill>
                      </a:endParaRPr>
                    </a:p>
                  </a:txBody>
                  <a:tcPr/>
                </a:tc>
                <a:tc>
                  <a:txBody>
                    <a:bodyPr/>
                    <a:lstStyle/>
                    <a:p>
                      <a:pPr algn="ctr"/>
                      <a:r>
                        <a:rPr lang="fr-FR" sz="2400" b="1" dirty="0" smtClean="0">
                          <a:solidFill>
                            <a:schemeClr val="bg1"/>
                          </a:solidFill>
                        </a:rPr>
                        <a:t>+ </a:t>
                      </a:r>
                      <a:endParaRPr lang="fr-FR" sz="2400" b="1" dirty="0">
                        <a:solidFill>
                          <a:schemeClr val="bg1"/>
                        </a:solidFill>
                      </a:endParaRPr>
                    </a:p>
                  </a:txBody>
                  <a:tcPr/>
                </a:tc>
                <a:tc>
                  <a:txBody>
                    <a:bodyPr/>
                    <a:lstStyle/>
                    <a:p>
                      <a:pPr algn="ctr"/>
                      <a:r>
                        <a:rPr lang="fr-FR" sz="2400" b="1" dirty="0" smtClean="0">
                          <a:solidFill>
                            <a:schemeClr val="bg1"/>
                          </a:solidFill>
                        </a:rPr>
                        <a:t>N ou + </a:t>
                      </a:r>
                      <a:endParaRPr lang="fr-FR" sz="2400" b="1" dirty="0">
                        <a:solidFill>
                          <a:schemeClr val="bg1"/>
                        </a:solidFill>
                      </a:endParaRPr>
                    </a:p>
                  </a:txBody>
                  <a:tcPr/>
                </a:tc>
                <a:tc>
                  <a:txBody>
                    <a:bodyPr/>
                    <a:lstStyle/>
                    <a:p>
                      <a:pPr algn="ctr"/>
                      <a:r>
                        <a:rPr lang="fr-FR" sz="2400" b="1" dirty="0" smtClean="0">
                          <a:solidFill>
                            <a:schemeClr val="bg1"/>
                          </a:solidFill>
                        </a:rPr>
                        <a:t>IV ou </a:t>
                      </a:r>
                      <a:r>
                        <a:rPr lang="fr-FR" sz="2400" b="1" dirty="0" err="1" smtClean="0">
                          <a:solidFill>
                            <a:schemeClr val="bg1"/>
                          </a:solidFill>
                        </a:rPr>
                        <a:t>IIb</a:t>
                      </a:r>
                      <a:endParaRPr lang="fr-FR" sz="2400" b="1" dirty="0">
                        <a:solidFill>
                          <a:schemeClr val="bg1"/>
                        </a:solidFill>
                      </a:endParaRPr>
                    </a:p>
                  </a:txBody>
                  <a:tcPr/>
                </a:tc>
              </a:tr>
              <a:tr h="658702">
                <a:tc>
                  <a:txBody>
                    <a:bodyPr/>
                    <a:lstStyle/>
                    <a:p>
                      <a:r>
                        <a:rPr lang="fr-FR" sz="2400" b="1" dirty="0" smtClean="0">
                          <a:solidFill>
                            <a:schemeClr val="bg1"/>
                          </a:solidFill>
                        </a:rPr>
                        <a:t>IRC</a:t>
                      </a:r>
                      <a:endParaRPr lang="fr-FR" sz="2400" b="1" dirty="0">
                        <a:solidFill>
                          <a:schemeClr val="bg1"/>
                        </a:solidFill>
                      </a:endParaRPr>
                    </a:p>
                  </a:txBody>
                  <a:tcPr/>
                </a:tc>
                <a:tc>
                  <a:txBody>
                    <a:bodyPr/>
                    <a:lstStyle/>
                    <a:p>
                      <a:pPr algn="ctr"/>
                      <a:r>
                        <a:rPr lang="fr-FR" sz="2400" b="1" dirty="0" smtClean="0">
                          <a:solidFill>
                            <a:schemeClr val="bg1"/>
                          </a:solidFill>
                        </a:rPr>
                        <a:t>++</a:t>
                      </a:r>
                      <a:endParaRPr lang="fr-FR" sz="2400" b="1" dirty="0">
                        <a:solidFill>
                          <a:schemeClr val="bg1"/>
                        </a:solidFill>
                      </a:endParaRPr>
                    </a:p>
                  </a:txBody>
                  <a:tcPr/>
                </a:tc>
                <a:tc>
                  <a:txBody>
                    <a:bodyPr/>
                    <a:lstStyle/>
                    <a:p>
                      <a:pPr algn="ctr"/>
                      <a:r>
                        <a:rPr lang="fr-FR" sz="2400" b="1" dirty="0" smtClean="0">
                          <a:solidFill>
                            <a:schemeClr val="bg1"/>
                          </a:solidFill>
                        </a:rPr>
                        <a:t>N ou +</a:t>
                      </a:r>
                      <a:endParaRPr lang="fr-FR" sz="2400" b="1" dirty="0">
                        <a:solidFill>
                          <a:schemeClr val="bg1"/>
                        </a:solidFill>
                      </a:endParaRPr>
                    </a:p>
                  </a:txBody>
                  <a:tcPr/>
                </a:tc>
                <a:tc>
                  <a:txBody>
                    <a:bodyPr/>
                    <a:lstStyle/>
                    <a:p>
                      <a:pPr algn="ctr"/>
                      <a:r>
                        <a:rPr lang="fr-FR" sz="2400" b="1" dirty="0" smtClean="0">
                          <a:solidFill>
                            <a:schemeClr val="bg1"/>
                          </a:solidFill>
                        </a:rPr>
                        <a:t>IV ou </a:t>
                      </a:r>
                      <a:r>
                        <a:rPr lang="fr-FR" sz="2400" b="1" dirty="0" err="1" smtClean="0">
                          <a:solidFill>
                            <a:schemeClr val="bg1"/>
                          </a:solidFill>
                        </a:rPr>
                        <a:t>IIb</a:t>
                      </a:r>
                      <a:endParaRPr lang="fr-FR" sz="2400" b="1" dirty="0">
                        <a:solidFill>
                          <a:schemeClr val="bg1"/>
                        </a:solidFill>
                      </a:endParaRPr>
                    </a:p>
                  </a:txBody>
                  <a:tcPr/>
                </a:tc>
              </a:tr>
              <a:tr h="658702">
                <a:tc>
                  <a:txBody>
                    <a:bodyPr/>
                    <a:lstStyle/>
                    <a:p>
                      <a:r>
                        <a:rPr lang="fr-FR" sz="2400" b="1" dirty="0" smtClean="0">
                          <a:solidFill>
                            <a:schemeClr val="bg1"/>
                          </a:solidFill>
                        </a:rPr>
                        <a:t>S. Cushing </a:t>
                      </a:r>
                      <a:endParaRPr lang="fr-FR" sz="2400" b="1" dirty="0">
                        <a:solidFill>
                          <a:schemeClr val="bg1"/>
                        </a:solidFill>
                      </a:endParaRPr>
                    </a:p>
                  </a:txBody>
                  <a:tcPr/>
                </a:tc>
                <a:tc>
                  <a:txBody>
                    <a:bodyPr/>
                    <a:lstStyle/>
                    <a:p>
                      <a:pPr algn="ctr"/>
                      <a:r>
                        <a:rPr lang="fr-FR" sz="2400" b="1" dirty="0" smtClean="0">
                          <a:solidFill>
                            <a:schemeClr val="bg1"/>
                          </a:solidFill>
                        </a:rPr>
                        <a:t>+</a:t>
                      </a:r>
                      <a:endParaRPr lang="fr-FR" sz="2400" b="1" dirty="0">
                        <a:solidFill>
                          <a:schemeClr val="bg1"/>
                        </a:solidFill>
                      </a:endParaRPr>
                    </a:p>
                  </a:txBody>
                  <a:tcPr/>
                </a:tc>
                <a:tc>
                  <a:txBody>
                    <a:bodyPr/>
                    <a:lstStyle/>
                    <a:p>
                      <a:pPr algn="ctr"/>
                      <a:r>
                        <a:rPr lang="fr-FR" sz="2400" b="1" dirty="0" smtClean="0">
                          <a:solidFill>
                            <a:schemeClr val="bg1"/>
                          </a:solidFill>
                        </a:rPr>
                        <a:t>N ou + </a:t>
                      </a:r>
                      <a:endParaRPr lang="fr-FR" sz="2400" b="1" dirty="0">
                        <a:solidFill>
                          <a:schemeClr val="bg1"/>
                        </a:solidFill>
                      </a:endParaRPr>
                    </a:p>
                  </a:txBody>
                  <a:tcPr/>
                </a:tc>
                <a:tc>
                  <a:txBody>
                    <a:bodyPr/>
                    <a:lstStyle/>
                    <a:p>
                      <a:pPr algn="ctr"/>
                      <a:r>
                        <a:rPr lang="fr-FR" sz="2400" b="1" dirty="0" smtClean="0">
                          <a:solidFill>
                            <a:schemeClr val="bg1"/>
                          </a:solidFill>
                        </a:rPr>
                        <a:t>IV ou </a:t>
                      </a:r>
                      <a:r>
                        <a:rPr lang="fr-FR" sz="2400" b="1" dirty="0" err="1" smtClean="0">
                          <a:solidFill>
                            <a:schemeClr val="bg1"/>
                          </a:solidFill>
                        </a:rPr>
                        <a:t>IIb</a:t>
                      </a:r>
                      <a:endParaRPr lang="fr-FR" sz="2400" b="1" dirty="0">
                        <a:solidFill>
                          <a:schemeClr val="bg1"/>
                        </a:solidFill>
                      </a:endParaRPr>
                    </a:p>
                  </a:txBody>
                  <a:tcPr/>
                </a:tc>
              </a:tr>
              <a:tr h="658702">
                <a:tc>
                  <a:txBody>
                    <a:bodyPr/>
                    <a:lstStyle/>
                    <a:p>
                      <a:r>
                        <a:rPr lang="fr-FR" sz="2400" b="1" dirty="0" smtClean="0">
                          <a:solidFill>
                            <a:schemeClr val="bg1"/>
                          </a:solidFill>
                        </a:rPr>
                        <a:t>S.</a:t>
                      </a:r>
                      <a:r>
                        <a:rPr lang="fr-FR" sz="2400" b="1" baseline="0" dirty="0" smtClean="0">
                          <a:solidFill>
                            <a:schemeClr val="bg1"/>
                          </a:solidFill>
                        </a:rPr>
                        <a:t> Néphrotique </a:t>
                      </a:r>
                      <a:endParaRPr lang="fr-FR" sz="2400" b="1" dirty="0">
                        <a:solidFill>
                          <a:schemeClr val="bg1"/>
                        </a:solidFill>
                      </a:endParaRPr>
                    </a:p>
                  </a:txBody>
                  <a:tcPr/>
                </a:tc>
                <a:tc>
                  <a:txBody>
                    <a:bodyPr/>
                    <a:lstStyle/>
                    <a:p>
                      <a:pPr algn="ctr"/>
                      <a:r>
                        <a:rPr lang="fr-FR" sz="2400" b="1" dirty="0" smtClean="0">
                          <a:solidFill>
                            <a:schemeClr val="bg1"/>
                          </a:solidFill>
                        </a:rPr>
                        <a:t>+ </a:t>
                      </a:r>
                      <a:endParaRPr lang="fr-FR" sz="2400" b="1" dirty="0">
                        <a:solidFill>
                          <a:schemeClr val="bg1"/>
                        </a:solidFill>
                      </a:endParaRPr>
                    </a:p>
                  </a:txBody>
                  <a:tcPr/>
                </a:tc>
                <a:tc>
                  <a:txBody>
                    <a:bodyPr/>
                    <a:lstStyle/>
                    <a:p>
                      <a:pPr algn="ctr"/>
                      <a:r>
                        <a:rPr lang="fr-FR" sz="2400" b="1" dirty="0" smtClean="0">
                          <a:solidFill>
                            <a:schemeClr val="bg1"/>
                          </a:solidFill>
                        </a:rPr>
                        <a:t>+ +</a:t>
                      </a:r>
                      <a:endParaRPr lang="fr-FR" sz="2400" b="1" dirty="0">
                        <a:solidFill>
                          <a:schemeClr val="bg1"/>
                        </a:solidFill>
                      </a:endParaRPr>
                    </a:p>
                  </a:txBody>
                  <a:tcPr/>
                </a:tc>
                <a:tc>
                  <a:txBody>
                    <a:bodyPr/>
                    <a:lstStyle/>
                    <a:p>
                      <a:pPr algn="ctr"/>
                      <a:r>
                        <a:rPr lang="fr-FR" sz="2400" b="1" baseline="0" dirty="0" smtClean="0">
                          <a:solidFill>
                            <a:schemeClr val="bg1"/>
                          </a:solidFill>
                        </a:rPr>
                        <a:t>IV ou </a:t>
                      </a:r>
                      <a:r>
                        <a:rPr lang="fr-FR" sz="2400" b="1" baseline="0" dirty="0" err="1" smtClean="0">
                          <a:solidFill>
                            <a:schemeClr val="bg1"/>
                          </a:solidFill>
                        </a:rPr>
                        <a:t>IIb</a:t>
                      </a:r>
                      <a:endParaRPr lang="fr-FR" sz="2400" b="1"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00228" y="428604"/>
            <a:ext cx="6429420" cy="646331"/>
          </a:xfrm>
          <a:prstGeom prst="rect">
            <a:avLst/>
          </a:prstGeom>
          <a:solidFill>
            <a:srgbClr val="FF0000"/>
          </a:solidFill>
        </p:spPr>
        <p:txBody>
          <a:bodyPr wrap="square" rtlCol="0">
            <a:spAutoFit/>
          </a:bodyPr>
          <a:lstStyle/>
          <a:p>
            <a:r>
              <a:rPr lang="fr-FR" sz="3600" dirty="0" err="1" smtClean="0"/>
              <a:t>Hyperlipoprotéinémies</a:t>
            </a:r>
            <a:r>
              <a:rPr lang="fr-FR" sz="3600" dirty="0" smtClean="0"/>
              <a:t> primitives </a:t>
            </a:r>
            <a:endParaRPr lang="fr-FR" sz="3600" dirty="0"/>
          </a:p>
        </p:txBody>
      </p:sp>
      <p:sp>
        <p:nvSpPr>
          <p:cNvPr id="3" name="ZoneTexte 2"/>
          <p:cNvSpPr txBox="1"/>
          <p:nvPr/>
        </p:nvSpPr>
        <p:spPr>
          <a:xfrm>
            <a:off x="928658" y="1500174"/>
            <a:ext cx="8715436" cy="523220"/>
          </a:xfrm>
          <a:prstGeom prst="rect">
            <a:avLst/>
          </a:prstGeom>
          <a:solidFill>
            <a:schemeClr val="accent6">
              <a:lumMod val="60000"/>
              <a:lumOff val="40000"/>
            </a:schemeClr>
          </a:solidFill>
        </p:spPr>
        <p:txBody>
          <a:bodyPr wrap="square" rtlCol="0">
            <a:spAutoFit/>
          </a:bodyPr>
          <a:lstStyle/>
          <a:p>
            <a:r>
              <a:rPr lang="fr-FR" sz="2800" dirty="0" smtClean="0"/>
              <a:t>HYPERCHYLOMICRONEMIE DE TYPE I ( HTG pure)</a:t>
            </a:r>
            <a:endParaRPr lang="fr-FR" sz="2800" dirty="0"/>
          </a:p>
        </p:txBody>
      </p:sp>
      <p:sp>
        <p:nvSpPr>
          <p:cNvPr id="4" name="ZoneTexte 3"/>
          <p:cNvSpPr txBox="1"/>
          <p:nvPr/>
        </p:nvSpPr>
        <p:spPr>
          <a:xfrm>
            <a:off x="857220" y="2500306"/>
            <a:ext cx="8286808" cy="4524315"/>
          </a:xfrm>
          <a:prstGeom prst="rect">
            <a:avLst/>
          </a:prstGeom>
          <a:noFill/>
        </p:spPr>
        <p:txBody>
          <a:bodyPr wrap="square" rtlCol="0">
            <a:spAutoFit/>
          </a:bodyPr>
          <a:lstStyle/>
          <a:p>
            <a:pPr>
              <a:buFont typeface="Arial" pitchFamily="34" charset="0"/>
              <a:buChar char="•"/>
            </a:pPr>
            <a:r>
              <a:rPr lang="fr-FR" dirty="0" smtClean="0"/>
              <a:t> prévalence 1/1000 000 ; c’est maladie rare</a:t>
            </a:r>
          </a:p>
          <a:p>
            <a:pPr>
              <a:buFont typeface="Arial" pitchFamily="34" charset="0"/>
              <a:buChar char="•"/>
            </a:pPr>
            <a:r>
              <a:rPr lang="fr-FR" dirty="0" smtClean="0"/>
              <a:t> transmission autosomique récessive , déficit  intéresse la  LPL ou l’Apo C II </a:t>
            </a:r>
          </a:p>
          <a:p>
            <a:pPr>
              <a:buFont typeface="Arial" pitchFamily="34" charset="0"/>
              <a:buChar char="•"/>
            </a:pPr>
            <a:r>
              <a:rPr lang="fr-FR" dirty="0" smtClean="0"/>
              <a:t> aspect du sérum : lactescent </a:t>
            </a:r>
          </a:p>
          <a:p>
            <a:pPr>
              <a:buFont typeface="Arial" pitchFamily="34" charset="0"/>
              <a:buChar char="•"/>
            </a:pPr>
            <a:r>
              <a:rPr lang="fr-FR" dirty="0" smtClean="0"/>
              <a:t> HTG qui peut atteindre les 50 g/L</a:t>
            </a:r>
          </a:p>
          <a:p>
            <a:pPr>
              <a:buFont typeface="Arial" pitchFamily="34" charset="0"/>
              <a:buChar char="•"/>
            </a:pPr>
            <a:r>
              <a:rPr lang="fr-FR" dirty="0" smtClean="0"/>
              <a:t> le CT est normal ;</a:t>
            </a:r>
          </a:p>
          <a:p>
            <a:pPr>
              <a:buFont typeface="Arial" pitchFamily="34" charset="0"/>
              <a:buChar char="•"/>
            </a:pPr>
            <a:r>
              <a:rPr lang="fr-FR" dirty="0" smtClean="0"/>
              <a:t> l’électrophorèses des lipides objective la présence des </a:t>
            </a:r>
            <a:r>
              <a:rPr lang="fr-FR" dirty="0" err="1" smtClean="0"/>
              <a:t>chylomicrons</a:t>
            </a:r>
            <a:r>
              <a:rPr lang="fr-FR" dirty="0" smtClean="0"/>
              <a:t>;</a:t>
            </a:r>
          </a:p>
          <a:p>
            <a:pPr>
              <a:buFont typeface="Arial" pitchFamily="34" charset="0"/>
              <a:buChar char="•"/>
            </a:pPr>
            <a:r>
              <a:rPr lang="fr-FR" dirty="0" smtClean="0"/>
              <a:t> le plus grand risque est la pancréatite</a:t>
            </a:r>
          </a:p>
          <a:p>
            <a:pPr>
              <a:buFont typeface="Arial" pitchFamily="34" charset="0"/>
              <a:buChar char="•"/>
            </a:pPr>
            <a:r>
              <a:rPr lang="fr-FR" dirty="0" smtClean="0"/>
              <a:t> TRT : pas de traitement réel; régime + huile de poisson, </a:t>
            </a:r>
            <a:r>
              <a:rPr lang="fr-FR" dirty="0" err="1" smtClean="0"/>
              <a:t>fibrates</a:t>
            </a:r>
            <a:r>
              <a:rPr lang="fr-FR" dirty="0" smtClean="0"/>
              <a:t> plasmaphérèse  +++</a:t>
            </a:r>
          </a:p>
          <a:p>
            <a:pPr>
              <a:buFont typeface="Arial" pitchFamily="34" charset="0"/>
              <a:buChar char="•"/>
            </a:pP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rmis.net/bilder/CD041/550px/img0059.jpg"/>
          <p:cNvPicPr>
            <a:picLocks noChangeAspect="1" noChangeArrowheads="1"/>
          </p:cNvPicPr>
          <p:nvPr/>
        </p:nvPicPr>
        <p:blipFill>
          <a:blip r:embed="rId2" cstate="print"/>
          <a:srcRect/>
          <a:stretch>
            <a:fillRect/>
          </a:stretch>
        </p:blipFill>
        <p:spPr bwMode="auto">
          <a:xfrm>
            <a:off x="5071492" y="404664"/>
            <a:ext cx="4464496" cy="2665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casclinique.univadis.fr/resource/clinicalCase/111/memo/20081029_03.jpg"/>
          <p:cNvPicPr>
            <a:picLocks noChangeAspect="1" noChangeArrowheads="1"/>
          </p:cNvPicPr>
          <p:nvPr/>
        </p:nvPicPr>
        <p:blipFill>
          <a:blip r:embed="rId3" cstate="print"/>
          <a:srcRect/>
          <a:stretch>
            <a:fillRect/>
          </a:stretch>
        </p:blipFill>
        <p:spPr bwMode="auto">
          <a:xfrm>
            <a:off x="462980" y="260648"/>
            <a:ext cx="3816424" cy="2836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http://casclinique.univadis.fr/resource/clinicalCase/111/memo/20081029_02.jpg"/>
          <p:cNvPicPr>
            <a:picLocks noChangeAspect="1" noChangeArrowheads="1"/>
          </p:cNvPicPr>
          <p:nvPr/>
        </p:nvPicPr>
        <p:blipFill>
          <a:blip r:embed="rId4" cstate="print"/>
          <a:srcRect/>
          <a:stretch>
            <a:fillRect/>
          </a:stretch>
        </p:blipFill>
        <p:spPr bwMode="auto">
          <a:xfrm>
            <a:off x="5359524" y="3501008"/>
            <a:ext cx="4238625" cy="304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000228" y="285728"/>
            <a:ext cx="7215238" cy="584775"/>
          </a:xfrm>
          <a:prstGeom prst="rect">
            <a:avLst/>
          </a:prstGeom>
          <a:noFill/>
        </p:spPr>
        <p:txBody>
          <a:bodyPr wrap="square" rtlCol="0">
            <a:spAutoFit/>
          </a:bodyPr>
          <a:lstStyle/>
          <a:p>
            <a:r>
              <a:rPr lang="fr-FR" sz="3200" dirty="0" smtClean="0"/>
              <a:t>Hypercholestérolémie pure type II a</a:t>
            </a:r>
            <a:endParaRPr lang="fr-FR" sz="3200" dirty="0"/>
          </a:p>
        </p:txBody>
      </p:sp>
      <p:sp>
        <p:nvSpPr>
          <p:cNvPr id="4" name="ZoneTexte 3"/>
          <p:cNvSpPr txBox="1"/>
          <p:nvPr/>
        </p:nvSpPr>
        <p:spPr>
          <a:xfrm>
            <a:off x="1357286" y="1675520"/>
            <a:ext cx="7429552" cy="4401205"/>
          </a:xfrm>
          <a:prstGeom prst="rect">
            <a:avLst/>
          </a:prstGeom>
          <a:noFill/>
        </p:spPr>
        <p:txBody>
          <a:bodyPr wrap="square" rtlCol="0">
            <a:spAutoFit/>
          </a:bodyPr>
          <a:lstStyle/>
          <a:p>
            <a:pPr>
              <a:buFont typeface="Arial" pitchFamily="34" charset="0"/>
              <a:buChar char="•"/>
            </a:pPr>
            <a:r>
              <a:rPr lang="fr-FR" sz="2800" dirty="0" smtClean="0"/>
              <a:t> La forme la plus commune , </a:t>
            </a:r>
            <a:r>
              <a:rPr lang="fr-FR" sz="2800" dirty="0" err="1" smtClean="0"/>
              <a:t>monogénique</a:t>
            </a:r>
            <a:r>
              <a:rPr lang="fr-FR" sz="2800" dirty="0" smtClean="0"/>
              <a:t> , est l’hypercholestérolémie familiale;</a:t>
            </a:r>
          </a:p>
          <a:p>
            <a:pPr>
              <a:buFont typeface="Arial" pitchFamily="34" charset="0"/>
              <a:buChar char="•"/>
            </a:pPr>
            <a:r>
              <a:rPr lang="fr-FR" sz="2800" dirty="0" smtClean="0"/>
              <a:t> Mutation du gène codant le récepteur </a:t>
            </a:r>
            <a:r>
              <a:rPr lang="fr-FR" sz="2800" dirty="0" err="1" smtClean="0"/>
              <a:t>apoB</a:t>
            </a:r>
            <a:r>
              <a:rPr lang="fr-FR" sz="2800" dirty="0" smtClean="0"/>
              <a:t>-100/</a:t>
            </a:r>
            <a:r>
              <a:rPr lang="fr-FR" sz="2800" dirty="0" err="1" smtClean="0"/>
              <a:t>apoE</a:t>
            </a:r>
            <a:endParaRPr lang="fr-FR" sz="2800" dirty="0" smtClean="0"/>
          </a:p>
          <a:p>
            <a:pPr>
              <a:buFont typeface="Arial" pitchFamily="34" charset="0"/>
              <a:buChar char="•"/>
            </a:pPr>
            <a:r>
              <a:rPr lang="fr-FR" sz="2800" dirty="0" smtClean="0"/>
              <a:t> xanthélasma </a:t>
            </a:r>
          </a:p>
          <a:p>
            <a:pPr>
              <a:buFont typeface="Arial" pitchFamily="34" charset="0"/>
              <a:buChar char="•"/>
            </a:pPr>
            <a:r>
              <a:rPr lang="fr-FR" sz="2800" dirty="0" smtClean="0"/>
              <a:t>  CT  très élevé  peut atteindre les 10 g/L</a:t>
            </a:r>
          </a:p>
          <a:p>
            <a:pPr>
              <a:buFont typeface="Arial" pitchFamily="34" charset="0"/>
              <a:buChar char="•"/>
            </a:pPr>
            <a:r>
              <a:rPr lang="fr-FR" sz="2800" dirty="0" smtClean="0"/>
              <a:t> LDL c  très élevé; </a:t>
            </a:r>
          </a:p>
          <a:p>
            <a:pPr>
              <a:buFont typeface="Arial" pitchFamily="34" charset="0"/>
              <a:buChar char="•"/>
            </a:pPr>
            <a:r>
              <a:rPr lang="fr-FR" sz="2800" dirty="0" smtClean="0"/>
              <a:t> TG sont normaux;</a:t>
            </a:r>
          </a:p>
          <a:p>
            <a:pPr>
              <a:buFont typeface="Arial" pitchFamily="34" charset="0"/>
              <a:buChar char="•"/>
            </a:pPr>
            <a:r>
              <a:rPr lang="fr-FR" sz="2800" dirty="0" smtClean="0"/>
              <a:t>  Evolution inéluctable vers les atteintes cardiovasculaires</a:t>
            </a:r>
            <a:endParaRPr lang="fr-F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08" y="285728"/>
            <a:ext cx="4461799" cy="923330"/>
          </a:xfrm>
          <a:prstGeom prst="rect">
            <a:avLst/>
          </a:prstGeom>
        </p:spPr>
        <p:txBody>
          <a:bodyPr wrap="none">
            <a:spAutoFit/>
          </a:bodyPr>
          <a:lstStyle/>
          <a:p>
            <a:r>
              <a:rPr lang="fr-FR" sz="5400" b="1" dirty="0" smtClean="0">
                <a:solidFill>
                  <a:schemeClr val="tx2"/>
                </a:solidFill>
              </a:rPr>
              <a:t>Lipoprotéines </a:t>
            </a:r>
            <a:endParaRPr lang="fr-FR" sz="5400" b="1" dirty="0">
              <a:solidFill>
                <a:schemeClr val="tx2"/>
              </a:solidFill>
            </a:endParaRPr>
          </a:p>
        </p:txBody>
      </p:sp>
      <p:sp>
        <p:nvSpPr>
          <p:cNvPr id="1025" name="Rectangle 1"/>
          <p:cNvSpPr>
            <a:spLocks noChangeArrowheads="1"/>
          </p:cNvSpPr>
          <p:nvPr/>
        </p:nvSpPr>
        <p:spPr bwMode="auto">
          <a:xfrm>
            <a:off x="500030" y="1714488"/>
            <a:ext cx="928903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Etant insoluble dans l’eau, les lipides sont transportés dans le plasma en association avec  des protéines spécifiques appelées </a:t>
            </a:r>
            <a:r>
              <a:rPr kumimoji="0" lang="fr-FR"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apoprotéines. </a:t>
            </a:r>
            <a:endParaRPr kumimoji="0" lang="fr-FR"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ZoneTexte 4"/>
          <p:cNvSpPr txBox="1"/>
          <p:nvPr/>
        </p:nvSpPr>
        <p:spPr>
          <a:xfrm>
            <a:off x="1214410" y="3929066"/>
            <a:ext cx="8029556" cy="646331"/>
          </a:xfrm>
          <a:prstGeom prst="rect">
            <a:avLst/>
          </a:prstGeom>
          <a:noFill/>
        </p:spPr>
        <p:txBody>
          <a:bodyPr wrap="square" rtlCol="0">
            <a:spAutoFit/>
          </a:bodyPr>
          <a:lstStyle/>
          <a:p>
            <a:r>
              <a:rPr lang="fr-FR" sz="3600" dirty="0" smtClean="0"/>
              <a:t>Lipides + Apoprotéines =  Lipoprotéines </a:t>
            </a:r>
            <a:endParaRPr lang="fr-FR"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RÃ©sultat de recherche d'images pour &quot;hypercholesterolemia type IIa&quot;"/>
          <p:cNvPicPr>
            <a:picLocks noChangeAspect="1" noChangeArrowheads="1"/>
          </p:cNvPicPr>
          <p:nvPr/>
        </p:nvPicPr>
        <p:blipFill>
          <a:blip r:embed="rId2"/>
          <a:srcRect/>
          <a:stretch>
            <a:fillRect/>
          </a:stretch>
        </p:blipFill>
        <p:spPr bwMode="auto">
          <a:xfrm>
            <a:off x="1643038" y="1357298"/>
            <a:ext cx="7215238"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2214542" y="353777"/>
            <a:ext cx="7286676" cy="646331"/>
          </a:xfrm>
          <a:prstGeom prst="rect">
            <a:avLst/>
          </a:prstGeom>
          <a:noFill/>
        </p:spPr>
        <p:txBody>
          <a:bodyPr wrap="square" rtlCol="0">
            <a:spAutoFit/>
          </a:bodyPr>
          <a:lstStyle/>
          <a:p>
            <a:r>
              <a:rPr lang="fr-FR" sz="3600" dirty="0" err="1" smtClean="0"/>
              <a:t>Xanthelasma</a:t>
            </a:r>
            <a:r>
              <a:rPr lang="fr-FR" sz="3600" dirty="0" smtClean="0"/>
              <a:t> ( DLP TYPE </a:t>
            </a:r>
            <a:r>
              <a:rPr lang="fr-FR" sz="3600" dirty="0" err="1" smtClean="0"/>
              <a:t>IIa</a:t>
            </a:r>
            <a:r>
              <a:rPr lang="fr-FR" sz="3600" dirty="0" smtClean="0"/>
              <a:t>) </a:t>
            </a:r>
            <a:endParaRPr lang="fr-FR" sz="36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71732" y="357166"/>
            <a:ext cx="5357850" cy="584775"/>
          </a:xfrm>
          <a:prstGeom prst="rect">
            <a:avLst/>
          </a:prstGeom>
          <a:noFill/>
        </p:spPr>
        <p:txBody>
          <a:bodyPr wrap="square" rtlCol="0">
            <a:spAutoFit/>
          </a:bodyPr>
          <a:lstStyle/>
          <a:p>
            <a:r>
              <a:rPr lang="fr-FR" sz="3200" dirty="0" err="1" smtClean="0"/>
              <a:t>Hyperlipoprotéinémie</a:t>
            </a:r>
            <a:r>
              <a:rPr lang="fr-FR" sz="3200" dirty="0" smtClean="0"/>
              <a:t>  type </a:t>
            </a:r>
            <a:r>
              <a:rPr lang="fr-FR" sz="3200" dirty="0" err="1" smtClean="0"/>
              <a:t>IIb</a:t>
            </a:r>
            <a:endParaRPr lang="fr-FR" sz="3200" dirty="0"/>
          </a:p>
        </p:txBody>
      </p:sp>
      <p:sp>
        <p:nvSpPr>
          <p:cNvPr id="3" name="ZoneTexte 2"/>
          <p:cNvSpPr txBox="1"/>
          <p:nvPr/>
        </p:nvSpPr>
        <p:spPr>
          <a:xfrm>
            <a:off x="500030" y="1643050"/>
            <a:ext cx="9144064" cy="3539430"/>
          </a:xfrm>
          <a:prstGeom prst="rect">
            <a:avLst/>
          </a:prstGeom>
          <a:noFill/>
        </p:spPr>
        <p:txBody>
          <a:bodyPr wrap="square" rtlCol="0">
            <a:spAutoFit/>
          </a:bodyPr>
          <a:lstStyle/>
          <a:p>
            <a:endParaRPr lang="fr-FR" sz="3200" dirty="0" smtClean="0"/>
          </a:p>
          <a:p>
            <a:pPr>
              <a:buFont typeface="Arial" pitchFamily="34" charset="0"/>
              <a:buChar char="•"/>
            </a:pPr>
            <a:r>
              <a:rPr lang="fr-FR" sz="3200" dirty="0" smtClean="0"/>
              <a:t> Dyslipidémie mixte augmentation du CT et TG</a:t>
            </a:r>
          </a:p>
          <a:p>
            <a:pPr>
              <a:buFont typeface="Arial" pitchFamily="34" charset="0"/>
              <a:buChar char="•"/>
            </a:pPr>
            <a:r>
              <a:rPr lang="fr-FR" sz="3200" dirty="0" smtClean="0"/>
              <a:t> </a:t>
            </a:r>
            <a:r>
              <a:rPr lang="fr-FR" sz="3200" dirty="0" err="1" smtClean="0"/>
              <a:t>LDLc</a:t>
            </a:r>
            <a:r>
              <a:rPr lang="fr-FR" sz="3200" dirty="0" smtClean="0"/>
              <a:t> augmenté ;</a:t>
            </a:r>
          </a:p>
          <a:p>
            <a:pPr>
              <a:buFont typeface="Arial" pitchFamily="34" charset="0"/>
              <a:buChar char="•"/>
            </a:pPr>
            <a:r>
              <a:rPr lang="fr-FR" sz="3200" dirty="0" smtClean="0"/>
              <a:t> le taux du HDL c est normal voire bas ;</a:t>
            </a:r>
          </a:p>
          <a:p>
            <a:pPr>
              <a:buFont typeface="Arial" pitchFamily="34" charset="0"/>
              <a:buChar char="•"/>
            </a:pPr>
            <a:r>
              <a:rPr lang="fr-FR" sz="3200" dirty="0" smtClean="0"/>
              <a:t> les sujets atteints présentent souvent une </a:t>
            </a:r>
            <a:r>
              <a:rPr lang="fr-FR" sz="3200" dirty="0" err="1" smtClean="0"/>
              <a:t>insulinorésistance</a:t>
            </a:r>
            <a:r>
              <a:rPr lang="fr-FR" sz="3200" dirty="0" smtClean="0"/>
              <a:t>, obésité, HTA et des problèmes CV; </a:t>
            </a:r>
          </a:p>
          <a:p>
            <a:pPr>
              <a:buFont typeface="Arial" pitchFamily="34" charset="0"/>
              <a:buChar char="•"/>
            </a:pPr>
            <a:r>
              <a:rPr lang="fr-FR" sz="3200" dirty="0" smtClean="0"/>
              <a:t> son phénotype est changeant ( </a:t>
            </a:r>
            <a:r>
              <a:rPr lang="fr-FR" sz="3200" dirty="0" err="1" smtClean="0"/>
              <a:t>IIa</a:t>
            </a:r>
            <a:r>
              <a:rPr lang="fr-FR" sz="3200" dirty="0" smtClean="0"/>
              <a:t> , VI).  </a:t>
            </a:r>
            <a:endParaRPr lang="fr-FR" sz="3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0" y="772523"/>
            <a:ext cx="9786970" cy="584775"/>
          </a:xfrm>
          <a:prstGeom prst="rect">
            <a:avLst/>
          </a:prstGeom>
          <a:noFill/>
        </p:spPr>
        <p:txBody>
          <a:bodyPr wrap="square" rtlCol="0">
            <a:spAutoFit/>
          </a:bodyPr>
          <a:lstStyle/>
          <a:p>
            <a:r>
              <a:rPr lang="fr-FR" sz="3200" dirty="0" err="1" smtClean="0"/>
              <a:t>Hyperlipoprotéinémie</a:t>
            </a:r>
            <a:r>
              <a:rPr lang="fr-FR" sz="3200" dirty="0" smtClean="0"/>
              <a:t> type III   ( </a:t>
            </a:r>
            <a:r>
              <a:rPr lang="fr-FR" sz="3200" dirty="0" err="1" smtClean="0"/>
              <a:t>dysbétalipoprotéinémie</a:t>
            </a:r>
            <a:r>
              <a:rPr lang="fr-FR" sz="3200" dirty="0" smtClean="0"/>
              <a:t> ) </a:t>
            </a:r>
            <a:endParaRPr lang="fr-FR" sz="3200" dirty="0"/>
          </a:p>
        </p:txBody>
      </p:sp>
      <p:sp>
        <p:nvSpPr>
          <p:cNvPr id="3" name="ZoneTexte 2"/>
          <p:cNvSpPr txBox="1"/>
          <p:nvPr/>
        </p:nvSpPr>
        <p:spPr>
          <a:xfrm>
            <a:off x="1428724" y="1928802"/>
            <a:ext cx="7429552" cy="3539430"/>
          </a:xfrm>
          <a:prstGeom prst="rect">
            <a:avLst/>
          </a:prstGeom>
          <a:noFill/>
        </p:spPr>
        <p:txBody>
          <a:bodyPr wrap="square" rtlCol="0">
            <a:spAutoFit/>
          </a:bodyPr>
          <a:lstStyle/>
          <a:p>
            <a:pPr>
              <a:buFont typeface="Arial" pitchFamily="34" charset="0"/>
              <a:buChar char="•"/>
            </a:pPr>
            <a:r>
              <a:rPr lang="fr-FR" sz="2800" dirty="0" smtClean="0"/>
              <a:t> Elle  est due à un déficit  d’épuration des VLDL et des </a:t>
            </a:r>
            <a:r>
              <a:rPr lang="fr-FR" sz="2800" dirty="0" err="1" smtClean="0"/>
              <a:t>remnants</a:t>
            </a:r>
            <a:r>
              <a:rPr lang="fr-FR" sz="2800" dirty="0" smtClean="0"/>
              <a:t> de </a:t>
            </a:r>
            <a:r>
              <a:rPr lang="fr-FR" sz="2800" dirty="0" err="1" smtClean="0"/>
              <a:t>chylomicrons</a:t>
            </a:r>
            <a:r>
              <a:rPr lang="fr-FR" sz="2800" dirty="0" smtClean="0"/>
              <a:t> ;</a:t>
            </a:r>
          </a:p>
          <a:p>
            <a:pPr>
              <a:buFont typeface="Arial" pitchFamily="34" charset="0"/>
              <a:buChar char="•"/>
            </a:pPr>
            <a:r>
              <a:rPr lang="fr-FR" sz="2800" dirty="0" smtClean="0"/>
              <a:t> plus précisément anomalie de l’</a:t>
            </a:r>
            <a:r>
              <a:rPr lang="fr-FR" sz="2800" dirty="0" err="1" smtClean="0"/>
              <a:t>apo</a:t>
            </a:r>
            <a:r>
              <a:rPr lang="fr-FR" sz="2800" dirty="0" smtClean="0"/>
              <a:t> E</a:t>
            </a:r>
          </a:p>
          <a:p>
            <a:pPr>
              <a:buFont typeface="Arial" pitchFamily="34" charset="0"/>
              <a:buChar char="•"/>
            </a:pPr>
            <a:r>
              <a:rPr lang="fr-FR" sz="2800" dirty="0" smtClean="0"/>
              <a:t> Augmentation du CT et TG  (~ 3 g/L) </a:t>
            </a:r>
          </a:p>
          <a:p>
            <a:pPr>
              <a:buFont typeface="Arial" pitchFamily="34" charset="0"/>
              <a:buChar char="•"/>
            </a:pPr>
            <a:r>
              <a:rPr lang="fr-FR" sz="2800" dirty="0" smtClean="0"/>
              <a:t> L’électrophorèse des lipides présence d’une bande large entre les VLDL et LDL</a:t>
            </a:r>
          </a:p>
          <a:p>
            <a:pPr>
              <a:buFont typeface="Arial" pitchFamily="34" charset="0"/>
              <a:buChar char="•"/>
            </a:pPr>
            <a:r>
              <a:rPr lang="fr-FR" sz="2800" dirty="0" smtClean="0"/>
              <a:t> Risque </a:t>
            </a:r>
            <a:r>
              <a:rPr lang="fr-FR" sz="2800" dirty="0" err="1" smtClean="0"/>
              <a:t>Athérogène</a:t>
            </a:r>
            <a:r>
              <a:rPr lang="fr-FR" sz="2800" dirty="0" smtClean="0"/>
              <a:t> important</a:t>
            </a:r>
          </a:p>
          <a:p>
            <a:r>
              <a:rPr lang="fr-FR" sz="2800" dirty="0" smtClean="0"/>
              <a:t>   </a:t>
            </a:r>
            <a:endParaRPr lang="fr-FR"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sma lipoprotein elecpre / bands trophoresis in 0.5% agarose demonstrating a broadly migrating band between the prebeta and betaÂ "/>
          <p:cNvPicPr>
            <a:picLocks noChangeAspect="1" noChangeArrowheads="1"/>
          </p:cNvPicPr>
          <p:nvPr/>
        </p:nvPicPr>
        <p:blipFill>
          <a:blip r:embed="rId2"/>
          <a:srcRect/>
          <a:stretch>
            <a:fillRect/>
          </a:stretch>
        </p:blipFill>
        <p:spPr bwMode="auto">
          <a:xfrm>
            <a:off x="357154" y="500042"/>
            <a:ext cx="9215502"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2643170" y="857232"/>
            <a:ext cx="3143272" cy="1200329"/>
          </a:xfrm>
          <a:prstGeom prst="rect">
            <a:avLst/>
          </a:prstGeom>
          <a:noFill/>
        </p:spPr>
        <p:txBody>
          <a:bodyPr wrap="square" rtlCol="0">
            <a:spAutoFit/>
          </a:bodyPr>
          <a:lstStyle/>
          <a:p>
            <a:r>
              <a:rPr lang="fr-FR" b="1" dirty="0" err="1" smtClean="0">
                <a:solidFill>
                  <a:schemeClr val="tx1">
                    <a:lumMod val="50000"/>
                  </a:schemeClr>
                </a:solidFill>
              </a:rPr>
              <a:t>Hyperlipoprotéinémie</a:t>
            </a:r>
            <a:r>
              <a:rPr lang="fr-FR" b="1" dirty="0" smtClean="0">
                <a:solidFill>
                  <a:schemeClr val="tx1">
                    <a:lumMod val="50000"/>
                  </a:schemeClr>
                </a:solidFill>
              </a:rPr>
              <a:t> type III: </a:t>
            </a:r>
            <a:r>
              <a:rPr lang="fr-FR" b="1" dirty="0" err="1" smtClean="0">
                <a:solidFill>
                  <a:schemeClr val="tx1">
                    <a:lumMod val="50000"/>
                  </a:schemeClr>
                </a:solidFill>
              </a:rPr>
              <a:t>soudre</a:t>
            </a:r>
            <a:r>
              <a:rPr lang="fr-FR" b="1" dirty="0" smtClean="0">
                <a:solidFill>
                  <a:schemeClr val="tx1">
                    <a:lumMod val="50000"/>
                  </a:schemeClr>
                </a:solidFill>
              </a:rPr>
              <a:t> </a:t>
            </a:r>
            <a:r>
              <a:rPr lang="fr-FR" b="1" dirty="0" err="1" smtClean="0">
                <a:solidFill>
                  <a:schemeClr val="tx1">
                    <a:lumMod val="50000"/>
                  </a:schemeClr>
                </a:solidFill>
              </a:rPr>
              <a:t>prébéta</a:t>
            </a:r>
            <a:r>
              <a:rPr lang="fr-FR" b="1" dirty="0" smtClean="0">
                <a:solidFill>
                  <a:schemeClr val="tx1">
                    <a:lumMod val="50000"/>
                  </a:schemeClr>
                </a:solidFill>
              </a:rPr>
              <a:t> et </a:t>
            </a:r>
            <a:r>
              <a:rPr lang="fr-FR" b="1" dirty="0" err="1" smtClean="0">
                <a:solidFill>
                  <a:schemeClr val="tx1">
                    <a:lumMod val="50000"/>
                  </a:schemeClr>
                </a:solidFill>
              </a:rPr>
              <a:t>bétaLp</a:t>
            </a:r>
            <a:endParaRPr lang="fr-FR" b="1" dirty="0">
              <a:solidFill>
                <a:schemeClr val="tx1">
                  <a:lumMod val="50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85980" y="71414"/>
            <a:ext cx="5500726" cy="584775"/>
          </a:xfrm>
          <a:prstGeom prst="rect">
            <a:avLst/>
          </a:prstGeom>
          <a:noFill/>
        </p:spPr>
        <p:txBody>
          <a:bodyPr wrap="square" rtlCol="0">
            <a:spAutoFit/>
          </a:bodyPr>
          <a:lstStyle/>
          <a:p>
            <a:pPr algn="ctr"/>
            <a:r>
              <a:rPr lang="fr-FR" sz="3200" dirty="0" err="1" smtClean="0"/>
              <a:t>Hyperlipoprotéinémie</a:t>
            </a:r>
            <a:r>
              <a:rPr lang="fr-FR" sz="3200" dirty="0" smtClean="0"/>
              <a:t> type IV</a:t>
            </a:r>
            <a:endParaRPr lang="fr-FR" sz="3200" dirty="0"/>
          </a:p>
        </p:txBody>
      </p:sp>
      <p:sp>
        <p:nvSpPr>
          <p:cNvPr id="3" name="ZoneTexte 2"/>
          <p:cNvSpPr txBox="1"/>
          <p:nvPr/>
        </p:nvSpPr>
        <p:spPr>
          <a:xfrm>
            <a:off x="857220" y="1486903"/>
            <a:ext cx="6215106" cy="584775"/>
          </a:xfrm>
          <a:prstGeom prst="rect">
            <a:avLst/>
          </a:prstGeom>
          <a:noFill/>
        </p:spPr>
        <p:txBody>
          <a:bodyPr wrap="square" rtlCol="0">
            <a:spAutoFit/>
          </a:bodyPr>
          <a:lstStyle/>
          <a:p>
            <a:r>
              <a:rPr lang="fr-FR" sz="3200" dirty="0" smtClean="0"/>
              <a:t>Hypertriglycéridémie endogène </a:t>
            </a:r>
            <a:endParaRPr lang="fr-FR" sz="3200" dirty="0"/>
          </a:p>
        </p:txBody>
      </p:sp>
      <p:sp>
        <p:nvSpPr>
          <p:cNvPr id="4" name="ZoneTexte 3"/>
          <p:cNvSpPr txBox="1"/>
          <p:nvPr/>
        </p:nvSpPr>
        <p:spPr>
          <a:xfrm>
            <a:off x="857220" y="2535035"/>
            <a:ext cx="8358246" cy="3108543"/>
          </a:xfrm>
          <a:prstGeom prst="rect">
            <a:avLst/>
          </a:prstGeom>
          <a:noFill/>
        </p:spPr>
        <p:txBody>
          <a:bodyPr wrap="square" rtlCol="0">
            <a:spAutoFit/>
          </a:bodyPr>
          <a:lstStyle/>
          <a:p>
            <a:pPr>
              <a:buFont typeface="Arial" pitchFamily="34" charset="0"/>
              <a:buChar char="•"/>
            </a:pPr>
            <a:r>
              <a:rPr lang="fr-FR" sz="2800" dirty="0" smtClean="0"/>
              <a:t> Anomalie dans le métabolisme des  VLDL.</a:t>
            </a:r>
          </a:p>
          <a:p>
            <a:pPr>
              <a:buFont typeface="Arial" pitchFamily="34" charset="0"/>
              <a:buChar char="•"/>
            </a:pPr>
            <a:r>
              <a:rPr lang="fr-FR" sz="2800" dirty="0" smtClean="0"/>
              <a:t>c’est l’une des plus fréquentes des </a:t>
            </a:r>
            <a:r>
              <a:rPr lang="fr-FR" sz="2800" dirty="0" err="1" smtClean="0"/>
              <a:t>dyslipoprotéinémies</a:t>
            </a:r>
            <a:r>
              <a:rPr lang="fr-FR" sz="2800" dirty="0" smtClean="0"/>
              <a:t> </a:t>
            </a:r>
          </a:p>
          <a:p>
            <a:pPr>
              <a:buFont typeface="Arial" pitchFamily="34" charset="0"/>
              <a:buChar char="•"/>
            </a:pPr>
            <a:r>
              <a:rPr lang="fr-FR" sz="2800" dirty="0" smtClean="0"/>
              <a:t>aspect du sérum est trouble </a:t>
            </a:r>
          </a:p>
          <a:p>
            <a:pPr>
              <a:buFont typeface="Arial" pitchFamily="34" charset="0"/>
              <a:buChar char="•"/>
            </a:pPr>
            <a:r>
              <a:rPr lang="fr-FR" sz="2800" dirty="0" smtClean="0"/>
              <a:t>Augmentation  modérée des triglycérides</a:t>
            </a:r>
          </a:p>
          <a:p>
            <a:pPr>
              <a:buFont typeface="Arial" pitchFamily="34" charset="0"/>
              <a:buChar char="•"/>
            </a:pPr>
            <a:r>
              <a:rPr lang="fr-FR" sz="2800" dirty="0" smtClean="0"/>
              <a:t> CT est normal avec un HDL cholestérol bas ;</a:t>
            </a:r>
          </a:p>
          <a:p>
            <a:pPr>
              <a:buFont typeface="Arial" pitchFamily="34" charset="0"/>
              <a:buChar char="•"/>
            </a:pPr>
            <a:r>
              <a:rPr lang="fr-FR" sz="2800" dirty="0" smtClean="0"/>
              <a:t>  les malades atteints ont souvent des antécédents de diabète, </a:t>
            </a:r>
            <a:r>
              <a:rPr lang="fr-FR" sz="2800" dirty="0" err="1" smtClean="0"/>
              <a:t>hyperuricémie</a:t>
            </a:r>
            <a:r>
              <a:rPr lang="fr-FR" sz="2800" dirty="0" smtClean="0"/>
              <a:t> ou consommation d’alcool.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2" y="428604"/>
            <a:ext cx="8572560" cy="954107"/>
          </a:xfrm>
          <a:prstGeom prst="rect">
            <a:avLst/>
          </a:prstGeom>
          <a:noFill/>
        </p:spPr>
        <p:txBody>
          <a:bodyPr wrap="square" rtlCol="0">
            <a:spAutoFit/>
          </a:bodyPr>
          <a:lstStyle/>
          <a:p>
            <a:r>
              <a:rPr lang="fr-FR" sz="2800" dirty="0" err="1" smtClean="0"/>
              <a:t>Hyperlipoprotéinémie</a:t>
            </a:r>
            <a:r>
              <a:rPr lang="fr-FR" sz="2800" dirty="0" smtClean="0"/>
              <a:t> type V ou dyslipidémie exogène et endogène </a:t>
            </a:r>
            <a:endParaRPr lang="fr-FR" sz="2800" dirty="0"/>
          </a:p>
        </p:txBody>
      </p:sp>
      <p:sp>
        <p:nvSpPr>
          <p:cNvPr id="4" name="ZoneTexte 3"/>
          <p:cNvSpPr txBox="1"/>
          <p:nvPr/>
        </p:nvSpPr>
        <p:spPr>
          <a:xfrm>
            <a:off x="1285848" y="1857364"/>
            <a:ext cx="8358246" cy="2554545"/>
          </a:xfrm>
          <a:prstGeom prst="rect">
            <a:avLst/>
          </a:prstGeom>
          <a:noFill/>
        </p:spPr>
        <p:txBody>
          <a:bodyPr wrap="square" rtlCol="0">
            <a:spAutoFit/>
          </a:bodyPr>
          <a:lstStyle/>
          <a:p>
            <a:pPr>
              <a:buFont typeface="Arial" pitchFamily="34" charset="0"/>
              <a:buChar char="•"/>
            </a:pPr>
            <a:r>
              <a:rPr lang="fr-FR" sz="3200" dirty="0" smtClean="0"/>
              <a:t> Aspect du sérum est lactescent</a:t>
            </a:r>
          </a:p>
          <a:p>
            <a:pPr>
              <a:buFont typeface="Arial" pitchFamily="34" charset="0"/>
              <a:buChar char="•"/>
            </a:pPr>
            <a:r>
              <a:rPr lang="fr-FR" sz="3200" dirty="0" smtClean="0"/>
              <a:t> Augmentation concomitante VLDL;</a:t>
            </a:r>
          </a:p>
          <a:p>
            <a:pPr>
              <a:buFont typeface="Arial" pitchFamily="34" charset="0"/>
              <a:buChar char="•"/>
            </a:pPr>
            <a:r>
              <a:rPr lang="fr-FR" sz="3200" dirty="0" smtClean="0"/>
              <a:t> Hypertriglycéridémie  entre 10 et 20 g/L</a:t>
            </a:r>
          </a:p>
          <a:p>
            <a:pPr>
              <a:buFont typeface="Arial" pitchFamily="34" charset="0"/>
              <a:buChar char="•"/>
            </a:pPr>
            <a:r>
              <a:rPr lang="fr-FR" sz="3200" dirty="0" smtClean="0"/>
              <a:t> Le CT est normal ou légèrement élevé</a:t>
            </a:r>
          </a:p>
          <a:p>
            <a:pPr>
              <a:buFont typeface="Arial" pitchFamily="34" charset="0"/>
              <a:buChar char="•"/>
            </a:pPr>
            <a:r>
              <a:rPr lang="fr-FR" sz="3200" dirty="0" smtClean="0"/>
              <a:t> Associée au diabète et la pancréatite  </a:t>
            </a:r>
            <a:endParaRPr lang="fr-FR"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90972" y="476672"/>
          <a:ext cx="9433046" cy="5952725"/>
        </p:xfrm>
        <a:graphic>
          <a:graphicData uri="http://schemas.openxmlformats.org/drawingml/2006/table">
            <a:tbl>
              <a:tblPr firstRow="1" bandRow="1">
                <a:tableStyleId>{93296810-A885-4BE3-A3E7-6D5BEEA58F35}</a:tableStyleId>
              </a:tblPr>
              <a:tblGrid>
                <a:gridCol w="2005451"/>
                <a:gridCol w="1039863"/>
                <a:gridCol w="1347174"/>
                <a:gridCol w="1224136"/>
                <a:gridCol w="1296144"/>
                <a:gridCol w="1152128"/>
                <a:gridCol w="1368150"/>
              </a:tblGrid>
              <a:tr h="358011">
                <a:tc>
                  <a:txBody>
                    <a:bodyPr/>
                    <a:lstStyle/>
                    <a:p>
                      <a:r>
                        <a:rPr lang="fr-FR" sz="1600" dirty="0" smtClean="0"/>
                        <a:t>phénotype</a:t>
                      </a:r>
                      <a:endParaRPr lang="fr-FR" sz="1600" dirty="0"/>
                    </a:p>
                  </a:txBody>
                  <a:tcPr>
                    <a:cell3D prstMaterial="dkEdge">
                      <a:bevel prst="cross"/>
                      <a:lightRig rig="flood" dir="t"/>
                    </a:cell3D>
                  </a:tcPr>
                </a:tc>
                <a:tc>
                  <a:txBody>
                    <a:bodyPr/>
                    <a:lstStyle/>
                    <a:p>
                      <a:pPr algn="ctr"/>
                      <a:r>
                        <a:rPr lang="fr-FR" sz="1600" dirty="0" smtClean="0"/>
                        <a:t>I</a:t>
                      </a:r>
                      <a:endParaRPr lang="fr-FR" sz="1600" dirty="0"/>
                    </a:p>
                  </a:txBody>
                  <a:tcPr>
                    <a:cell3D prstMaterial="dkEdge">
                      <a:bevel prst="cross"/>
                      <a:lightRig rig="flood" dir="t"/>
                    </a:cell3D>
                  </a:tcPr>
                </a:tc>
                <a:tc>
                  <a:txBody>
                    <a:bodyPr/>
                    <a:lstStyle/>
                    <a:p>
                      <a:pPr algn="ctr"/>
                      <a:r>
                        <a:rPr lang="fr-FR" sz="1600" dirty="0" err="1" smtClean="0"/>
                        <a:t>IIa</a:t>
                      </a:r>
                      <a:endParaRPr lang="fr-FR" sz="1600" dirty="0"/>
                    </a:p>
                  </a:txBody>
                  <a:tcPr>
                    <a:cell3D prstMaterial="dkEdge">
                      <a:bevel prst="cross"/>
                      <a:lightRig rig="flood" dir="t"/>
                    </a:cell3D>
                  </a:tcPr>
                </a:tc>
                <a:tc>
                  <a:txBody>
                    <a:bodyPr/>
                    <a:lstStyle/>
                    <a:p>
                      <a:pPr algn="ctr"/>
                      <a:r>
                        <a:rPr lang="fr-FR" sz="1600" dirty="0" err="1" smtClean="0"/>
                        <a:t>IIb</a:t>
                      </a:r>
                      <a:endParaRPr lang="fr-FR" sz="1600" dirty="0"/>
                    </a:p>
                  </a:txBody>
                  <a:tcPr>
                    <a:cell3D prstMaterial="dkEdge">
                      <a:bevel prst="cross"/>
                      <a:lightRig rig="flood" dir="t"/>
                    </a:cell3D>
                  </a:tcPr>
                </a:tc>
                <a:tc>
                  <a:txBody>
                    <a:bodyPr/>
                    <a:lstStyle/>
                    <a:p>
                      <a:pPr algn="ctr"/>
                      <a:r>
                        <a:rPr lang="fr-FR" sz="1600" dirty="0" smtClean="0"/>
                        <a:t>III</a:t>
                      </a:r>
                      <a:endParaRPr lang="fr-FR" sz="1600" dirty="0"/>
                    </a:p>
                  </a:txBody>
                  <a:tcPr>
                    <a:cell3D prstMaterial="dkEdge">
                      <a:bevel prst="cross"/>
                      <a:lightRig rig="flood" dir="t"/>
                    </a:cell3D>
                  </a:tcPr>
                </a:tc>
                <a:tc>
                  <a:txBody>
                    <a:bodyPr/>
                    <a:lstStyle/>
                    <a:p>
                      <a:pPr algn="ctr"/>
                      <a:r>
                        <a:rPr lang="fr-FR" sz="1600" dirty="0" smtClean="0"/>
                        <a:t>IV</a:t>
                      </a:r>
                      <a:endParaRPr lang="fr-FR" sz="1600" dirty="0"/>
                    </a:p>
                  </a:txBody>
                  <a:tcPr>
                    <a:cell3D prstMaterial="dkEdge">
                      <a:bevel prst="cross"/>
                      <a:lightRig rig="flood" dir="t"/>
                    </a:cell3D>
                  </a:tcPr>
                </a:tc>
                <a:tc>
                  <a:txBody>
                    <a:bodyPr/>
                    <a:lstStyle/>
                    <a:p>
                      <a:pPr algn="ctr"/>
                      <a:r>
                        <a:rPr lang="fr-FR" sz="1600" dirty="0" smtClean="0"/>
                        <a:t>V</a:t>
                      </a:r>
                      <a:endParaRPr lang="fr-FR" sz="1600" dirty="0"/>
                    </a:p>
                  </a:txBody>
                  <a:tcPr>
                    <a:cell3D prstMaterial="dkEdge">
                      <a:bevel prst="cross"/>
                      <a:lightRig rig="flood" dir="t"/>
                    </a:cell3D>
                  </a:tcPr>
                </a:tc>
              </a:tr>
              <a:tr h="618382">
                <a:tc>
                  <a:txBody>
                    <a:bodyPr/>
                    <a:lstStyle/>
                    <a:p>
                      <a:r>
                        <a:rPr lang="fr-FR" sz="1600" b="1" dirty="0" err="1" smtClean="0">
                          <a:solidFill>
                            <a:schemeClr val="tx1"/>
                          </a:solidFill>
                        </a:rPr>
                        <a:t>Lp</a:t>
                      </a:r>
                      <a:r>
                        <a:rPr lang="fr-FR" sz="1600" b="1" dirty="0" smtClean="0">
                          <a:solidFill>
                            <a:schemeClr val="tx1"/>
                          </a:solidFill>
                        </a:rPr>
                        <a:t> élevée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err="1" smtClean="0">
                          <a:solidFill>
                            <a:schemeClr val="tx1"/>
                          </a:solidFill>
                        </a:rPr>
                        <a:t>chylo</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LDL</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LDL + VLDL</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err="1" smtClean="0">
                          <a:solidFill>
                            <a:schemeClr val="tx1"/>
                          </a:solidFill>
                        </a:rPr>
                        <a:t>Chylo</a:t>
                      </a:r>
                      <a:r>
                        <a:rPr lang="fr-FR" sz="1600" b="1" baseline="0" dirty="0" smtClean="0">
                          <a:solidFill>
                            <a:schemeClr val="tx1"/>
                          </a:solidFill>
                        </a:rPr>
                        <a:t> + IDL</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VLDL</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err="1" smtClean="0">
                          <a:solidFill>
                            <a:schemeClr val="tx1"/>
                          </a:solidFill>
                        </a:rPr>
                        <a:t>Chylo</a:t>
                      </a:r>
                      <a:r>
                        <a:rPr lang="fr-FR" sz="1600" b="1" dirty="0" smtClean="0">
                          <a:solidFill>
                            <a:schemeClr val="tx1"/>
                          </a:solidFill>
                        </a:rPr>
                        <a:t> + VLDL</a:t>
                      </a:r>
                      <a:endParaRPr lang="fr-FR" sz="1600" b="1" dirty="0">
                        <a:solidFill>
                          <a:schemeClr val="tx1"/>
                        </a:solidFill>
                      </a:endParaRPr>
                    </a:p>
                  </a:txBody>
                  <a:tcPr>
                    <a:cell3D prstMaterial="dkEdge">
                      <a:bevel prst="cross"/>
                      <a:lightRig rig="flood" dir="t"/>
                    </a:cell3D>
                    <a:solidFill>
                      <a:srgbClr val="002060"/>
                    </a:solidFill>
                  </a:tcPr>
                </a:tc>
              </a:tr>
              <a:tr h="358011">
                <a:tc>
                  <a:txBody>
                    <a:bodyPr/>
                    <a:lstStyle/>
                    <a:p>
                      <a:r>
                        <a:rPr lang="fr-FR" sz="1600" b="1" dirty="0" smtClean="0">
                          <a:solidFill>
                            <a:schemeClr val="tx1"/>
                          </a:solidFill>
                        </a:rPr>
                        <a:t>Aspect</a:t>
                      </a:r>
                      <a:r>
                        <a:rPr lang="fr-FR" sz="1600" b="1" baseline="0" dirty="0" smtClean="0">
                          <a:solidFill>
                            <a:schemeClr val="tx1"/>
                          </a:solidFill>
                        </a:rPr>
                        <a:t> du Sérum</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err="1" smtClean="0">
                          <a:solidFill>
                            <a:schemeClr val="tx1"/>
                          </a:solidFill>
                        </a:rPr>
                        <a:t>Lactesc</a:t>
                      </a:r>
                      <a:r>
                        <a:rPr lang="fr-FR" sz="1600" b="1" dirty="0" smtClean="0">
                          <a:solidFill>
                            <a:schemeClr val="tx1"/>
                          </a:solidFill>
                        </a:rPr>
                        <a:t>.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Clair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Clair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Trouble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Trouble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err="1" smtClean="0">
                          <a:solidFill>
                            <a:schemeClr val="tx1"/>
                          </a:solidFill>
                        </a:rPr>
                        <a:t>Lactesc</a:t>
                      </a:r>
                      <a:r>
                        <a:rPr lang="fr-FR" sz="1600" b="1" dirty="0" smtClean="0">
                          <a:solidFill>
                            <a:schemeClr val="tx1"/>
                          </a:solidFill>
                        </a:rPr>
                        <a:t>. </a:t>
                      </a:r>
                      <a:endParaRPr lang="fr-FR" sz="1600" b="1" dirty="0">
                        <a:solidFill>
                          <a:schemeClr val="tx1"/>
                        </a:solidFill>
                      </a:endParaRPr>
                    </a:p>
                  </a:txBody>
                  <a:tcPr>
                    <a:cell3D prstMaterial="dkEdge">
                      <a:bevel prst="cross"/>
                      <a:lightRig rig="flood" dir="t"/>
                    </a:cell3D>
                    <a:solidFill>
                      <a:srgbClr val="002060"/>
                    </a:solidFill>
                  </a:tcPr>
                </a:tc>
              </a:tr>
              <a:tr h="358011">
                <a:tc>
                  <a:txBody>
                    <a:bodyPr/>
                    <a:lstStyle/>
                    <a:p>
                      <a:r>
                        <a:rPr lang="fr-FR" sz="1600" b="1" dirty="0" smtClean="0">
                          <a:solidFill>
                            <a:schemeClr val="tx1"/>
                          </a:solidFill>
                        </a:rPr>
                        <a:t>TG</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N</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à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r>
              <a:tr h="535380">
                <a:tc>
                  <a:txBody>
                    <a:bodyPr/>
                    <a:lstStyle/>
                    <a:p>
                      <a:r>
                        <a:rPr lang="fr-FR" sz="1600" b="1" dirty="0" smtClean="0">
                          <a:solidFill>
                            <a:schemeClr val="tx1"/>
                          </a:solidFill>
                        </a:rPr>
                        <a:t>CT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N</a:t>
                      </a:r>
                      <a:r>
                        <a:rPr lang="fr-FR" sz="1600" b="1" baseline="0" dirty="0" smtClean="0">
                          <a:solidFill>
                            <a:schemeClr val="tx1"/>
                          </a:solidFill>
                        </a:rPr>
                        <a:t> </a:t>
                      </a:r>
                      <a:r>
                        <a:rPr lang="fr-FR" sz="1600" b="1" dirty="0" smtClean="0">
                          <a:solidFill>
                            <a:schemeClr val="tx1"/>
                          </a:solidFill>
                        </a:rPr>
                        <a:t>ou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à</a:t>
                      </a:r>
                      <a:r>
                        <a:rPr lang="fr-FR" sz="1600" b="1" baseline="0" dirty="0" smtClean="0">
                          <a:solidFill>
                            <a:schemeClr val="tx1"/>
                          </a:solidFill>
                        </a:rPr>
                        <a:t>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à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baseline="0" dirty="0" smtClean="0">
                          <a:solidFill>
                            <a:schemeClr val="tx1"/>
                          </a:solidFill>
                        </a:rPr>
                        <a:t>   - à + </a:t>
                      </a:r>
                      <a:endParaRPr lang="fr-FR" sz="1600" b="1" dirty="0">
                        <a:solidFill>
                          <a:schemeClr val="tx1"/>
                        </a:solidFill>
                      </a:endParaRPr>
                    </a:p>
                  </a:txBody>
                  <a:tcPr>
                    <a:cell3D prstMaterial="dkEdge">
                      <a:bevel prst="cross"/>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 à +++</a:t>
                      </a:r>
                    </a:p>
                  </a:txBody>
                  <a:tcPr>
                    <a:cell3D prstMaterial="dkEdge">
                      <a:bevel prst="cross"/>
                      <a:lightRig rig="flood" dir="t"/>
                    </a:cell3D>
                    <a:solidFill>
                      <a:srgbClr val="002060"/>
                    </a:solidFill>
                  </a:tcPr>
                </a:tc>
              </a:tr>
              <a:tr h="618382">
                <a:tc>
                  <a:txBody>
                    <a:bodyPr/>
                    <a:lstStyle/>
                    <a:p>
                      <a:r>
                        <a:rPr lang="fr-FR" sz="1600" b="1" dirty="0" err="1" smtClean="0">
                          <a:solidFill>
                            <a:schemeClr val="tx1"/>
                          </a:solidFill>
                        </a:rPr>
                        <a:t>HDLc</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baseline="0" dirty="0" smtClean="0">
                          <a:solidFill>
                            <a:schemeClr val="tx1"/>
                          </a:solidFill>
                        </a:rPr>
                        <a:t>N ou bas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N</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N</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 ou bas </a:t>
                      </a:r>
                      <a:endParaRPr lang="fr-FR" sz="1600" b="1" dirty="0">
                        <a:solidFill>
                          <a:schemeClr val="tx1"/>
                        </a:solidFill>
                      </a:endParaRPr>
                    </a:p>
                  </a:txBody>
                  <a:tcPr>
                    <a:cell3D prstMaterial="dkEdge">
                      <a:bevel prst="cross"/>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 - ou bas </a:t>
                      </a:r>
                    </a:p>
                    <a:p>
                      <a:pPr algn="ct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 ou bas</a:t>
                      </a:r>
                      <a:endParaRPr lang="fr-FR" sz="1600" b="1" dirty="0">
                        <a:solidFill>
                          <a:schemeClr val="tx1"/>
                        </a:solidFill>
                      </a:endParaRPr>
                    </a:p>
                  </a:txBody>
                  <a:tcPr>
                    <a:cell3D prstMaterial="dkEdge">
                      <a:bevel prst="cross"/>
                      <a:lightRig rig="flood" dir="t"/>
                    </a:cell3D>
                    <a:solidFill>
                      <a:srgbClr val="002060"/>
                    </a:solidFill>
                  </a:tcPr>
                </a:tc>
              </a:tr>
              <a:tr h="358011">
                <a:tc>
                  <a:txBody>
                    <a:bodyPr/>
                    <a:lstStyle/>
                    <a:p>
                      <a:r>
                        <a:rPr lang="fr-FR" sz="1600" b="1" dirty="0" err="1" smtClean="0">
                          <a:solidFill>
                            <a:schemeClr val="tx1"/>
                          </a:solidFill>
                        </a:rPr>
                        <a:t>LDLc</a:t>
                      </a:r>
                      <a:endParaRPr lang="fr-FR" sz="1600" b="1" dirty="0">
                        <a:solidFill>
                          <a:schemeClr val="tx1"/>
                        </a:solidFill>
                      </a:endParaRPr>
                    </a:p>
                  </a:txBody>
                  <a:tcPr>
                    <a:cell3D prstMaterial="dkEdge">
                      <a:bevel prst="cross"/>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a:t>
                      </a:r>
                      <a:r>
                        <a:rPr lang="fr-FR" sz="1600" b="1" dirty="0" err="1" smtClean="0">
                          <a:solidFill>
                            <a:schemeClr val="tx1"/>
                          </a:solidFill>
                        </a:rPr>
                        <a:t>Nou</a:t>
                      </a:r>
                      <a:r>
                        <a:rPr lang="fr-FR" sz="1600" b="1" dirty="0" smtClean="0">
                          <a:solidFill>
                            <a:schemeClr val="tx1"/>
                          </a:solidFill>
                        </a:rPr>
                        <a:t> bas </a:t>
                      </a: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 ou bas</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r>
              <a:tr h="618382">
                <a:tc>
                  <a:txBody>
                    <a:bodyPr/>
                    <a:lstStyle/>
                    <a:p>
                      <a:r>
                        <a:rPr lang="fr-FR" sz="1600" b="1" dirty="0" smtClean="0">
                          <a:solidFill>
                            <a:schemeClr val="tx1"/>
                          </a:solidFill>
                        </a:rPr>
                        <a:t>Xanthomes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éruptifs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Tendineux et tubéreux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Absents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Tubéreux et éruptifs</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Absents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baseline="0" dirty="0" smtClean="0">
                          <a:solidFill>
                            <a:schemeClr val="tx1"/>
                          </a:solidFill>
                        </a:rPr>
                        <a:t> é</a:t>
                      </a:r>
                      <a:r>
                        <a:rPr lang="fr-FR" sz="1600" b="1" dirty="0" smtClean="0">
                          <a:solidFill>
                            <a:schemeClr val="tx1"/>
                          </a:solidFill>
                        </a:rPr>
                        <a:t>ruptifs </a:t>
                      </a:r>
                      <a:endParaRPr lang="fr-FR" sz="1600" b="1" dirty="0">
                        <a:solidFill>
                          <a:schemeClr val="tx1"/>
                        </a:solidFill>
                      </a:endParaRPr>
                    </a:p>
                  </a:txBody>
                  <a:tcPr>
                    <a:cell3D prstMaterial="dkEdge">
                      <a:bevel prst="cross"/>
                      <a:lightRig rig="flood" dir="t"/>
                    </a:cell3D>
                    <a:solidFill>
                      <a:srgbClr val="002060"/>
                    </a:solidFill>
                  </a:tcPr>
                </a:tc>
              </a:tr>
              <a:tr h="358011">
                <a:tc>
                  <a:txBody>
                    <a:bodyPr/>
                    <a:lstStyle/>
                    <a:p>
                      <a:r>
                        <a:rPr lang="fr-FR" sz="1600" b="1" dirty="0" smtClean="0">
                          <a:solidFill>
                            <a:schemeClr val="tx1"/>
                          </a:solidFill>
                        </a:rPr>
                        <a:t>Pancréatite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r>
              <a:tr h="618382">
                <a:tc>
                  <a:txBody>
                    <a:bodyPr/>
                    <a:lstStyle/>
                    <a:p>
                      <a:r>
                        <a:rPr lang="fr-FR" sz="1600" b="1" dirty="0" smtClean="0">
                          <a:solidFill>
                            <a:schemeClr val="tx1"/>
                          </a:solidFill>
                        </a:rPr>
                        <a:t>Athérosclérose C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a:t>
                      </a:r>
                    </a:p>
                    <a:p>
                      <a:pPr algn="ctr"/>
                      <a:endParaRPr lang="fr-FR" sz="1600" b="1" dirty="0">
                        <a:solidFill>
                          <a:schemeClr val="tx1"/>
                        </a:solidFill>
                      </a:endParaRPr>
                    </a:p>
                  </a:txBody>
                  <a:tcPr>
                    <a:cell3D prstMaterial="dkEdge">
                      <a:bevel prst="cross"/>
                      <a:lightRig rig="flood" dir="t"/>
                    </a:cell3D>
                    <a:solidFill>
                      <a:srgbClr val="002060"/>
                    </a:solidFill>
                  </a:tcPr>
                </a:tc>
              </a:tr>
              <a:tr h="535380">
                <a:tc>
                  <a:txBody>
                    <a:bodyPr/>
                    <a:lstStyle/>
                    <a:p>
                      <a:r>
                        <a:rPr lang="fr-FR" sz="1600" b="1" dirty="0" smtClean="0">
                          <a:solidFill>
                            <a:schemeClr val="tx1"/>
                          </a:solidFill>
                        </a:rPr>
                        <a:t>Athérosclérose P</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 </a:t>
                      </a:r>
                      <a:endParaRPr lang="fr-FR" sz="1600" b="1" dirty="0">
                        <a:solidFill>
                          <a:schemeClr val="tx1"/>
                        </a:solidFill>
                      </a:endParaRPr>
                    </a:p>
                  </a:txBody>
                  <a:tcPr>
                    <a:cell3D prstMaterial="dkEdge">
                      <a:bevel prst="cross"/>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a:t>
                      </a:r>
                    </a:p>
                  </a:txBody>
                  <a:tcPr>
                    <a:cell3D prstMaterial="dkEdge">
                      <a:bevel prst="cross"/>
                      <a:lightRig rig="flood" dir="t"/>
                    </a:cell3D>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chemeClr val="tx1"/>
                          </a:solidFill>
                        </a:rPr>
                        <a:t>+/-</a:t>
                      </a:r>
                    </a:p>
                  </a:txBody>
                  <a:tcPr>
                    <a:cell3D prstMaterial="dkEdge">
                      <a:bevel prst="cross"/>
                      <a:lightRig rig="flood" dir="t"/>
                    </a:cell3D>
                    <a:solidFill>
                      <a:srgbClr val="002060"/>
                    </a:solidFill>
                  </a:tcPr>
                </a:tc>
              </a:tr>
              <a:tr h="618382">
                <a:tc>
                  <a:txBody>
                    <a:bodyPr/>
                    <a:lstStyle/>
                    <a:p>
                      <a:r>
                        <a:rPr lang="fr-FR" sz="1600" b="1" dirty="0" smtClean="0">
                          <a:solidFill>
                            <a:schemeClr val="tx1"/>
                          </a:solidFill>
                        </a:rPr>
                        <a:t>Déficit moléculaire </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LPL ou </a:t>
                      </a:r>
                      <a:r>
                        <a:rPr lang="fr-FR" sz="1600" b="1" dirty="0" err="1" smtClean="0">
                          <a:solidFill>
                            <a:schemeClr val="tx1"/>
                          </a:solidFill>
                        </a:rPr>
                        <a:t>apo</a:t>
                      </a:r>
                      <a:r>
                        <a:rPr lang="fr-FR" sz="1600" b="1" dirty="0" smtClean="0">
                          <a:solidFill>
                            <a:schemeClr val="tx1"/>
                          </a:solidFill>
                        </a:rPr>
                        <a:t> CII</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LDL-R;  </a:t>
                      </a:r>
                      <a:r>
                        <a:rPr lang="fr-FR" sz="1600" b="1" dirty="0" err="1" smtClean="0">
                          <a:solidFill>
                            <a:schemeClr val="tx1"/>
                          </a:solidFill>
                        </a:rPr>
                        <a:t>apo</a:t>
                      </a:r>
                      <a:r>
                        <a:rPr lang="fr-FR" sz="1600" b="1" dirty="0" smtClean="0">
                          <a:solidFill>
                            <a:schemeClr val="tx1"/>
                          </a:solidFill>
                        </a:rPr>
                        <a:t> B100</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Apo E</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Apo A-V</a:t>
                      </a:r>
                      <a:endParaRPr lang="fr-FR" sz="1600" b="1" dirty="0">
                        <a:solidFill>
                          <a:schemeClr val="tx1"/>
                        </a:solidFill>
                      </a:endParaRPr>
                    </a:p>
                  </a:txBody>
                  <a:tcPr>
                    <a:cell3D prstMaterial="dkEdge">
                      <a:bevel prst="cross"/>
                      <a:lightRig rig="flood" dir="t"/>
                    </a:cell3D>
                    <a:solidFill>
                      <a:srgbClr val="002060"/>
                    </a:solidFill>
                  </a:tcPr>
                </a:tc>
                <a:tc>
                  <a:txBody>
                    <a:bodyPr/>
                    <a:lstStyle/>
                    <a:p>
                      <a:pPr algn="ctr"/>
                      <a:r>
                        <a:rPr lang="fr-FR" sz="1600" b="1" dirty="0" smtClean="0">
                          <a:solidFill>
                            <a:schemeClr val="tx1"/>
                          </a:solidFill>
                        </a:rPr>
                        <a:t>Apo A-V</a:t>
                      </a:r>
                      <a:endParaRPr lang="fr-FR" sz="1600" b="1" dirty="0">
                        <a:solidFill>
                          <a:schemeClr val="tx1"/>
                        </a:solidFill>
                      </a:endParaRPr>
                    </a:p>
                  </a:txBody>
                  <a:tcPr>
                    <a:cell3D prstMaterial="dkEdge">
                      <a:bevel prst="cross"/>
                      <a:lightRig rig="flood" dir="t"/>
                    </a:cell3D>
                    <a:solidFill>
                      <a:srgbClr val="002060"/>
                    </a:solid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724" y="2786058"/>
            <a:ext cx="8358246" cy="769441"/>
          </a:xfrm>
          <a:prstGeom prst="rect">
            <a:avLst/>
          </a:prstGeom>
          <a:noFill/>
        </p:spPr>
        <p:txBody>
          <a:bodyPr wrap="square" rtlCol="0">
            <a:spAutoFit/>
          </a:bodyPr>
          <a:lstStyle/>
          <a:p>
            <a:pPr algn="ctr"/>
            <a:r>
              <a:rPr lang="fr-FR" sz="4400" dirty="0" err="1" smtClean="0"/>
              <a:t>Hypolipoprotéinémies</a:t>
            </a:r>
            <a:r>
              <a:rPr lang="fr-FR" sz="4400" dirty="0" smtClean="0"/>
              <a:t> primitives  </a:t>
            </a:r>
            <a:endParaRPr lang="fr-FR" sz="4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0096" y="500042"/>
            <a:ext cx="8358246" cy="1200329"/>
          </a:xfrm>
          <a:prstGeom prst="rect">
            <a:avLst/>
          </a:prstGeom>
          <a:noFill/>
        </p:spPr>
        <p:txBody>
          <a:bodyPr wrap="square" rtlCol="0">
            <a:spAutoFit/>
          </a:bodyPr>
          <a:lstStyle/>
          <a:p>
            <a:pPr algn="ctr"/>
            <a:r>
              <a:rPr lang="fr-FR" sz="3600" dirty="0" err="1" smtClean="0"/>
              <a:t>Hypoalphalipoprotéinémies</a:t>
            </a:r>
            <a:r>
              <a:rPr lang="fr-FR" sz="3600" dirty="0" smtClean="0"/>
              <a:t>  primitives</a:t>
            </a:r>
          </a:p>
          <a:p>
            <a:pPr algn="ctr"/>
            <a:r>
              <a:rPr lang="fr-FR" sz="3600" dirty="0" smtClean="0"/>
              <a:t>(diminution des HDL)  </a:t>
            </a:r>
            <a:endParaRPr lang="fr-FR" sz="3600" dirty="0"/>
          </a:p>
        </p:txBody>
      </p:sp>
      <p:sp>
        <p:nvSpPr>
          <p:cNvPr id="3" name="ZoneTexte 2"/>
          <p:cNvSpPr txBox="1"/>
          <p:nvPr/>
        </p:nvSpPr>
        <p:spPr>
          <a:xfrm>
            <a:off x="642906" y="2071678"/>
            <a:ext cx="8572560" cy="830997"/>
          </a:xfrm>
          <a:prstGeom prst="rect">
            <a:avLst/>
          </a:prstGeom>
          <a:noFill/>
        </p:spPr>
        <p:txBody>
          <a:bodyPr wrap="square" rtlCol="0">
            <a:spAutoFit/>
          </a:bodyPr>
          <a:lstStyle/>
          <a:p>
            <a:r>
              <a:rPr lang="fr-FR" dirty="0" smtClean="0"/>
              <a:t>Ce sont des anomalies génétiques associées à une diminution du HDL cholestérol avec un RCV très variable d’un sujet à un autre. </a:t>
            </a:r>
            <a:endParaRPr lang="fr-FR" dirty="0"/>
          </a:p>
        </p:txBody>
      </p:sp>
      <p:sp>
        <p:nvSpPr>
          <p:cNvPr id="4" name="ZoneTexte 3"/>
          <p:cNvSpPr txBox="1"/>
          <p:nvPr/>
        </p:nvSpPr>
        <p:spPr>
          <a:xfrm>
            <a:off x="1000096" y="3446223"/>
            <a:ext cx="9215502" cy="2554545"/>
          </a:xfrm>
          <a:prstGeom prst="rect">
            <a:avLst/>
          </a:prstGeom>
          <a:noFill/>
        </p:spPr>
        <p:txBody>
          <a:bodyPr wrap="square" rtlCol="0">
            <a:spAutoFit/>
          </a:bodyPr>
          <a:lstStyle/>
          <a:p>
            <a:pPr>
              <a:buFont typeface="Arial" pitchFamily="34" charset="0"/>
              <a:buChar char="•"/>
            </a:pPr>
            <a:r>
              <a:rPr lang="fr-FR" sz="3200" dirty="0" smtClean="0"/>
              <a:t> déficit partiel ou total de l’</a:t>
            </a:r>
            <a:r>
              <a:rPr lang="fr-FR" sz="3200" dirty="0" err="1" smtClean="0"/>
              <a:t>apo</a:t>
            </a:r>
            <a:r>
              <a:rPr lang="fr-FR" sz="3200" dirty="0" smtClean="0"/>
              <a:t> A-I</a:t>
            </a:r>
          </a:p>
          <a:p>
            <a:pPr>
              <a:buFont typeface="Arial" pitchFamily="34" charset="0"/>
              <a:buChar char="•"/>
            </a:pPr>
            <a:r>
              <a:rPr lang="fr-FR" sz="3200" dirty="0" smtClean="0"/>
              <a:t> Maladie de </a:t>
            </a:r>
            <a:r>
              <a:rPr lang="fr-FR" sz="3200" dirty="0" err="1" smtClean="0"/>
              <a:t>Tangier</a:t>
            </a:r>
            <a:r>
              <a:rPr lang="fr-FR" sz="3200" dirty="0" smtClean="0"/>
              <a:t> ( anomalie de l’ABCA1)</a:t>
            </a:r>
          </a:p>
          <a:p>
            <a:pPr>
              <a:buFont typeface="Arial" pitchFamily="34" charset="0"/>
              <a:buChar char="•"/>
            </a:pPr>
            <a:r>
              <a:rPr lang="fr-FR" sz="3200" dirty="0" smtClean="0"/>
              <a:t> déficit en  LCAT ( RCV +++)</a:t>
            </a:r>
          </a:p>
          <a:p>
            <a:pPr>
              <a:buFont typeface="Arial" pitchFamily="34" charset="0"/>
              <a:buChar char="•"/>
            </a:pPr>
            <a:r>
              <a:rPr lang="fr-FR" sz="3200" dirty="0" smtClean="0"/>
              <a:t>Maladie des yeux de poisson ( </a:t>
            </a:r>
            <a:r>
              <a:rPr lang="fr-FR" sz="3200" dirty="0" err="1" smtClean="0"/>
              <a:t>fish</a:t>
            </a:r>
            <a:r>
              <a:rPr lang="fr-FR" sz="3200" dirty="0" smtClean="0"/>
              <a:t>  </a:t>
            </a:r>
            <a:r>
              <a:rPr lang="fr-FR" sz="3200" dirty="0" err="1" smtClean="0"/>
              <a:t>eye</a:t>
            </a:r>
            <a:r>
              <a:rPr lang="fr-FR" sz="3200" dirty="0" smtClean="0"/>
              <a:t> </a:t>
            </a:r>
            <a:r>
              <a:rPr lang="fr-FR" sz="3200" dirty="0" err="1" smtClean="0"/>
              <a:t>disease</a:t>
            </a:r>
            <a:r>
              <a:rPr lang="fr-FR" sz="3200" dirty="0" smtClean="0"/>
              <a:t>)     RCV +++</a:t>
            </a:r>
            <a:endParaRPr lang="fr-FR" sz="3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16" y="928670"/>
            <a:ext cx="6500858" cy="646331"/>
          </a:xfrm>
          <a:prstGeom prst="rect">
            <a:avLst/>
          </a:prstGeom>
          <a:noFill/>
        </p:spPr>
        <p:txBody>
          <a:bodyPr wrap="square" rtlCol="0">
            <a:spAutoFit/>
          </a:bodyPr>
          <a:lstStyle/>
          <a:p>
            <a:r>
              <a:rPr lang="fr-FR" sz="3600" dirty="0" smtClean="0"/>
              <a:t>LA MALADIE DE TANGIER </a:t>
            </a:r>
            <a:endParaRPr lang="fr-FR" sz="3600" dirty="0"/>
          </a:p>
        </p:txBody>
      </p:sp>
      <p:sp>
        <p:nvSpPr>
          <p:cNvPr id="4" name="ZoneTexte 3"/>
          <p:cNvSpPr txBox="1"/>
          <p:nvPr/>
        </p:nvSpPr>
        <p:spPr>
          <a:xfrm>
            <a:off x="1285848" y="2000240"/>
            <a:ext cx="8072494" cy="2677656"/>
          </a:xfrm>
          <a:prstGeom prst="rect">
            <a:avLst/>
          </a:prstGeom>
          <a:noFill/>
        </p:spPr>
        <p:txBody>
          <a:bodyPr wrap="square" rtlCol="0">
            <a:spAutoFit/>
          </a:bodyPr>
          <a:lstStyle/>
          <a:p>
            <a:pPr>
              <a:buFont typeface="Arial" pitchFamily="34" charset="0"/>
              <a:buChar char="•"/>
            </a:pPr>
            <a:r>
              <a:rPr lang="fr-FR" sz="2800" dirty="0" smtClean="0"/>
              <a:t> Maladie autosomique récessive; rare </a:t>
            </a:r>
          </a:p>
          <a:p>
            <a:pPr>
              <a:buFont typeface="Arial" pitchFamily="34" charset="0"/>
              <a:buChar char="•"/>
            </a:pPr>
            <a:r>
              <a:rPr lang="fr-FR" sz="2800" dirty="0" smtClean="0"/>
              <a:t> caractérisée par l’accumulation des esters de cholestérol au niveau des macrophages;</a:t>
            </a:r>
          </a:p>
          <a:p>
            <a:pPr>
              <a:buFont typeface="Arial" pitchFamily="34" charset="0"/>
              <a:buChar char="•"/>
            </a:pPr>
            <a:r>
              <a:rPr lang="fr-FR" sz="2800" dirty="0" smtClean="0"/>
              <a:t>  le cholestérol total est très faible;</a:t>
            </a:r>
          </a:p>
          <a:p>
            <a:pPr>
              <a:buFont typeface="Arial" pitchFamily="34" charset="0"/>
              <a:buChar char="•"/>
            </a:pPr>
            <a:r>
              <a:rPr lang="fr-FR" sz="2800" dirty="0" smtClean="0"/>
              <a:t> absence  quasi-totale du </a:t>
            </a:r>
            <a:r>
              <a:rPr lang="fr-FR" sz="2800" dirty="0" err="1" smtClean="0"/>
              <a:t>HDLc</a:t>
            </a:r>
            <a:r>
              <a:rPr lang="fr-FR" sz="2800" dirty="0" smtClean="0"/>
              <a:t>;</a:t>
            </a:r>
          </a:p>
          <a:p>
            <a:pPr>
              <a:buFont typeface="Arial" pitchFamily="34" charset="0"/>
              <a:buChar char="•"/>
            </a:pPr>
            <a:r>
              <a:rPr lang="fr-FR" sz="2800" dirty="0" smtClean="0"/>
              <a:t> la concentration des TG peut être normale ou élevée</a:t>
            </a:r>
            <a:endParaRPr lang="fr-FR" sz="2800" dirty="0"/>
          </a:p>
        </p:txBody>
      </p:sp>
      <p:sp>
        <p:nvSpPr>
          <p:cNvPr id="5" name="ZoneTexte 4"/>
          <p:cNvSpPr txBox="1"/>
          <p:nvPr/>
        </p:nvSpPr>
        <p:spPr>
          <a:xfrm>
            <a:off x="642906" y="5500702"/>
            <a:ext cx="8286808" cy="830997"/>
          </a:xfrm>
          <a:prstGeom prst="rect">
            <a:avLst/>
          </a:prstGeom>
          <a:solidFill>
            <a:srgbClr val="FF0000"/>
          </a:solidFill>
        </p:spPr>
        <p:txBody>
          <a:bodyPr wrap="square" rtlCol="0">
            <a:spAutoFit/>
          </a:bodyPr>
          <a:lstStyle/>
          <a:p>
            <a:r>
              <a:rPr lang="fr-FR" b="1" dirty="0" smtClean="0"/>
              <a:t>L’anomalie biochimique se situe au niveau de </a:t>
            </a:r>
            <a:r>
              <a:rPr lang="fr-FR" b="1" i="1" dirty="0" smtClean="0"/>
              <a:t>l’ABCA1 ( ATP </a:t>
            </a:r>
            <a:r>
              <a:rPr lang="fr-FR" b="1" i="1" dirty="0" err="1" smtClean="0"/>
              <a:t>binding</a:t>
            </a:r>
            <a:r>
              <a:rPr lang="fr-FR" b="1" i="1" dirty="0" smtClean="0"/>
              <a:t> cassettes 1)</a:t>
            </a:r>
            <a:endParaRPr lang="fr-FR" b="1" i="1" dirty="0"/>
          </a:p>
        </p:txBody>
      </p:sp>
      <p:sp>
        <p:nvSpPr>
          <p:cNvPr id="6" name="ZoneTexte 5"/>
          <p:cNvSpPr txBox="1"/>
          <p:nvPr/>
        </p:nvSpPr>
        <p:spPr>
          <a:xfrm>
            <a:off x="1000096" y="0"/>
            <a:ext cx="8358246" cy="646331"/>
          </a:xfrm>
          <a:prstGeom prst="rect">
            <a:avLst/>
          </a:prstGeom>
          <a:noFill/>
        </p:spPr>
        <p:txBody>
          <a:bodyPr wrap="square" rtlCol="0">
            <a:spAutoFit/>
          </a:bodyPr>
          <a:lstStyle/>
          <a:p>
            <a:pPr algn="ctr"/>
            <a:r>
              <a:rPr lang="fr-FR" sz="3600" dirty="0" err="1" smtClean="0"/>
              <a:t>Hypoalphalipoprotéinémies</a:t>
            </a:r>
            <a:r>
              <a:rPr lang="fr-FR" sz="3600" dirty="0" smtClean="0"/>
              <a:t>  primitives  </a:t>
            </a:r>
            <a:endParaRPr lang="fr-FR"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4279404" y="1628800"/>
            <a:ext cx="5616624"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1039044" y="476672"/>
            <a:ext cx="8640960" cy="584775"/>
          </a:xfrm>
          <a:prstGeom prst="rect">
            <a:avLst/>
          </a:prstGeom>
          <a:noFill/>
        </p:spPr>
        <p:txBody>
          <a:bodyPr wrap="square" rtlCol="0">
            <a:spAutoFit/>
          </a:bodyPr>
          <a:lstStyle/>
          <a:p>
            <a:r>
              <a:rPr lang="fr-FR" sz="3200" b="1" dirty="0" smtClean="0">
                <a:solidFill>
                  <a:schemeClr val="tx2"/>
                </a:solidFill>
              </a:rPr>
              <a:t>STRUCTURE ET CLASSIFICATION DES LP </a:t>
            </a:r>
            <a:endParaRPr lang="fr-FR" sz="3200" b="1" dirty="0">
              <a:solidFill>
                <a:schemeClr val="tx2"/>
              </a:solidFill>
            </a:endParaRPr>
          </a:p>
        </p:txBody>
      </p:sp>
      <p:sp>
        <p:nvSpPr>
          <p:cNvPr id="4" name="ZoneTexte 3"/>
          <p:cNvSpPr txBox="1"/>
          <p:nvPr/>
        </p:nvSpPr>
        <p:spPr>
          <a:xfrm>
            <a:off x="318964" y="2996952"/>
            <a:ext cx="3600400" cy="3046988"/>
          </a:xfrm>
          <a:prstGeom prst="rect">
            <a:avLst/>
          </a:prstGeom>
          <a:noFill/>
        </p:spPr>
        <p:txBody>
          <a:bodyPr wrap="square" rtlCol="0">
            <a:spAutoFit/>
          </a:bodyPr>
          <a:lstStyle/>
          <a:p>
            <a:r>
              <a:rPr lang="fr-FR" sz="3200" dirty="0" smtClean="0"/>
              <a:t>Les apoprotéines permettent la solubilisation des lipides ainsi que l’interaction avec les récepteurs </a:t>
            </a:r>
            <a:endParaRPr lang="fr-FR"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RÃ©sultat de recherche d'images pour &quot;tangier disease&quot;"/>
          <p:cNvPicPr>
            <a:picLocks noChangeAspect="1" noChangeArrowheads="1"/>
          </p:cNvPicPr>
          <p:nvPr/>
        </p:nvPicPr>
        <p:blipFill>
          <a:blip r:embed="rId2"/>
          <a:srcRect/>
          <a:stretch>
            <a:fillRect/>
          </a:stretch>
        </p:blipFill>
        <p:spPr bwMode="auto">
          <a:xfrm>
            <a:off x="142840" y="214290"/>
            <a:ext cx="7215238" cy="592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2571732" y="6215082"/>
            <a:ext cx="3071834" cy="461665"/>
          </a:xfrm>
          <a:prstGeom prst="rect">
            <a:avLst/>
          </a:prstGeom>
          <a:solidFill>
            <a:srgbClr val="FF0000"/>
          </a:solidFill>
        </p:spPr>
        <p:txBody>
          <a:bodyPr wrap="square" rtlCol="0">
            <a:spAutoFit/>
          </a:bodyPr>
          <a:lstStyle/>
          <a:p>
            <a:r>
              <a:rPr lang="fr-FR" dirty="0" smtClean="0"/>
              <a:t>YELLOW  TONSILS</a:t>
            </a:r>
            <a:endParaRPr lang="fr-FR" dirty="0"/>
          </a:p>
        </p:txBody>
      </p:sp>
      <p:sp>
        <p:nvSpPr>
          <p:cNvPr id="4" name="ZoneTexte 3"/>
          <p:cNvSpPr txBox="1"/>
          <p:nvPr/>
        </p:nvSpPr>
        <p:spPr>
          <a:xfrm>
            <a:off x="7572356" y="928670"/>
            <a:ext cx="2714644" cy="1569660"/>
          </a:xfrm>
          <a:prstGeom prst="rect">
            <a:avLst/>
          </a:prstGeom>
          <a:noFill/>
        </p:spPr>
        <p:txBody>
          <a:bodyPr wrap="square" rtlCol="0">
            <a:spAutoFit/>
          </a:bodyPr>
          <a:lstStyle/>
          <a:p>
            <a:pPr>
              <a:buFont typeface="Arial" pitchFamily="34" charset="0"/>
              <a:buChar char="•"/>
            </a:pPr>
            <a:r>
              <a:rPr lang="fr-FR" dirty="0" smtClean="0"/>
              <a:t>Splénomégalie</a:t>
            </a:r>
          </a:p>
          <a:p>
            <a:pPr>
              <a:buFont typeface="Arial" pitchFamily="34" charset="0"/>
              <a:buChar char="•"/>
            </a:pPr>
            <a:r>
              <a:rPr lang="fr-FR" dirty="0" err="1" smtClean="0"/>
              <a:t>Thrombocytopénie</a:t>
            </a:r>
            <a:endParaRPr lang="fr-FR" dirty="0" smtClean="0"/>
          </a:p>
          <a:p>
            <a:pPr>
              <a:buFont typeface="Arial" pitchFamily="34" charset="0"/>
              <a:buChar char="•"/>
            </a:pPr>
            <a:r>
              <a:rPr lang="fr-FR" dirty="0" smtClean="0"/>
              <a:t> Troubles neurologiques   </a:t>
            </a:r>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cret in the eyes â fish eye disease"/>
          <p:cNvPicPr>
            <a:picLocks noChangeAspect="1" noChangeArrowheads="1"/>
          </p:cNvPicPr>
          <p:nvPr/>
        </p:nvPicPr>
        <p:blipFill>
          <a:blip r:embed="rId2"/>
          <a:srcRect/>
          <a:stretch>
            <a:fillRect/>
          </a:stretch>
        </p:blipFill>
        <p:spPr bwMode="auto">
          <a:xfrm>
            <a:off x="3428988" y="928670"/>
            <a:ext cx="6786610" cy="5643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6786538" y="214290"/>
            <a:ext cx="3500462" cy="584775"/>
          </a:xfrm>
          <a:prstGeom prst="rect">
            <a:avLst/>
          </a:prstGeom>
          <a:noFill/>
        </p:spPr>
        <p:txBody>
          <a:bodyPr wrap="square" rtlCol="0">
            <a:spAutoFit/>
          </a:bodyPr>
          <a:lstStyle/>
          <a:p>
            <a:r>
              <a:rPr lang="fr-FR" sz="3200" dirty="0" smtClean="0"/>
              <a:t>Fish </a:t>
            </a:r>
            <a:r>
              <a:rPr lang="fr-FR" sz="3200" dirty="0" err="1" smtClean="0"/>
              <a:t>eye</a:t>
            </a:r>
            <a:r>
              <a:rPr lang="fr-FR" sz="3200" dirty="0" smtClean="0"/>
              <a:t> </a:t>
            </a:r>
            <a:r>
              <a:rPr lang="fr-FR" sz="3200" dirty="0" err="1" smtClean="0"/>
              <a:t>disease</a:t>
            </a:r>
            <a:r>
              <a:rPr lang="fr-FR" sz="3200" dirty="0" smtClean="0"/>
              <a:t> </a:t>
            </a:r>
            <a:endParaRPr lang="fr-FR" sz="3200" dirty="0"/>
          </a:p>
        </p:txBody>
      </p:sp>
      <p:sp>
        <p:nvSpPr>
          <p:cNvPr id="5" name="ZoneTexte 4"/>
          <p:cNvSpPr txBox="1"/>
          <p:nvPr/>
        </p:nvSpPr>
        <p:spPr>
          <a:xfrm>
            <a:off x="285716" y="2357430"/>
            <a:ext cx="2643206" cy="1938992"/>
          </a:xfrm>
          <a:prstGeom prst="rect">
            <a:avLst/>
          </a:prstGeom>
          <a:noFill/>
        </p:spPr>
        <p:txBody>
          <a:bodyPr wrap="square" rtlCol="0">
            <a:spAutoFit/>
          </a:bodyPr>
          <a:lstStyle/>
          <a:p>
            <a:r>
              <a:rPr lang="fr-FR" dirty="0" smtClean="0"/>
              <a:t>Déficit partiel en LCAT. Le HDLC est  approximativement 10% de la normale </a:t>
            </a:r>
            <a:endParaRPr lang="fr-FR" dirty="0"/>
          </a:p>
        </p:txBody>
      </p:sp>
      <p:sp>
        <p:nvSpPr>
          <p:cNvPr id="6" name="ZoneTexte 5"/>
          <p:cNvSpPr txBox="1"/>
          <p:nvPr/>
        </p:nvSpPr>
        <p:spPr>
          <a:xfrm>
            <a:off x="571468" y="214290"/>
            <a:ext cx="5429288" cy="461665"/>
          </a:xfrm>
          <a:prstGeom prst="rect">
            <a:avLst/>
          </a:prstGeom>
          <a:noFill/>
        </p:spPr>
        <p:txBody>
          <a:bodyPr wrap="square" rtlCol="0">
            <a:spAutoFit/>
          </a:bodyPr>
          <a:lstStyle/>
          <a:p>
            <a:pPr algn="ctr"/>
            <a:r>
              <a:rPr lang="fr-FR" dirty="0" err="1" smtClean="0"/>
              <a:t>Hypoalphalipoprotéinémies</a:t>
            </a:r>
            <a:r>
              <a:rPr lang="fr-FR" dirty="0" smtClean="0"/>
              <a:t>  primitives  </a:t>
            </a:r>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57352" y="500042"/>
            <a:ext cx="6786610" cy="461665"/>
          </a:xfrm>
          <a:prstGeom prst="rect">
            <a:avLst/>
          </a:prstGeom>
          <a:noFill/>
        </p:spPr>
        <p:txBody>
          <a:bodyPr wrap="square" rtlCol="0">
            <a:spAutoFit/>
          </a:bodyPr>
          <a:lstStyle/>
          <a:p>
            <a:r>
              <a:rPr lang="fr-FR" dirty="0" smtClean="0"/>
              <a:t>HYPOBETALIPOPROTEINEMIES PRIMITIVES </a:t>
            </a:r>
            <a:endParaRPr lang="fr-FR" dirty="0"/>
          </a:p>
        </p:txBody>
      </p:sp>
      <p:sp>
        <p:nvSpPr>
          <p:cNvPr id="3" name="ZoneTexte 2"/>
          <p:cNvSpPr txBox="1"/>
          <p:nvPr/>
        </p:nvSpPr>
        <p:spPr>
          <a:xfrm>
            <a:off x="857220" y="2071678"/>
            <a:ext cx="8358246" cy="830997"/>
          </a:xfrm>
          <a:prstGeom prst="rect">
            <a:avLst/>
          </a:prstGeom>
          <a:noFill/>
        </p:spPr>
        <p:txBody>
          <a:bodyPr wrap="square" rtlCol="0">
            <a:spAutoFit/>
          </a:bodyPr>
          <a:lstStyle/>
          <a:p>
            <a:r>
              <a:rPr lang="fr-FR" dirty="0" smtClean="0"/>
              <a:t>Maladies caractérisées par une diminution des concentrations du cholestérol total, </a:t>
            </a:r>
            <a:r>
              <a:rPr lang="fr-FR" dirty="0" err="1" smtClean="0"/>
              <a:t>LDLc</a:t>
            </a:r>
            <a:r>
              <a:rPr lang="fr-FR" dirty="0" smtClean="0"/>
              <a:t> ou </a:t>
            </a:r>
            <a:r>
              <a:rPr lang="fr-FR" dirty="0" err="1" smtClean="0"/>
              <a:t>apo</a:t>
            </a:r>
            <a:r>
              <a:rPr lang="fr-FR" dirty="0" smtClean="0"/>
              <a:t> B</a:t>
            </a:r>
            <a:endParaRPr lang="fr-FR" dirty="0"/>
          </a:p>
        </p:txBody>
      </p:sp>
      <p:sp>
        <p:nvSpPr>
          <p:cNvPr id="4" name="ZoneTexte 3"/>
          <p:cNvSpPr txBox="1"/>
          <p:nvPr/>
        </p:nvSpPr>
        <p:spPr>
          <a:xfrm>
            <a:off x="857220" y="3394550"/>
            <a:ext cx="9358378" cy="2677656"/>
          </a:xfrm>
          <a:prstGeom prst="rect">
            <a:avLst/>
          </a:prstGeom>
          <a:noFill/>
        </p:spPr>
        <p:txBody>
          <a:bodyPr wrap="square" rtlCol="0">
            <a:spAutoFit/>
          </a:bodyPr>
          <a:lstStyle/>
          <a:p>
            <a:r>
              <a:rPr lang="fr-FR" sz="2800" dirty="0" smtClean="0"/>
              <a:t>Il existe 3 entités pathologiques :</a:t>
            </a:r>
          </a:p>
          <a:p>
            <a:endParaRPr lang="fr-FR" sz="2800" dirty="0" smtClean="0"/>
          </a:p>
          <a:p>
            <a:pPr>
              <a:buFont typeface="Wingdings" pitchFamily="2" charset="2"/>
              <a:buChar char="Ø"/>
            </a:pPr>
            <a:r>
              <a:rPr lang="fr-FR" sz="2800" dirty="0" smtClean="0"/>
              <a:t> </a:t>
            </a:r>
            <a:r>
              <a:rPr lang="fr-FR" sz="2800" dirty="0" err="1" smtClean="0"/>
              <a:t>abétalipoprotéinémie</a:t>
            </a:r>
            <a:r>
              <a:rPr lang="fr-FR" sz="2800" dirty="0" smtClean="0"/>
              <a:t> ( mutation du gène codant MTTP)</a:t>
            </a:r>
          </a:p>
          <a:p>
            <a:pPr>
              <a:buFont typeface="Wingdings" pitchFamily="2" charset="2"/>
              <a:buChar char="Ø"/>
            </a:pPr>
            <a:r>
              <a:rPr lang="fr-FR" sz="2800" dirty="0" smtClean="0"/>
              <a:t> maladie d’Anderson ( absence totale de l’</a:t>
            </a:r>
            <a:r>
              <a:rPr lang="fr-FR" sz="2800" dirty="0" err="1" smtClean="0"/>
              <a:t>apo</a:t>
            </a:r>
            <a:r>
              <a:rPr lang="fr-FR" sz="2800" dirty="0" smtClean="0"/>
              <a:t> B-48)</a:t>
            </a:r>
          </a:p>
          <a:p>
            <a:pPr>
              <a:buFont typeface="Wingdings" pitchFamily="2" charset="2"/>
              <a:buChar char="Ø"/>
            </a:pPr>
            <a:r>
              <a:rPr lang="fr-FR" sz="2800" dirty="0" smtClean="0"/>
              <a:t> </a:t>
            </a:r>
            <a:r>
              <a:rPr lang="fr-FR" sz="2800" dirty="0" err="1" smtClean="0"/>
              <a:t>hypobétalipoprotéinémie</a:t>
            </a:r>
            <a:r>
              <a:rPr lang="fr-FR" sz="2800" dirty="0" smtClean="0"/>
              <a:t> familiale (synthèse d’</a:t>
            </a:r>
            <a:r>
              <a:rPr lang="fr-FR" sz="2800" dirty="0" err="1" smtClean="0"/>
              <a:t>apo</a:t>
            </a:r>
            <a:r>
              <a:rPr lang="fr-FR" sz="2800" dirty="0" smtClean="0"/>
              <a:t> B tronquée)</a:t>
            </a:r>
            <a:endParaRPr lang="fr-FR"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bwMode="auto">
          <a:xfrm>
            <a:off x="2143104" y="1214422"/>
            <a:ext cx="6309914" cy="1071570"/>
          </a:xfrm>
          <a:prstGeom prst="roundRect">
            <a:avLst/>
          </a:prstGeom>
          <a:solidFill>
            <a:schemeClr val="accent1"/>
          </a:solidFill>
          <a:ln w="12700"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2" name="ZoneTexte 1"/>
          <p:cNvSpPr txBox="1"/>
          <p:nvPr/>
        </p:nvSpPr>
        <p:spPr>
          <a:xfrm>
            <a:off x="2214542" y="1357298"/>
            <a:ext cx="5832648" cy="769441"/>
          </a:xfrm>
          <a:prstGeom prst="rect">
            <a:avLst/>
          </a:prstGeom>
          <a:noFill/>
        </p:spPr>
        <p:txBody>
          <a:bodyPr wrap="square" rtlCol="0">
            <a:spAutoFit/>
          </a:bodyPr>
          <a:lstStyle/>
          <a:p>
            <a:r>
              <a:rPr lang="fr-FR" sz="4400" b="1" dirty="0" smtClean="0">
                <a:solidFill>
                  <a:srgbClr val="FF0000"/>
                </a:solidFill>
              </a:rPr>
              <a:t>ATHEROSCLEROSE</a:t>
            </a:r>
            <a:r>
              <a:rPr lang="fr-FR" sz="4400" dirty="0" smtClean="0">
                <a:solidFill>
                  <a:srgbClr val="FF0000"/>
                </a:solidFill>
              </a:rPr>
              <a:t> </a:t>
            </a:r>
            <a:endParaRPr lang="fr-FR" sz="4400" dirty="0">
              <a:solidFill>
                <a:srgbClr val="FF0000"/>
              </a:solidFill>
            </a:endParaRPr>
          </a:p>
        </p:txBody>
      </p:sp>
      <p:pic>
        <p:nvPicPr>
          <p:cNvPr id="31746" name="Picture 2" descr="RÃ©sultat de recherche d'images pour &quot;atherosclerosis&quot;"/>
          <p:cNvPicPr>
            <a:picLocks noChangeAspect="1" noChangeArrowheads="1"/>
          </p:cNvPicPr>
          <p:nvPr/>
        </p:nvPicPr>
        <p:blipFill>
          <a:blip r:embed="rId2"/>
          <a:srcRect/>
          <a:stretch>
            <a:fillRect/>
          </a:stretch>
        </p:blipFill>
        <p:spPr bwMode="auto">
          <a:xfrm>
            <a:off x="1714476" y="3143248"/>
            <a:ext cx="685804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255068" y="1340768"/>
            <a:ext cx="787980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Elle est définie comme « une association variable de remaniements de l’intima des artères de gros et moyen calibres. C’est une accumulation locale des lipides, des glucides complexes, de sang et de produits sanguins, de tissu fibreux et de dépôts calcaires. Le tout est accompagné de modifications de la média ».</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ZoneTexte 2"/>
          <p:cNvSpPr txBox="1"/>
          <p:nvPr/>
        </p:nvSpPr>
        <p:spPr>
          <a:xfrm>
            <a:off x="1039044" y="620688"/>
            <a:ext cx="4752528" cy="523220"/>
          </a:xfrm>
          <a:prstGeom prst="rect">
            <a:avLst/>
          </a:prstGeom>
          <a:noFill/>
        </p:spPr>
        <p:txBody>
          <a:bodyPr wrap="square" rtlCol="0">
            <a:spAutoFit/>
          </a:bodyPr>
          <a:lstStyle/>
          <a:p>
            <a:r>
              <a:rPr lang="fr-FR" sz="2800" b="1" dirty="0" smtClean="0">
                <a:solidFill>
                  <a:schemeClr val="tx2">
                    <a:lumMod val="50000"/>
                  </a:schemeClr>
                </a:solidFill>
              </a:rPr>
              <a:t>Définition </a:t>
            </a:r>
            <a:endParaRPr lang="fr-FR" sz="2800" b="1" dirty="0">
              <a:solidFill>
                <a:schemeClr val="tx2">
                  <a:lumMod val="50000"/>
                </a:schemeClr>
              </a:solidFill>
            </a:endParaRPr>
          </a:p>
        </p:txBody>
      </p:sp>
      <p:sp>
        <p:nvSpPr>
          <p:cNvPr id="2050" name="Rectangle 2"/>
          <p:cNvSpPr>
            <a:spLocks noChangeArrowheads="1"/>
          </p:cNvSpPr>
          <p:nvPr/>
        </p:nvSpPr>
        <p:spPr bwMode="auto">
          <a:xfrm>
            <a:off x="967036" y="5220489"/>
            <a:ext cx="8784976" cy="584775"/>
          </a:xfrm>
          <a:prstGeom prst="rect">
            <a:avLst/>
          </a:prstGeom>
          <a:solidFill>
            <a:schemeClr val="tx1">
              <a:lumMod val="95000"/>
            </a:schemeClr>
          </a:solidFill>
          <a:ln w="9525">
            <a:noFill/>
            <a:miter lim="800000"/>
            <a:headEnd/>
            <a:tailEnd/>
          </a:ln>
          <a:effectLst/>
          <a:scene3d>
            <a:camera prst="orthographicFront"/>
            <a:lightRig rig="threePt" dir="t"/>
          </a:scene3d>
          <a:sp3d>
            <a:bevelT w="139700" prst="cross"/>
          </a:sp3d>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L’athérosclérose est une variété d’artériosclérose</a:t>
            </a:r>
            <a:r>
              <a:rPr kumimoji="0" lang="fr-FR"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fr-FR" sz="44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0" y="428604"/>
            <a:ext cx="3816424" cy="523220"/>
          </a:xfrm>
          <a:prstGeom prst="rect">
            <a:avLst/>
          </a:prstGeom>
          <a:solidFill>
            <a:srgbClr val="FF0000"/>
          </a:solidFill>
        </p:spPr>
        <p:txBody>
          <a:bodyPr wrap="square" rtlCol="0">
            <a:spAutoFit/>
          </a:bodyPr>
          <a:lstStyle/>
          <a:p>
            <a:r>
              <a:rPr lang="fr-FR" sz="2800" b="1" dirty="0" smtClean="0"/>
              <a:t>PAROI VASCULAIRE </a:t>
            </a:r>
            <a:endParaRPr lang="fr-FR" sz="2800" b="1" dirty="0"/>
          </a:p>
        </p:txBody>
      </p:sp>
      <p:pic>
        <p:nvPicPr>
          <p:cNvPr id="3" name="Image 2" descr="http://www.123bio.net/revues/jleoni/images/01-pic.jpg"/>
          <p:cNvPicPr/>
          <p:nvPr/>
        </p:nvPicPr>
        <p:blipFill>
          <a:blip r:embed="rId2" cstate="print"/>
          <a:srcRect/>
          <a:stretch>
            <a:fillRect/>
          </a:stretch>
        </p:blipFill>
        <p:spPr bwMode="auto">
          <a:xfrm>
            <a:off x="2983260" y="1412776"/>
            <a:ext cx="6840760"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3415308" y="548680"/>
            <a:ext cx="6696744" cy="4680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534988" y="548680"/>
            <a:ext cx="3528392" cy="461665"/>
          </a:xfrm>
          <a:prstGeom prst="rect">
            <a:avLst/>
          </a:prstGeom>
          <a:noFill/>
        </p:spPr>
        <p:txBody>
          <a:bodyPr wrap="square" rtlCol="0">
            <a:spAutoFit/>
          </a:bodyPr>
          <a:lstStyle/>
          <a:p>
            <a:r>
              <a:rPr lang="fr-FR" dirty="0" smtClean="0">
                <a:solidFill>
                  <a:schemeClr val="tx2">
                    <a:lumMod val="50000"/>
                  </a:schemeClr>
                </a:solidFill>
              </a:rPr>
              <a:t>ATHEROGENESE</a:t>
            </a:r>
            <a:endParaRPr lang="fr-FR" dirty="0">
              <a:solidFill>
                <a:schemeClr val="tx2">
                  <a:lumMod val="50000"/>
                </a:schemeClr>
              </a:solidFill>
            </a:endParaRPr>
          </a:p>
        </p:txBody>
      </p:sp>
      <p:sp>
        <p:nvSpPr>
          <p:cNvPr id="64513" name="Rectangle 1"/>
          <p:cNvSpPr>
            <a:spLocks noChangeArrowheads="1"/>
          </p:cNvSpPr>
          <p:nvPr/>
        </p:nvSpPr>
        <p:spPr bwMode="auto">
          <a:xfrm>
            <a:off x="72008" y="1988840"/>
            <a:ext cx="327129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Les</a:t>
            </a:r>
            <a:r>
              <a:rPr kumimoji="0" lang="fr-FR" sz="1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radicaux libres oxygénés produits par les cellules endothéliales, les cellules musculaires lisses et les macrophages oxydent les LDL dans l’espace sous endothélial. Les LDL oxydées sont captées par les macrophages pour former les cellules spumeuses, qui avec la matrice extracellulaire et les cellules musculaires lisses forment, par la suite, la plaque fibreuse . la rupture de cette dernière aboutit à la formation du thrombus et l’occlusion des vaisseaux </a:t>
            </a: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d’après</a:t>
            </a: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16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Madamanchi</a:t>
            </a: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sz="16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et al.,</a:t>
            </a:r>
            <a:r>
              <a:rPr kumimoji="0" lang="fr-FR" sz="1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2005)</a:t>
            </a: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 pos="450850" algn="l"/>
              </a:tabLst>
            </a:pPr>
            <a:r>
              <a:rPr kumimoji="0" lang="fr-FR" sz="1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57550" y="857232"/>
            <a:ext cx="6072230" cy="646331"/>
          </a:xfrm>
          <a:prstGeom prst="rect">
            <a:avLst/>
          </a:prstGeom>
          <a:noFill/>
        </p:spPr>
        <p:txBody>
          <a:bodyPr wrap="square" rtlCol="0">
            <a:spAutoFit/>
          </a:bodyPr>
          <a:lstStyle/>
          <a:p>
            <a:r>
              <a:rPr lang="fr-FR" sz="3600" dirty="0" smtClean="0"/>
              <a:t>Framingham </a:t>
            </a:r>
            <a:r>
              <a:rPr lang="fr-FR" sz="3600" dirty="0" err="1" smtClean="0"/>
              <a:t>Heart</a:t>
            </a:r>
            <a:r>
              <a:rPr lang="fr-FR" sz="3600" dirty="0" smtClean="0"/>
              <a:t>  </a:t>
            </a:r>
            <a:r>
              <a:rPr lang="fr-FR" sz="3600" dirty="0" err="1" smtClean="0"/>
              <a:t>Study</a:t>
            </a:r>
            <a:r>
              <a:rPr lang="fr-FR" sz="3600" dirty="0" smtClean="0"/>
              <a:t> </a:t>
            </a:r>
            <a:endParaRPr lang="fr-FR" sz="3600" dirty="0"/>
          </a:p>
        </p:txBody>
      </p:sp>
      <p:sp>
        <p:nvSpPr>
          <p:cNvPr id="4" name="ZoneTexte 3"/>
          <p:cNvSpPr txBox="1"/>
          <p:nvPr/>
        </p:nvSpPr>
        <p:spPr>
          <a:xfrm>
            <a:off x="928658" y="2189141"/>
            <a:ext cx="8286808" cy="954107"/>
          </a:xfrm>
          <a:prstGeom prst="rect">
            <a:avLst/>
          </a:prstGeom>
          <a:noFill/>
        </p:spPr>
        <p:txBody>
          <a:bodyPr wrap="square" rtlCol="0">
            <a:spAutoFit/>
          </a:bodyPr>
          <a:lstStyle/>
          <a:p>
            <a:r>
              <a:rPr lang="fr-FR" sz="2800" dirty="0" smtClean="0"/>
              <a:t>C’est une étude épidémiologique qui a débuté en 1948  et se poursuit jusqu’ aujourd’hui. </a:t>
            </a:r>
            <a:endParaRPr lang="fr-FR" sz="2800" dirty="0"/>
          </a:p>
        </p:txBody>
      </p:sp>
      <p:sp>
        <p:nvSpPr>
          <p:cNvPr id="5" name="ZoneTexte 4"/>
          <p:cNvSpPr txBox="1"/>
          <p:nvPr/>
        </p:nvSpPr>
        <p:spPr>
          <a:xfrm>
            <a:off x="1000096" y="3571876"/>
            <a:ext cx="8072494" cy="1077218"/>
          </a:xfrm>
          <a:prstGeom prst="rect">
            <a:avLst/>
          </a:prstGeom>
          <a:noFill/>
        </p:spPr>
        <p:txBody>
          <a:bodyPr wrap="square" rtlCol="0">
            <a:spAutoFit/>
          </a:bodyPr>
          <a:lstStyle/>
          <a:p>
            <a:r>
              <a:rPr lang="fr-FR" sz="3200" dirty="0" smtClean="0"/>
              <a:t>  Framingham, Massachusetts; étude qui a débuté avec une cohorte de 5209 personnes </a:t>
            </a:r>
            <a:endParaRPr lang="fr-FR" sz="3200" dirty="0"/>
          </a:p>
        </p:txBody>
      </p:sp>
      <p:sp>
        <p:nvSpPr>
          <p:cNvPr id="6" name="ZoneTexte 5"/>
          <p:cNvSpPr txBox="1"/>
          <p:nvPr/>
        </p:nvSpPr>
        <p:spPr>
          <a:xfrm>
            <a:off x="1071534" y="5143512"/>
            <a:ext cx="7858180" cy="954107"/>
          </a:xfrm>
          <a:prstGeom prst="rect">
            <a:avLst/>
          </a:prstGeom>
          <a:noFill/>
        </p:spPr>
        <p:txBody>
          <a:bodyPr wrap="square" rtlCol="0">
            <a:spAutoFit/>
          </a:bodyPr>
          <a:lstStyle/>
          <a:p>
            <a:r>
              <a:rPr lang="fr-FR" sz="2800" dirty="0" smtClean="0"/>
              <a:t>Le but de l’étude était de chercher les facteurs de risque à l’origine  des maladies cardiovasculaires</a:t>
            </a:r>
            <a:endParaRPr lang="fr-FR" sz="2800" dirty="0"/>
          </a:p>
        </p:txBody>
      </p:sp>
      <p:sp>
        <p:nvSpPr>
          <p:cNvPr id="8" name="ZoneTexte 7"/>
          <p:cNvSpPr txBox="1"/>
          <p:nvPr/>
        </p:nvSpPr>
        <p:spPr>
          <a:xfrm>
            <a:off x="1785914" y="285728"/>
            <a:ext cx="6929486" cy="584775"/>
          </a:xfrm>
          <a:prstGeom prst="rect">
            <a:avLst/>
          </a:prstGeom>
          <a:noFill/>
        </p:spPr>
        <p:txBody>
          <a:bodyPr wrap="square" rtlCol="0">
            <a:spAutoFit/>
          </a:bodyPr>
          <a:lstStyle/>
          <a:p>
            <a:r>
              <a:rPr lang="fr-FR" sz="3200" dirty="0" smtClean="0"/>
              <a:t>FACTEURS DE RISQUE ET </a:t>
            </a:r>
            <a:endParaRPr lang="fr-FR" sz="3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4608" y="500042"/>
            <a:ext cx="4680520" cy="584775"/>
          </a:xfrm>
          <a:prstGeom prst="rect">
            <a:avLst/>
          </a:prstGeom>
          <a:solidFill>
            <a:srgbClr val="FF0000"/>
          </a:solidFill>
        </p:spPr>
        <p:txBody>
          <a:bodyPr wrap="square" rtlCol="0">
            <a:spAutoFit/>
          </a:bodyPr>
          <a:lstStyle/>
          <a:p>
            <a:r>
              <a:rPr lang="fr-FR" sz="3200" b="1" dirty="0" smtClean="0"/>
              <a:t>FACTEURS DE RISQUE </a:t>
            </a:r>
            <a:endParaRPr lang="fr-FR" sz="3200" b="1" dirty="0"/>
          </a:p>
        </p:txBody>
      </p:sp>
      <p:sp>
        <p:nvSpPr>
          <p:cNvPr id="65537" name="Rectangle 1"/>
          <p:cNvSpPr>
            <a:spLocks noChangeArrowheads="1"/>
          </p:cNvSpPr>
          <p:nvPr/>
        </p:nvSpPr>
        <p:spPr bwMode="auto">
          <a:xfrm>
            <a:off x="1071534" y="1857364"/>
            <a:ext cx="81369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Un facteur de risque</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peut se définir comme un état physiologique      (</a:t>
            </a: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e.g</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âge), pathologique (</a:t>
            </a: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e.g</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HTA) ou encore une habitude de vie  (tabagisme) associés à une incidence accrue de la maladie.</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ZoneTexte 3"/>
          <p:cNvSpPr txBox="1"/>
          <p:nvPr/>
        </p:nvSpPr>
        <p:spPr>
          <a:xfrm>
            <a:off x="1039044" y="4005064"/>
            <a:ext cx="7704856" cy="1938992"/>
          </a:xfrm>
          <a:prstGeom prst="rect">
            <a:avLst/>
          </a:prstGeom>
          <a:noFill/>
        </p:spPr>
        <p:txBody>
          <a:bodyPr wrap="square" rtlCol="0">
            <a:spAutoFit/>
          </a:bodyPr>
          <a:lstStyle/>
          <a:p>
            <a:pPr algn="just"/>
            <a:r>
              <a:rPr lang="fr-FR" dirty="0" smtClean="0">
                <a:latin typeface="Calibri" pitchFamily="34" charset="0"/>
              </a:rPr>
              <a:t>Pour qu’il soit classer comme facteur de risque , un facteur doit obéir à plusieurs critères bien définis par les épidémiologistes. Si l’un des critères manquait, le facteur de risque est considéré comme un marqueur de risque telle que l’obésité et l’épaisseur intima média</a:t>
            </a:r>
            <a:endParaRPr lang="fr-FR" dirty="0">
              <a:latin typeface="Calibri"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58" y="357166"/>
            <a:ext cx="6552728" cy="461665"/>
          </a:xfrm>
          <a:prstGeom prst="rect">
            <a:avLst/>
          </a:prstGeom>
          <a:noFill/>
        </p:spPr>
        <p:txBody>
          <a:bodyPr wrap="square" rtlCol="0">
            <a:spAutoFit/>
          </a:bodyPr>
          <a:lstStyle/>
          <a:p>
            <a:r>
              <a:rPr lang="fr-FR" b="1" u="sng" dirty="0" smtClean="0">
                <a:solidFill>
                  <a:schemeClr val="tx2">
                    <a:lumMod val="50000"/>
                  </a:schemeClr>
                </a:solidFill>
              </a:rPr>
              <a:t>FACTEURS DE RISQUE TRADITIONNELS </a:t>
            </a:r>
            <a:endParaRPr lang="fr-FR" b="1" u="sng" dirty="0">
              <a:solidFill>
                <a:schemeClr val="tx2">
                  <a:lumMod val="50000"/>
                </a:schemeClr>
              </a:solidFill>
            </a:endParaRPr>
          </a:p>
        </p:txBody>
      </p:sp>
      <p:sp>
        <p:nvSpPr>
          <p:cNvPr id="3" name="ZoneTexte 2"/>
          <p:cNvSpPr txBox="1"/>
          <p:nvPr/>
        </p:nvSpPr>
        <p:spPr>
          <a:xfrm>
            <a:off x="1571600" y="1357298"/>
            <a:ext cx="6840760" cy="4401205"/>
          </a:xfrm>
          <a:prstGeom prst="rect">
            <a:avLst/>
          </a:prstGeom>
          <a:noFill/>
        </p:spPr>
        <p:txBody>
          <a:bodyPr wrap="square" rtlCol="0">
            <a:spAutoFit/>
          </a:bodyPr>
          <a:lstStyle/>
          <a:p>
            <a:pPr>
              <a:buBlip>
                <a:blip r:embed="rId2"/>
              </a:buBlip>
            </a:pPr>
            <a:r>
              <a:rPr lang="fr-FR" sz="2800" dirty="0" smtClean="0"/>
              <a:t> Age </a:t>
            </a:r>
          </a:p>
          <a:p>
            <a:pPr>
              <a:buBlip>
                <a:blip r:embed="rId2"/>
              </a:buBlip>
            </a:pPr>
            <a:r>
              <a:rPr lang="fr-FR" sz="2800" dirty="0" smtClean="0"/>
              <a:t> Sexe</a:t>
            </a:r>
          </a:p>
          <a:p>
            <a:pPr>
              <a:buBlip>
                <a:blip r:embed="rId2"/>
              </a:buBlip>
            </a:pPr>
            <a:r>
              <a:rPr lang="fr-FR" sz="2800" dirty="0" smtClean="0"/>
              <a:t>Antécédents familiaux</a:t>
            </a:r>
          </a:p>
          <a:p>
            <a:pPr>
              <a:buBlip>
                <a:blip r:embed="rId2"/>
              </a:buBlip>
            </a:pPr>
            <a:r>
              <a:rPr lang="fr-FR" sz="2800" dirty="0" smtClean="0"/>
              <a:t> Dyslipidémie </a:t>
            </a:r>
          </a:p>
          <a:p>
            <a:pPr>
              <a:buBlip>
                <a:blip r:embed="rId2"/>
              </a:buBlip>
            </a:pPr>
            <a:r>
              <a:rPr lang="fr-FR" sz="2800" dirty="0" smtClean="0"/>
              <a:t> Diabète </a:t>
            </a:r>
          </a:p>
          <a:p>
            <a:pPr>
              <a:buBlip>
                <a:blip r:embed="rId2"/>
              </a:buBlip>
            </a:pPr>
            <a:r>
              <a:rPr lang="fr-FR" sz="2800" dirty="0" smtClean="0"/>
              <a:t> HTA</a:t>
            </a:r>
          </a:p>
          <a:p>
            <a:pPr>
              <a:buBlip>
                <a:blip r:embed="rId2"/>
              </a:buBlip>
            </a:pPr>
            <a:r>
              <a:rPr lang="fr-FR" sz="2800" dirty="0" smtClean="0"/>
              <a:t>Tabagisme </a:t>
            </a:r>
          </a:p>
          <a:p>
            <a:pPr>
              <a:buBlip>
                <a:blip r:embed="rId2"/>
              </a:buBlip>
            </a:pPr>
            <a:r>
              <a:rPr lang="fr-FR" sz="2800" dirty="0" smtClean="0"/>
              <a:t>Alcoolisme </a:t>
            </a:r>
          </a:p>
          <a:p>
            <a:pPr>
              <a:buBlip>
                <a:blip r:embed="rId2"/>
              </a:buBlip>
            </a:pPr>
            <a:r>
              <a:rPr lang="fr-FR" sz="2800" dirty="0" smtClean="0"/>
              <a:t>Sédentarité</a:t>
            </a:r>
          </a:p>
          <a:p>
            <a:pPr>
              <a:buBlip>
                <a:blip r:embed="rId2"/>
              </a:buBlip>
            </a:pPr>
            <a:r>
              <a:rPr lang="fr-FR" sz="2800" dirty="0" smtClean="0"/>
              <a:t>Stress </a:t>
            </a:r>
          </a:p>
        </p:txBody>
      </p:sp>
      <p:sp>
        <p:nvSpPr>
          <p:cNvPr id="4" name="ZoneTexte 3"/>
          <p:cNvSpPr txBox="1"/>
          <p:nvPr/>
        </p:nvSpPr>
        <p:spPr>
          <a:xfrm>
            <a:off x="6143632" y="1714488"/>
            <a:ext cx="2143140" cy="830997"/>
          </a:xfrm>
          <a:prstGeom prst="rect">
            <a:avLst/>
          </a:prstGeom>
          <a:noFill/>
        </p:spPr>
        <p:txBody>
          <a:bodyPr wrap="square" rtlCol="0">
            <a:spAutoFit/>
          </a:bodyPr>
          <a:lstStyle/>
          <a:p>
            <a:r>
              <a:rPr lang="fr-FR" dirty="0" smtClean="0"/>
              <a:t>Facteurs non modifiables </a:t>
            </a:r>
            <a:endParaRPr lang="fr-FR" dirty="0"/>
          </a:p>
        </p:txBody>
      </p:sp>
      <p:sp>
        <p:nvSpPr>
          <p:cNvPr id="7" name="Accolade fermante 6"/>
          <p:cNvSpPr/>
          <p:nvPr/>
        </p:nvSpPr>
        <p:spPr bwMode="auto">
          <a:xfrm>
            <a:off x="4786310" y="1357298"/>
            <a:ext cx="1143008" cy="1428760"/>
          </a:xfrm>
          <a:prstGeom prst="righ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8" name="Accolade fermante 7"/>
          <p:cNvSpPr/>
          <p:nvPr/>
        </p:nvSpPr>
        <p:spPr bwMode="auto">
          <a:xfrm>
            <a:off x="4857748" y="2928934"/>
            <a:ext cx="1357322" cy="2714644"/>
          </a:xfrm>
          <a:prstGeom prst="righ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p:txBody>
      </p:sp>
      <p:sp>
        <p:nvSpPr>
          <p:cNvPr id="11" name="ZoneTexte 10"/>
          <p:cNvSpPr txBox="1"/>
          <p:nvPr/>
        </p:nvSpPr>
        <p:spPr>
          <a:xfrm>
            <a:off x="6643698" y="3929066"/>
            <a:ext cx="3143272" cy="461665"/>
          </a:xfrm>
          <a:prstGeom prst="rect">
            <a:avLst/>
          </a:prstGeom>
          <a:noFill/>
        </p:spPr>
        <p:txBody>
          <a:bodyPr wrap="square" rtlCol="0">
            <a:spAutoFit/>
          </a:bodyPr>
          <a:lstStyle/>
          <a:p>
            <a:r>
              <a:rPr lang="fr-FR" dirty="0" smtClean="0"/>
              <a:t>Facteurs modifiables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27076" y="620688"/>
            <a:ext cx="8280920" cy="584775"/>
          </a:xfrm>
          <a:prstGeom prst="rect">
            <a:avLst/>
          </a:prstGeom>
          <a:noFill/>
        </p:spPr>
        <p:txBody>
          <a:bodyPr wrap="square" rtlCol="0">
            <a:spAutoFit/>
          </a:bodyPr>
          <a:lstStyle/>
          <a:p>
            <a:r>
              <a:rPr lang="fr-FR" sz="3200" dirty="0" smtClean="0">
                <a:solidFill>
                  <a:schemeClr val="bg1"/>
                </a:solidFill>
              </a:rPr>
              <a:t>CLASSIFICATION DES LIPOPROTEINES</a:t>
            </a:r>
            <a:endParaRPr lang="fr-FR" sz="3200" dirty="0">
              <a:solidFill>
                <a:schemeClr val="bg1"/>
              </a:solidFill>
            </a:endParaRPr>
          </a:p>
        </p:txBody>
      </p:sp>
      <p:sp>
        <p:nvSpPr>
          <p:cNvPr id="3" name="ZoneTexte 2"/>
          <p:cNvSpPr txBox="1"/>
          <p:nvPr/>
        </p:nvSpPr>
        <p:spPr>
          <a:xfrm>
            <a:off x="2263180" y="2348880"/>
            <a:ext cx="5040560" cy="2308324"/>
          </a:xfrm>
          <a:prstGeom prst="rect">
            <a:avLst/>
          </a:prstGeom>
          <a:noFill/>
        </p:spPr>
        <p:txBody>
          <a:bodyPr wrap="square" rtlCol="0">
            <a:spAutoFit/>
          </a:bodyPr>
          <a:lstStyle/>
          <a:p>
            <a:pPr>
              <a:buFont typeface="Arial" pitchFamily="34" charset="0"/>
              <a:buChar char="•"/>
            </a:pPr>
            <a:r>
              <a:rPr lang="fr-FR" sz="3600" dirty="0" smtClean="0"/>
              <a:t>Ultracentrifugation</a:t>
            </a:r>
          </a:p>
          <a:p>
            <a:pPr>
              <a:buFont typeface="Arial" pitchFamily="34" charset="0"/>
              <a:buChar char="•"/>
            </a:pPr>
            <a:endParaRPr lang="fr-FR" sz="3600" dirty="0" smtClean="0"/>
          </a:p>
          <a:p>
            <a:pPr>
              <a:buFont typeface="Arial" pitchFamily="34" charset="0"/>
              <a:buChar char="•"/>
            </a:pPr>
            <a:endParaRPr lang="fr-FR" sz="3600" dirty="0" smtClean="0"/>
          </a:p>
          <a:p>
            <a:pPr>
              <a:buFont typeface="Arial" pitchFamily="34" charset="0"/>
              <a:buChar char="•"/>
            </a:pPr>
            <a:r>
              <a:rPr lang="fr-FR" sz="3600" dirty="0" smtClean="0"/>
              <a:t> </a:t>
            </a:r>
            <a:r>
              <a:rPr lang="fr-FR" sz="3600" dirty="0" err="1" smtClean="0"/>
              <a:t>Électrophorétique</a:t>
            </a:r>
            <a:r>
              <a:rPr lang="fr-FR" sz="3600" dirty="0" smtClean="0"/>
              <a:t>  </a:t>
            </a:r>
            <a:endParaRPr lang="fr-FR" sz="36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0972" y="548680"/>
            <a:ext cx="6480720" cy="461665"/>
          </a:xfrm>
          <a:prstGeom prst="rect">
            <a:avLst/>
          </a:prstGeom>
          <a:noFill/>
        </p:spPr>
        <p:txBody>
          <a:bodyPr wrap="square" rtlCol="0">
            <a:spAutoFit/>
          </a:bodyPr>
          <a:lstStyle/>
          <a:p>
            <a:r>
              <a:rPr lang="fr-FR" b="1" u="sng" dirty="0" smtClean="0">
                <a:solidFill>
                  <a:schemeClr val="tx2">
                    <a:lumMod val="50000"/>
                  </a:schemeClr>
                </a:solidFill>
              </a:rPr>
              <a:t>FACTEURS NON TRADITIONNELS</a:t>
            </a:r>
            <a:endParaRPr lang="fr-FR" b="1" u="sng" dirty="0">
              <a:solidFill>
                <a:schemeClr val="tx2">
                  <a:lumMod val="50000"/>
                </a:schemeClr>
              </a:solidFill>
            </a:endParaRPr>
          </a:p>
        </p:txBody>
      </p:sp>
      <p:sp>
        <p:nvSpPr>
          <p:cNvPr id="4" name="ZoneTexte 3"/>
          <p:cNvSpPr txBox="1"/>
          <p:nvPr/>
        </p:nvSpPr>
        <p:spPr>
          <a:xfrm>
            <a:off x="1500162" y="1857364"/>
            <a:ext cx="7128792" cy="3539430"/>
          </a:xfrm>
          <a:prstGeom prst="rect">
            <a:avLst/>
          </a:prstGeom>
          <a:noFill/>
        </p:spPr>
        <p:txBody>
          <a:bodyPr wrap="square" rtlCol="0">
            <a:spAutoFit/>
          </a:bodyPr>
          <a:lstStyle/>
          <a:p>
            <a:r>
              <a:rPr lang="fr-FR" sz="3200" dirty="0" err="1" smtClean="0"/>
              <a:t>Homocystéine</a:t>
            </a:r>
            <a:r>
              <a:rPr lang="fr-FR" sz="3200" dirty="0" smtClean="0"/>
              <a:t>  et </a:t>
            </a:r>
            <a:r>
              <a:rPr lang="fr-FR" sz="3200" dirty="0" err="1" smtClean="0"/>
              <a:t>Hyperhomocystéinémie</a:t>
            </a:r>
            <a:endParaRPr lang="fr-FR" sz="3200" dirty="0" smtClean="0"/>
          </a:p>
          <a:p>
            <a:endParaRPr lang="fr-FR" sz="3200" dirty="0" smtClean="0"/>
          </a:p>
          <a:p>
            <a:r>
              <a:rPr lang="fr-FR" sz="3200" dirty="0" smtClean="0"/>
              <a:t>CRP us </a:t>
            </a:r>
          </a:p>
          <a:p>
            <a:endParaRPr lang="fr-FR" sz="3200" dirty="0" smtClean="0"/>
          </a:p>
          <a:p>
            <a:r>
              <a:rPr lang="fr-FR" sz="3200" dirty="0" err="1" smtClean="0"/>
              <a:t>Lp</a:t>
            </a:r>
            <a:r>
              <a:rPr lang="fr-FR" sz="3200" dirty="0" smtClean="0"/>
              <a:t> (a)</a:t>
            </a:r>
          </a:p>
          <a:p>
            <a:endParaRPr lang="fr-FR" sz="3200" dirty="0" smtClean="0"/>
          </a:p>
          <a:p>
            <a:r>
              <a:rPr lang="fr-FR" sz="3200" dirty="0" smtClean="0"/>
              <a:t>Stress oxydant  </a:t>
            </a:r>
            <a:endParaRPr lang="fr-FR" sz="3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2" y="415333"/>
            <a:ext cx="7286676" cy="584775"/>
          </a:xfrm>
          <a:prstGeom prst="rect">
            <a:avLst/>
          </a:prstGeom>
          <a:solidFill>
            <a:schemeClr val="accent2"/>
          </a:solidFill>
        </p:spPr>
        <p:txBody>
          <a:bodyPr wrap="square" rtlCol="0">
            <a:spAutoFit/>
          </a:bodyPr>
          <a:lstStyle/>
          <a:p>
            <a:r>
              <a:rPr lang="fr-FR" sz="3200" b="1" dirty="0" err="1" smtClean="0">
                <a:solidFill>
                  <a:schemeClr val="tx2"/>
                </a:solidFill>
              </a:rPr>
              <a:t>Homocystéine</a:t>
            </a:r>
            <a:r>
              <a:rPr lang="fr-FR" sz="3200" b="1" dirty="0" smtClean="0">
                <a:solidFill>
                  <a:schemeClr val="tx2"/>
                </a:solidFill>
              </a:rPr>
              <a:t> et </a:t>
            </a:r>
            <a:r>
              <a:rPr lang="fr-FR" sz="3200" b="1" dirty="0" err="1" smtClean="0">
                <a:solidFill>
                  <a:schemeClr val="tx2"/>
                </a:solidFill>
              </a:rPr>
              <a:t>Hyperhomocystéinémie</a:t>
            </a:r>
            <a:r>
              <a:rPr lang="fr-FR" sz="3200" b="1" dirty="0" smtClean="0">
                <a:solidFill>
                  <a:schemeClr val="tx2"/>
                </a:solidFill>
              </a:rPr>
              <a:t>  </a:t>
            </a:r>
            <a:endParaRPr lang="fr-FR" sz="3200" b="1" dirty="0">
              <a:solidFill>
                <a:schemeClr val="tx2"/>
              </a:solidFill>
            </a:endParaRPr>
          </a:p>
        </p:txBody>
      </p:sp>
      <p:pic>
        <p:nvPicPr>
          <p:cNvPr id="1026" name="Picture 2" descr="http://www.bioguo.org/CADgene/picture/Homocysteine.jpg"/>
          <p:cNvPicPr>
            <a:picLocks noChangeAspect="1" noChangeArrowheads="1"/>
          </p:cNvPicPr>
          <p:nvPr/>
        </p:nvPicPr>
        <p:blipFill>
          <a:blip r:embed="rId2" cstate="print"/>
          <a:srcRect/>
          <a:stretch>
            <a:fillRect/>
          </a:stretch>
        </p:blipFill>
        <p:spPr bwMode="auto">
          <a:xfrm>
            <a:off x="3286112" y="1389406"/>
            <a:ext cx="6696744"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285716" y="1785926"/>
            <a:ext cx="2736304" cy="4093428"/>
          </a:xfrm>
          <a:prstGeom prst="rect">
            <a:avLst/>
          </a:prstGeom>
          <a:noFill/>
        </p:spPr>
        <p:txBody>
          <a:bodyPr wrap="square" rtlCol="0">
            <a:spAutoFit/>
          </a:bodyPr>
          <a:lstStyle/>
          <a:p>
            <a:pPr algn="just"/>
            <a:r>
              <a:rPr lang="fr-FR" sz="2000" dirty="0" smtClean="0"/>
              <a:t>L’</a:t>
            </a:r>
            <a:r>
              <a:rPr lang="fr-FR" sz="2000" dirty="0" err="1" smtClean="0"/>
              <a:t>homocystéine</a:t>
            </a:r>
            <a:r>
              <a:rPr lang="fr-FR" sz="2000" dirty="0" smtClean="0"/>
              <a:t> est un acide aminé qui ne rentre pas dans la composition des protéines.  Il est retrouvé dans les urines à de très faibles concentrations. Son augmentation est associée dans de nombreuses études épidémiologiques à la survenue d’évènements cardiovasculaires.  </a:t>
            </a:r>
            <a:endParaRPr lang="fr-FR"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6996" y="404664"/>
            <a:ext cx="3888432" cy="461665"/>
          </a:xfrm>
          <a:prstGeom prst="rect">
            <a:avLst/>
          </a:prstGeom>
          <a:noFill/>
        </p:spPr>
        <p:txBody>
          <a:bodyPr wrap="square" rtlCol="0">
            <a:spAutoFit/>
          </a:bodyPr>
          <a:lstStyle/>
          <a:p>
            <a:r>
              <a:rPr lang="fr-FR" b="1" dirty="0" smtClean="0">
                <a:solidFill>
                  <a:schemeClr val="bg1"/>
                </a:solidFill>
              </a:rPr>
              <a:t>SIGNES CLINIQUES </a:t>
            </a:r>
            <a:endParaRPr lang="fr-FR" b="1" dirty="0">
              <a:solidFill>
                <a:schemeClr val="bg1"/>
              </a:solidFill>
            </a:endParaRPr>
          </a:p>
        </p:txBody>
      </p:sp>
      <p:sp>
        <p:nvSpPr>
          <p:cNvPr id="4" name="ZoneTexte 3"/>
          <p:cNvSpPr txBox="1"/>
          <p:nvPr/>
        </p:nvSpPr>
        <p:spPr>
          <a:xfrm>
            <a:off x="571468" y="209488"/>
            <a:ext cx="9715532" cy="2862322"/>
          </a:xfrm>
          <a:prstGeom prst="rect">
            <a:avLst/>
          </a:prstGeom>
          <a:noFill/>
        </p:spPr>
        <p:txBody>
          <a:bodyPr wrap="square" rtlCol="0">
            <a:spAutoFit/>
          </a:bodyPr>
          <a:lstStyle/>
          <a:p>
            <a:r>
              <a:rPr lang="fr-FR" dirty="0" smtClean="0"/>
              <a:t>Le déficit en </a:t>
            </a:r>
            <a:r>
              <a:rPr lang="fr-FR" dirty="0" err="1" smtClean="0"/>
              <a:t>cystathionine</a:t>
            </a:r>
            <a:r>
              <a:rPr lang="fr-FR" dirty="0" smtClean="0"/>
              <a:t> ß </a:t>
            </a:r>
            <a:r>
              <a:rPr lang="fr-FR" dirty="0" err="1" smtClean="0"/>
              <a:t>synthase</a:t>
            </a:r>
            <a:r>
              <a:rPr lang="fr-FR" dirty="0" smtClean="0"/>
              <a:t> est à l’origine de l’</a:t>
            </a:r>
            <a:r>
              <a:rPr lang="fr-FR" dirty="0" err="1" smtClean="0"/>
              <a:t>homocystinurie</a:t>
            </a:r>
            <a:r>
              <a:rPr lang="fr-FR" dirty="0" smtClean="0"/>
              <a:t> congénitale :</a:t>
            </a:r>
          </a:p>
          <a:p>
            <a:endParaRPr lang="fr-FR" dirty="0" smtClean="0"/>
          </a:p>
          <a:p>
            <a:pPr lvl="1">
              <a:lnSpc>
                <a:spcPct val="150000"/>
              </a:lnSpc>
              <a:buFont typeface="Arial" pitchFamily="34" charset="0"/>
              <a:buChar char="•"/>
            </a:pPr>
            <a:r>
              <a:rPr lang="fr-FR" dirty="0" smtClean="0"/>
              <a:t> Anomalie oculaires avec luxation du cristallin</a:t>
            </a:r>
          </a:p>
          <a:p>
            <a:pPr lvl="1">
              <a:lnSpc>
                <a:spcPct val="150000"/>
              </a:lnSpc>
              <a:buFont typeface="Arial" pitchFamily="34" charset="0"/>
              <a:buChar char="•"/>
            </a:pPr>
            <a:r>
              <a:rPr lang="fr-FR" dirty="0" smtClean="0"/>
              <a:t> Déformations osseuses </a:t>
            </a:r>
          </a:p>
          <a:p>
            <a:pPr lvl="1">
              <a:lnSpc>
                <a:spcPct val="150000"/>
              </a:lnSpc>
              <a:buFont typeface="Arial" pitchFamily="34" charset="0"/>
              <a:buChar char="•"/>
            </a:pPr>
            <a:r>
              <a:rPr lang="fr-FR" dirty="0" smtClean="0"/>
              <a:t> Athérosclérose accélérée et  accidents </a:t>
            </a:r>
            <a:r>
              <a:rPr lang="fr-FR" dirty="0" err="1" smtClean="0"/>
              <a:t>thrombo-emboliques</a:t>
            </a:r>
            <a:r>
              <a:rPr lang="fr-FR" dirty="0" smtClean="0"/>
              <a:t>  </a:t>
            </a:r>
            <a:endParaRPr lang="fr-FR" dirty="0"/>
          </a:p>
        </p:txBody>
      </p:sp>
      <p:pic>
        <p:nvPicPr>
          <p:cNvPr id="22530" name="Picture 2" descr="RÃ©sultat de recherche d'images pour &quot;homocystinuria&quot;"/>
          <p:cNvPicPr>
            <a:picLocks noChangeAspect="1" noChangeArrowheads="1"/>
          </p:cNvPicPr>
          <p:nvPr/>
        </p:nvPicPr>
        <p:blipFill>
          <a:blip r:embed="rId2"/>
          <a:srcRect/>
          <a:stretch>
            <a:fillRect/>
          </a:stretch>
        </p:blipFill>
        <p:spPr bwMode="auto">
          <a:xfrm>
            <a:off x="928658" y="3143248"/>
            <a:ext cx="8358246"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2" y="357166"/>
            <a:ext cx="5072098" cy="1200329"/>
          </a:xfrm>
          <a:prstGeom prst="rect">
            <a:avLst/>
          </a:prstGeom>
          <a:solidFill>
            <a:schemeClr val="accent2"/>
          </a:solidFill>
        </p:spPr>
        <p:txBody>
          <a:bodyPr wrap="square" rtlCol="0">
            <a:spAutoFit/>
          </a:bodyPr>
          <a:lstStyle/>
          <a:p>
            <a:r>
              <a:rPr lang="fr-FR" sz="3600" b="1" dirty="0" smtClean="0">
                <a:solidFill>
                  <a:schemeClr val="tx2"/>
                </a:solidFill>
              </a:rPr>
              <a:t>C-réactive protéine</a:t>
            </a:r>
          </a:p>
          <a:p>
            <a:r>
              <a:rPr lang="fr-FR" sz="3600" b="1" dirty="0" smtClean="0">
                <a:solidFill>
                  <a:schemeClr val="tx2"/>
                </a:solidFill>
              </a:rPr>
              <a:t> CRP us</a:t>
            </a:r>
            <a:endParaRPr lang="fr-FR" sz="3600" b="1" dirty="0">
              <a:solidFill>
                <a:schemeClr val="tx2"/>
              </a:solidFill>
            </a:endParaRPr>
          </a:p>
        </p:txBody>
      </p:sp>
      <p:sp>
        <p:nvSpPr>
          <p:cNvPr id="70658" name="AutoShape 2" descr="data:image/jpeg;base64,/9j/4AAQSkZJRgABAQAAAQABAAD/2wCEAAkGBxQTEhUUExQWFhQXGSAYGBgXGB8dHRwdHhocGSEfHCAeHCohGx8mIBweIjEiJikrLi4uHiAzODMsNyguLisBCgoKDg0OGxAQGzQkICQsLCwwLDQvLDQyLDQsLCwsLCw0LCwsLCwsLCwsLCwsLCwsLCwsNCwsLCwsLCwsLCwsLP/AABEIANoA5wMBEQACEQEDEQH/xAAcAAACAgMBAQAAAAAAAAAAAAAABQQGAQMHAgj/xABBEAACAQMCBAQDBwMBBgUFAAABAgMABBESIQUGMUETIlFhMnGBBxQjQlKRoTNisdFyksHh8PEVJUNjghYXJDRU/8QAGwEBAAMBAQEBAAAAAAAAAAAAAAMEBQIBBgf/xAA3EQACAgIABQIDBgUEAgMAAAAAAQIDBBEFEiExQRNRImFxFDKBkaHhI7HB0fAGFULxJKIzNFL/2gAMAwEAAhEDEQA/AOG0AUAUAUAUAUAUAUAUBM4bYGZtOpEXqzyHCKPc4PXoAAST0FAOIuVlmyLS7hnkAJ8PDxu2N/ww6gSHAJwDn2oCC3AJA7x6ozIqayivkkadRC42YhdyAab13AqxXoJkXCZ2j8VYZTEMkuI2KbdfNjG1eAh4oDFAFAFAFAFAFAFAFAFAFAFAFAFAFAFAFAFAFAFAFAFAFAFAP3gUcMjfHma7kUn2WGIj+XNAQrkiJBGBiU/1G9AQMIPT1Y++OxoCXBe4mSVyxiICtgnK5UBsehB8w+lR2xcoNLudRen1GfHLdIp1FzEDG4GLiLKawd/EwMoW33GN/rVWi121t1vTXeL9/YknDllp9hhx/l90t4EV8FZJIUOSBIrfixjb8xy6/PHqKkoyo218/t3+R5Opxlyo8cpcqvONFwuBOWijJU+LHIq6g528qZIUhiNWdqld9a/5L8zjkl7EO2tLa0bw760uA5PxSLpG2PhGRke+TVO77Rbt0TXTx/ckhyR+8h1/9J8NlHjRzlYSNx4igIf7i4yv+y1UP9wza36c69y+ncn9Gl9VLoVjmTlN7aMTo6TWzuUSWNg243w2Ngf9DWxj3O2O5RafsyrZDllpPZW6sHAUAUAUAUAUAUAUAUAUAUAUAUAUAUAUAUAUAUBJhtGKl8YQEAsemTuAPU+1ATTdeFGsR30uZNJ6BiAoz7gDOPcUArkck5JyTuTQDXg/BriXzwpkZ05ZkRSf0guwDH2GaA6nzhy8f/DPCVNTwqpXrkacA6f1YXIHXIFfM12ujiUlJ6Uv132NCUefHWvAj4Bxu1v4Esr0mNwRokzgalBUNnB0nHXIx/itH0LceyUq+sZdfp+xFF+rqPlEnnOK7sBbm2WTw4EIlcnXqYsT+IP046Hpg4GMbx1TxstOq2KjL2/qjyUbK/ii+g95u4pbXFlay3yhRMisxXJ0SaQwxpyykoVbcYxXN2FkVXK3He+mn8z2NkJR5ZnM5uF8P1HRfEJkYBgcn3y2FHrvj/WtOiV0l/Fhp/UrzUU/hYcWMlnd3VpFq8FpDG0R82tNWV2/VjBBG42qwcCDiNt4crxnqjFf2ON/evWCNXgCgCgCgCgCgCgCgCgCgCgCgCgCgCgCgCgJ3C4o8l5tRjUjKoQGYnOACQQvQ5bBx6E0A94PxiGW+thPGkVojaRGpOlA2RrJJJZgSGLHrpHYADxvS2erqaOP8oXEM7IsckiEkxyYyHXrqJBIG25yaq0Z1Ny3GX4PuSSqlE0zcryC0hu1ZWSXI0r8SkSGPBHUk4z8qndsFLl317nHK9bL3YcFnbg8Qt08K6jdmbUNLupZiACw2OCpHToay7OMV15PpS+7/wDosLFk6+byVzlfj83DpzDcrIIm+NG6qTvrX167gdc+orrOxK82vnqa5l2f9Dyq2VL1LsWzm/lWHV98jOlsguARoYHI1b7gnI6bVV4FnOUvs9r6rt+HdGxh4tcshTctaIvDOcYfCa0vm1RadCyDLHQdtD6cny52b0HtvY4lw+bsjdj/AHl/n4lfJjXVZKHNuLIvG+KW8UEEMjLd2kkegmNgJI2jJEbr1KyBG0sGGCANsVqUynKCc1pmTJJS0n0Oe8Qt1VsodUZ3Unrj39DUrRLfSq9NPafY6BwG68aG2vpCPEtGeCeQ4yU8MtCzfqPWMHrso96pZ3N6XLD7za1+ZHTrm2znnEJdUjtlm1Mxy3xHJJyfc96tx3yrfc4etkcV6eEmWy0hCXXLb6d8qMAgttgBgcjcn1AoDy9owGTsNse+d9vXbegJL8GkFuLkaWiLaSVYEo3o69Uz2J2PagFxoAoAoAoAoAoAoAoAoAoAoAoAoBo8PghVkUnxEWTHTAO6ke5H8GgLKeWLe6thJw9nMyf1opGGfbRsPpk75xnbendmKmxRmvhfkljU5x2h/wAv8UurHhzyXKMVjmSJI38rBGViSCeoBAx1xv0qhk4GNmSc6pal8v7E0Lp1LUl0LbayW17BlArQuMkDykNnvjdXBHX5GvnZ/aMO34t7X6r+xej6dsRPY299bXUi63mtfCdoi+n4wpZUdsa+qlcjOdS+tatbwMur49Rn/nX2K0vWrl06oY3c9td2vjSxa4wpYqyZdCPiGBuGGN8HtWdXXkYuR6Vc9N+d9GWJONlfNJCxr3h93Ym2iugWK6Fjl1K4wfJpJA16dttyQO9a0sK/Hmsp63/ySK3rQmvTXY4/fWLxSNG48ynBx0+Y9Qa+grsjOKlF9GUnFroPOC8PSS2Jk+BWZsjtsq+Y49v5qaPJ5ZucOwcWyl25EtfiWeDlS1RR96fw41OdOrBJO3mPYZI6Vj5vEZ7deLHbXk6zI4fIq6uye9jng3Ard4L23s5RomVUIc6lV18ynVj/AFxVFZ18bK1etbM70YuL5DlXHuDvay+FIUY6Q2UbUMH3r6MoC5aAa8RV5GgTQPF8NEwowWOToz/doKD5AVzKSitvsEt9Cy8+2NvBBb28eTNCo8R+zF9TMMZO4wpHoCKhxshZEOeK0vmdzrcHplfksLqzC6sxeOnwll8ybfGuThc/qHUe1TQnGa3F7OWmu5s4hw5ZIBPEAjq/hzxZ2UkeR0H6XwwO+zD0Iro8NScIh8IE3cQmbcRBXIGRsGkA0hj07gdyKAWXto8TtHIpV1OGU9QaA0UAUAUAUAUAUAUAUAUAUA0nvkmC+MzhkjEaFQCCFBCg5IxtgZGfWgN/DI5YJElUsoKOyuh2YKpz+xwCp+tczrjNcsltHUZOL2i2cD50Fwrw3qI/kLA6R5tA1EEdNWASCMZO22c1j2cI5Jc+NLlZYjk76TWxjwblVATdWdy6xyKQoUnytkMMnO4BGCrD96p5HEWv4ORDbX6r/PYlrp/5QfQvb+O8AKhFnABKt8JIPmAIGwbcBsbZBxtisGPoQv69Yf5/IutycPmaF4pD4nhhtErKG0SAK2/VTvgsvQ4J/KdwRVvIwZw1ZW+aL7NEVdyfwvoyp8f+zVZWMts4hfrowdBbOcgg5T6A1dxeO+mvTvW/n5IZ4nM9w6ErlbiEsbCzvYtM+nKOMMJV36kfmwD8/bvzm1RsX2jGluPt7P6HtM9fBYiDa812sE0trPH4SoxjGFyhGcYZQMjbqMEdamt4dk2QjbXLba37MRyK0+R9h9xu1suIRjUVl0rhJISNa+nT4hkjyt/Fe4OZk0Wcl8e77+Tm6uE1uLKVcczrw61FlAA1yufFkyCqOTuFx8TDp6DHfFXZcNlkZLuu+74Xvr3I/XVdfJDv5Zz12JJJOSdyTW1pLsUxxyxwoTzxK5wjN/vaQWIHtgbn3qvlW+lTKfsSVR5pJE7gts//AIoqlSzpPlt84CscknuO+ahyJp4bl45TqEX6uvmWiXl55uLeJIIzACH0mWMsQEAGY9WvGsDquPpVD13VwxOPRtaX5k/LzZHUp3PMjtfXBfOdZAz+kbDGe2K0sCKjjwS9itc/4jEsUxU59Rg53BHof+vT0q2Rnu3aPUPE1ac7ldyB7AnB/cUBYvtAi/FgxklbS3EhxjfwhpJ9PJo/70BVSKAxQBQBQBQBQBQBQBQBQGaAccBvggkDRpMCP6b53AILaSpDKcAZwdwN80BbuTLWxvXcC2eGVF1eSRmXGy582cHLYwax8+zLx16lbTj7a6lqiNc+ku495O5ansrqVGUtbyLmNwcqCG2DD8rae/t3rK4jm05WPGcX8SfVeSxRTOubXgd8X5lW0lRLhSI5PgkUEjY9GHVSM9RnPtVHH4f9qrcqX1XdMmlbyyUWu5p5y5cj4hADEV8UeaOQYw22NJI7EY39hUvDs+zCs5Lfu+V7Hl+P6i6dyHyRLd20L291G/4bYhY7qynPlDeg6j2PtUnFI41843Utde6OMZziuWSPJ+0RIZ3huEaN438rqNQI6gkdRse2Qanq4VZqF+PLfnRzLIjtxsR64pwew4qjzQlRMQfOm2Gxt4i4yRnHUZ96llm5WNbuaen3T7fVM5VVc49H1OawcOubK6jDKyMxIDDOllOVJUjYgdf2r6KucLoKa7FGScHorpqQ5LXacpSAKphkmuZVDpbp/wCmjDaSZh8GcjCbbbkjYENPuPuQeXpRO1xPpVIdSAagQGxvgrlcKCcnPf2NYfGcpKHoR+8y3iw687GHJt7497OYMrCrM8hB3lZmITV6oFyQp2zk9TtxxKx0YMan3fQ6x489rkMOA2C/f7y8c6VB8IathhVQu2/bbY/Os/Ktf2SrGXVvr0+rJoR/iSmxNPw5bdGv70I0mtnhh7F3OVyMdsZxjA3O9aMMqV0o4uP01rcvoQyqUU7J+eyKjcwXfEA06W5dYgdbRRAAdWwdIAwB0G+1bq0vh31Kb9yu16eF44+HlmWcjTHLbpJM3YkxAaR3IBQEDscZqOdij08nqi31KpxG6DrGoyRGpUMQASMk747DO2Sak8HhBoAoAoAoAoCTYWbzSLGgy7HAH/XYDeuZzjCLlLsj1JyekXHmDlqzsbVDLK8t7J0jQgRqN8sdtRXt2JIPSq2HmRyU5RWknoktqdfRlS4dPGr5lj1oQRgMVIz3B9R6HarM1Jr4e5GteS/8C5d4ff7ReIugDUBs2/rnIPzFYOVmZmJ1lp7LtdVVnYlcU+yhdBaCWQEZwHUMD6AEEYOdvrXuNxi6ceedfw9t70c2Y0U9RfU5dExRg3RlOd/UHv8AWt/e+pTLlynxUWk8qqiNHdQAASDYAkNthuzAgb9h3rqMYyepdjQ4ZRVfkKFr0i1//cH7sqLMhlU7ZU4fAHU52Y9PSsPO/wBPVTfNU+VvwbnFI04kYuHn/NlhZIr+BGXBQ+ZGxkq2CP33IIrCpss4XkdevuvcrUWKFkbNJkfhUEtkxjlKmKQ+RlzgN6HPQnFXc62nidfqVLU4917r9i9dOOTBzS01+qMz87W0UvgTMVJPxY8oG2NR7ZJO+MbVT/2W6VKtr8+PJkWWKtpT89hbz7yieICK4tWQuieGd8rIAxYEMMgEZI9/bFaWDnxxKo1Wwa79SpbT6snKLKOeWZ7CZvvDPDIgzmFgWKkZ8pyBuNt/ng4wfpfTjZDcuqJcbAlOid6fbt/U9cyc0NJEIirAPGG88hkdW1AA5OAuqNSCFVchznNcpJLSKEpPXKyoQsAwJ6ZGflmvSNHQmYMZNLlSxYOUYAkNkEEjcgg/WrKjFrR91TRi5OKq9pdFvWi5cH4T/wCUmBDgtE4Dd8sW3+vSvhM61V8Ucn1UWjDvxo1KVUHv5hydy2vD7dtbZkcB5T2GkE4X5AnfvUPEc15l6jHsuiK1FXpQ69zXypcS31uZLmJURn/DUZ8yAg756jO3vvXebXDEujCh7lrr9RVJ2Rbkuh45lgjuWhVozJ+J4aguNCMQSXcLnWQFOEyNyAe4q5gN4Xqep31v9iK5eqo8vbZ55uxBw2aK2fwPAWJzpIGtXlKFSAOpYa899JHTNWeDc9055Fj6voR5WoJQRWOC8nC4ia6vPwy5MhJbGQcnUVI8oJ36/wCasZXFows9Kpc0jivGbjzS6I9sVnhvJMt4MduscJbrjT4hPbckLt7AV5dOcLaoyfxN7Z7FJxk120c101slQwaAxQBQBQGRQF55F4TFHGb64YBEz4Yz3G2fc9gKxuI32TksapdX3LVEIpc8vBAvOKff72INCTFnQI1bDFScklsHHr0wOnvVzGx4YdXxP6kdk3bLejxfw8Pt5ZFxcXJSRlCkrCoCsRuwLmTOOwSrqe1tEQz5OeyubgRNZJHlSVZZpTuMHGGcgjrtVHiN06qHOJLRHmnocc0c1XljMiIii3ChVUp5GIO+CMYYDbAOwPvWfiYtWZjfG3vZPZZKqzoUXmeVJZmnjJKy+c5HwuRllPyP8EVsY9cq61CXjoVJy5pbCxu4mt2t5Rh9YeGX9BOzK/fQRg7A4Izjc1KeD3g/J/jN+JdQyIoziGTW2/zA0jf0rPzuIOhaUW37+CzCM7fvSH3DOE3XC5dcebi1cqHRdnBO2oL0BB2znGDvjqM2y6jiUPTfwzXZ+CVQsofMuqLLxPmJVWSXC3FrEAJFiUMyP00yHxMBSR8QB7+mahwOFpT1ZuMl+TRJZlNLcWcn4lzMbhMT28LuF0rKoZJB6EkNpbHutfUJJLSM6U3LuKLm/d9OWOFUIoGwVQSQB7ZJP1NGk+54m12JXDOIuDo1HDbDvgnYH9+1dba6FqjNvpi4wl0IvEo5FldJgRIpwwPUEdq8K0pub5pd2buA2H3i5gh3xLIqEgbgMwBP0GTQ5H3DrBLm9lwBp8TTGoORjOld++AB86SlGEJTl2S2bPB8Wq2UrLe0fHuddnu4rS3Lu2I4gBsPTYBR6mvz9V2ZmQ+RdZMmts6ObRF4l4lzZjwwUM6KAD1RZMaicdwpJqWiNeNkvne+V/nohsbsr6eTPEdNvaSgDEccRAUeykAY/auaW8jJi/LlsS+CvXyFfKlqOHWGu5bGMyMM/DqxhF/uOOnqTVvPm87L5KV8v3Iql6Ve5CnhNtLfRySuCFvJlY9wkFuxAX01M+AB6KxrbuuqwMZVp9Uta92/JVjGV1nM+wq534i13eR2Ucn4QYK2Omvvn10jbHY5qLhtKx8d5E18T6nWRJzmoLsauYrgJatBGrRWyS+GGx5pyurxMZ7BgMnp/irWJRzS+0WPcmt/Qitnr4I9iuWFyGhuIyNvDDxjOyssiEt7to1jPvWkQCU0BigCgCgMigOm8hWwuLRI2jDIsx1+J5k6atgNONmwASd8noMVjcQn9mt+0L21+PgtUR9RcjH3NPHrSxXRGkesnIhiAUDO+Wx8I/msvDx8nNs9Sx/D7/0LFs66lyx7lAWS3lhZk4aVUHDzm4k0qSCQMkaQds4Oc19akUq6pWt6+pF4QpgaO5i3CnDD4jvtgbL2Pr/pXF2Ora3GXZlqOHZGn7RFppHWLLgSz26SXyPoVWMEEzjKhjqMsxVVwTsFTHlVdyc7ZeXnV4cVXWtyfZENdTtfNLsce5hkgW4YWuRECO+VLA9Vz+X0znvWhjO11p29yGzl5vhMX3Dh91iu1wA8jwsno6Kj5X+0q4+RBqc4FUM7IQysVYdCpwf3FeOKktNBPXYmXnGriVAkk0jqOgZif+/1qKGPVCXNGKTO3ZJrTZ64DxqW0lEsLYPQqRlXU9VdejKemP8AjUxwT+brCMOLi2GLWca0HXw2PxRE9ipzjPVdJoCPFwdUg8a4Ypqx4UQ+OTrlt/hQY+Ig5OwoCbwjmCC0UvbwE3f5ZpiriL3jTSBr9GbOPSgK7cTM7M7sWZiSzE5JJ3JJ70Bv4VxB7eWOaMgPGwZc7jI9fagLt9n3DmmuY3tcYEgM0RPmjHmYMp/NHtpydwSBvkGq+WpSonGPdouYmXKjcV2fctnPEYmkS37dGHozHH8Df61k8DxnRRZdZ9F+B9NiY0bKJWT+61+Y65h49HaWzy7ZUaY19Wx5R8tv2FfPYmJPKv5fD6v6GPdYq4b/ACFvKPEjxCyJl3bUySY26EMMegwQKs59Kwspemumtr+RHTL1a+vck8Z4Yl3bzwavMkkOrcban1EDvq0Kf3FW8GCopeXLv2XzI75c8lUvxKrzTzSbdRa2QVFVPNL2UZxhD6577nP71ZweGO6Xr5PVvqkR25HKuSBj7OOUonlS7NwZI49WoeGyFmK4wrMd9zucf8r/ABHJqhH05ENFcm+ZCzm23N3G06TiQxF2MaxlFRC2AEycELpIyOunudzPG2NUoxa1zJa/scOLkm/YrnD+GSLaT3R8sWBCpYfGzMCQmeuFUk46Zq4RCM0BigCgCgGvBOFeKHkcssMeNZA3JJwqJnq7H9gGJ2FAWvgHGbKyR3iSSW5cAJG0mpQSfzFIkyemQrHOMA1SyaPWajJfCupNXLl6ruXLhnAmuwJry3topG3KxwqWJ9XL6sfLrvWXm8bVT9PHjvXnx+HYvRxoTgm00/Pb+wu+0PiMFvZNaRIpDkDSAAse4bV5QBqOn+d6t8OlmWv1LekddjzJxPSpU9a6/mV3kqZB4YjbzL+I5zjTjdmJ7KB36VrXdaJRg+pr4t+JDAdafXW2jzzFzhLeAWtsG0yHSSfjk9uuy+v84FY+Lw+FDeRe9yX6fufP2XufwQQ84XyRa2cP3i8cM6jOCQUB7BRjLt2989Ko2cVvybvSxl0338/9E0MaEVuxlV5q5lln8SDw08JTqUCMAodslSo7jynOc19NppIiyvSjLkrXbz5ZUTQqGKAKA2wXLIcqxX5HH7+tAeZJSxyxJPqTk7bCgPFAFAFAXzgPFBwiHxVy19dRDSCBphhZgwY/qkcKGA6AEE+lerXk6g0pJtbRO4BzXDJPGGikkuJJlGtnwqq3lbyD4jgnGdhse1c3TjCD9kauZxF3qNVPwxXgefazakwQQxDJkuAqqMbkhgv8mvmeCvmyrJP8PzIcvpXEdLw5uGWrA6QIYizDHVguc7dct3qjkqWRmenYtNvX4EtclCrmXsV/kkfeIYnZ2LO880xB6ykpGm46ARkkL759K2uL2LHxowgvK/QqYqc7G2c95l4T4N21vG7S4ICdzlt9O35gTj51pYdzupjOS02QXRUJtJnQYriSx4ImSI5AzJqVlc6jK5IGCRr0/wC73rMlhStz3KyO4aX6IsK1RpSXc2cqeDbcMN3cowjk1HQvxMgYxqqk9F/uP6ia7yaHdlx5npLsvfycwny1PXdlQ56kknhtbjAjgKaI4F2SLqcL66gMknckfLF+nJU7Z1PvEinXqKl7lMq0RGKAKAyKAv3L9mbqwWJT4CQGR3kcfhMz4UuWG+pY8qFxj3GaguyIVaT7vsvc7jBy+hN4Da8Msj47XSTsPgI3IPoqdc/3NgDPWqORVl5C5OkY+ddWTQdVfVdS08ucRF4zXRtpjbwAmJC4zPL0C6RhNK5yWOcHG+xFeVU4eBH42t+7PXK219Cj8X5T4lczFnt0iVmyFEqaEBPoHZiPlk+lSvjGG19/9H/YlvllX6VnXXYuvL3LFtbiSDSsgkUI0jZDy76mAGRoTUBhF3OnLE7AZPEOKzkk8dtJd2e04yX3+5N4fylZWZefSIgqHLF2OB1JwxPpVOviNmWvRtk2320u7/AklRGp80Ucs5s5ja9mCwq2hMhAMlmGfix+Un2GcbV9Jg4kMSvr3fdlK212PoNrvg4soIJbkqJZc5TTlx3369sZ6YJxUmFxGvIsnGK6R8+5t4mRjU1r7RH4vfRVeD8TWG58RkEkLakkQ/mjfIYDurYOQexAq4zAtac249tsi8btliuJY0zoWRgmcE6cnSTjbJXFeHBBoAoAoAoAoAoB3xtpLk/eApKLHFGxG+nREsY1enwZydt6A08r36wXcErfCjgtj06E/QVXyqnbTKC7tHdcuWabOn/apxye0a28BgpOs6tCMQRpAKFlOk4YjIx8RrD/ANPQerHJdei/mXM6XZIn8qyPecNUzEtrR43LMSWAJQkk75IHWqPEZejn7XfaZLSuajRA5Tw1l92hBQKqmSRNmMsiB2w3YqCq/Stfi1/pyhtJr5lfGjtM5vZB0uGZAWEbNrkJ6AkoWJOwJyffJ23rZrluKZDVKMLU5raT6k7i/D8rGIj+FqyQpOnfbVjOOmRnFTygu67G9n8Ormq7MdfC++vA/t+YDfmSywijwBFb4AC5jUnG/TIH7j1NZmVjt3Quh4fX6GRdOuMpQr+74IkdrJe8NRVVla33AKnTIFBHlOME9Rt0PXGRVaWsXL55dp/oRr+JXpeChGtcrGKAKAn8I4Y874Gyjd3PRFALEn5KCfpQD654rLPbraRaYbdPM5kZV1NnbJO+kYACjO+SdztHNRXxtba+XU6TfbZa+V+SLF0DtILk/mKuVQe2Ac4HqTXzubxTLjJxhDl/DqXq8eprbey1nj9vEY7S1CyyfCscTeVFHVnbooHXuT9ayfsV9qd+S9L3fn5JFj1ox1CBq54v54oNNqjvO5wuhdRVRuWxg7dBv+quuFUVWXc1r1Fe/kZEpKOorqJvs94HKhN1eGQzMSI1kLZQbgsQehPQD0+dXeL5kGvQo1y+WvPyIsWp/fn3G/PHLv3xAWndEQZCKBpJ9Wydz6en1qlwvPWK9KG2/JLfQ7FvZJ4Lwizs4WljVIcqNRLMxY+ik5P0AHyq5N38UucIvSXgY9Di9Qjts5Dz5fzzTiSZdKEYiAbUmkHB0kbE56987dq+kwsOOLX6a/FmdkuXqNSK5EAWAJwCRmrRATuYoHS5lSRNDBsafQfl+Y04IPcb0AtoAoAoAoAoAoCbwm/eGQOpx2YdmU9VYd1PcGgN3FOFSRTmPw2Go/hjGdSk+UqRs4IxgjrQF65w40bwW/jxjTbwmMsGBDSgL4mNJ2PlGx9yNt6VxjHfQ0uHRplKXrLaS2SeXuYTDw6QLGUEerYg5xISysvqPi6jGQN8VjZPC1dlK59un6B5MOWShHR6+yi9zFcauvihuv6l9PpVXj6fwaOMLyN+O8vwS2/3dQsUkrvMCoxnQQoL/qGXPX1OOldVZV9FELJ9Vvr9BKqE5OKOO3iSws8LFgVJDLk4/wCxrfhYpwUovoyr6lkU4czS9tjbl/hKKFurzUtqG8qjIedgMhYvbONT7BR3yQK60RDvgHN76ry4uW1gwGOGIk6A7sulUUbKqqpzjsN9zUVtMLNcy7HUZOPYoVSnJigMigL7xZUt45uGQjTIFV55if6jgK7J/bGg6AZyVye2AKbJbqjYZlYDfyHVnrtnoP8AnQDvkeF5rsxRINUqOuxKsuEY5RgQQdgMZwwJB2Jr0HS+QOA3dqjm8kIGAqRGTKxhepO+gdunv618jxrOje1TUm9PqaWLVyfFIsXDuPwztIsLa/DIVmHw6jnYHvjG/asa7BtqjGVi1zePJbrujJtLwc/5m+0GSSfwLFMtq0CTGosenkXpjPc5r6HC4LXXV6uS/nr2KN2W3LlgXDlfgs0Sl7qZpp3HmyxKKMfCq/D8zisfOzKrHyUxUYr5dX899y3RVJLc3tsS84RXj7JHHoXogfGP7ugBrc4Xl4WNH4W3J921+hovLWND+CuZ+W+mimc58qtZ2cDyzI0ssjN4a/kBUE4PffGenUVvVz51vWj5i17m2/JSQpPQV2Rjbmdm8ZRISZEijR8nJysarg+4ACn3BoBRQBQBQBQBQBQGaAZ23H50i8ISZTfSGAJQnYmNiNUZI2OkjPegMcF4u1u5IVXjbaSJxlJF9GH+GG4PSh6SpuNJ4bxJGyo0gcgyE+Rc6Ys/pXUxzgEkjPwig2OOVrW0upAiySWUv9smpX9lJwVb2JPWs/iF1lUOZQU1/ImpipPW9Fvu+TIIJEuZr6bCb5lcZON8BuuPYA1ix4rffF1Rq/YtfZ4QfM5ELmK7sYMTG2S48RElVm6MWLBRuM7BGJHsB+bbSxMTKilzz1rsiG2ytvoip8d5yM82swRMoGMSrqJHpkEFAOwQgCr1ONKHWc239XoglNPsit3FwWwMBVHRVzgfuSSfc1aIzRQBQGaAtEL3F3cC5tyPvKhGKBgHLIqpqUfnzpyQN9ztQCnjXDXiYl43iyfgdSpXOfXqpwcHvg+lARLGaRHVomdZAfKUJDZO2xG+flQHQW5Mu7qfw5daW8TYMkjamkPUuPMQzNnr0UEDffOVmcRx8Teusv8AO5Yqonb9DovCuBQWtv4UY0p3YthmJ2yW2y3p9MV8jfmX5FvqS7+F4RpwqjCOjNnwW2tI8xRxxKo8znrgddTnzEfM15PLycqfLNt78fsFVXXERwc1yXThbVQE/WwycA41Y6Aeg61ux4NjYtPq5T2/bf6GnjVUej61j2vCLOHCRliHlZRnZQXY+gGw/wAAV8+16lulqK+vYpTkurSOTc0xyyfjcQSSGNJG8ONcamDgaVXqoICDLHsBsa+5wranBV1y5td2Yd0Zb5pLRXTzJ4f/AOtbwwH8smC8q++tyfN/cACO2KvEQidyTknJO5J6n50B5oAoAoAoAoAoAoD3FGWIVQSTsABkk+gHevG0lthDgcqXn/8ANKPmuP8ANVvt2Mv+a/Mk9Kfsab7gckMavLiMsfLG2fEI/VpxsvuSPlUtV8LW1Drrz4PJQlFdTdZcAM0YMEqSy480G6y7b+QHaXbspJ26VLs4FU8bKSrgqy7FWBBHsQelD1vZh7lioUsxVc4Uk4GeuB0FDw1UAUAUAUAUBkUA84Pd6op0mZmTw1CAnIQmaPzDPTAz067UA85U5BvZJY5dDxQq4YT4HbzhkBPm6DB6CqedlrFqc2tvsvqS1V88tF45t5+t4z4STO0hyrSQhX8PbrhvLI2ceUEd9wRisTCwb8qSsy107rfd/sW7bYV9Ku5p4TwBLRTeXVw0sijUrzZ8ikbYVicSb42zg5Az1qHKy3fZ9mxo/D26ef2Oqq1CPqTfUaypb8ThUeKzw5BZY2C5IwQHGMjHptVGMruHWN8mn4b/AKEzUL49xqltb2cLaFWKMDfHf09yarqeVxC1Q3zP+RcqqlLVceuv0KpefaVaR5ULLI2dwAAP3JrUX+nshy+JpIpXZMapOPdooX2g8clmnMUqqhiOCq7+bAyCe+M4GMDqepNfS4eJDFr9OJmW2uyW2VOrRGYoAoAoAoAoAoAoCZY8Mmmz4UUkmOuhS2PngbV6gWnlkNw9hPNbu0zZWKNhoIAxqckg6c5wDjPWqObiWZUVXCWk+5axYyc/gjtlui5yllDaoFiHYF9Z79xgfxVGj/TdUes5v9D6bA4dO5P11yiW24tBLdywX0LSrKpWJ4hqaIsuzBMeYr129OhrYhCvHq5FpJeTK4pbOEniJJpPaeupVb7lK7jZsQTMgYhXEbDUASAwHUZxmoFnYzevUX5mR6NnsaLazuLhzGI3kkUb52ZQNsMT09PNUs766480pdPc5UJN6SI/EOGPGdxtv0IOMdQ2kkA713GSkto8aa6Mzb8Gkcqq6dTIZFUsASoGe/QkAkA7kD5V0eC6gCgCgCgCgJ3CGBkCNgLJ+GSxwBq2DE9tJw30oCRfzXVuXtHllQRsVaIOwTIO/lzjBO+cb9a8cU+56i1cocqiHwry9ZYYtnjWTA19wd+3QgdTtWXxHJs06KYtt+fYsUwh96TFPPPNLXkmF1LAvwKdsn9Z9yOg7CpOG4EcWHX7z7s5uudj6di0WN/Fwe1jDxarydRI6asEKclNRx5Rgjy9c5qll4d2dkNSeoRJq7YVQ2u7KhxvnK6uSdUmlMkqigALnbY4yfqfWtTEw6sWOq118vyzmObfBtwk1sX8DcCdJZATHG4d/fB1BfmxGP39KtFVtt7ZFv7lpZXlb4nYufmTn/jQ8I9APDy4VUGa4t4SQDokZi4yMjUsaMynHqB2oDXe8vOiM6SwTKu7GGQMQOmSpAYD3xt3xQCagM0BigCgJFhatLIka/E7BB8yQB/mgHl9wXXO6RHEMZ0Kzfm0+UsAP1MC31ruMGzSwuF25PVdEdU4Dxa1AUMvhgIq+FIoaJSowSmx69cnc5Oay8//AHCt7x0nE1YcMyKq+Vrz3XdmOLfaDYxltMmpj1ESHA6d9h/PasKfDc7Ktdk1r8TPlkwguVtvR64HzvYzEKJNEhOB4q6f2bpv0xkVWyuEZlab7r5CGVXJ9WOuJx3B3gMJGPhcMMn2dWxj20/WqNDx0uW5NP3Wv5Esuf8A4HM+ZOOcUkdrcW7xEbHwlZiQe4fppI9PevqMPEwa4qzn5vq/6FCy22T5dEKw+z68aNlPhrnDDL7hgCMbAjcEg7+lWJcZxk+7f4EaxbCHccnXVpJE8yqAfOpEinOnc98jGNycDcb5IrRqtjbFTj2ZBKLi9MrUlm/hiXGULFdQ7NjOD6bbjPXB9KkOSNQBQBQBQBQFi5l42t5cR3DALKyoswwNJZAE1g+jAAkHoc9RQHrnLjr3Uy61wUyvuxLZzgnYdAoHRQKAhO7WkzIVVnjYq6uAyFl2I098Hv7CgId3dtK7SSFmdjqZmOcn9q9Gydwu+eIYS3idz8LvEZGGfQMShx2yprhziu7PUn7G+5eeeVHvnlWPuzqVwo/LGuNIJ6AAYBI7V7tNdDwkLzKrDwYuH2elmGnKO0nXC5kMmon16A77b16BZxqzeG5ZJtBYN5tG67HSQMDsQVx7UA7565SltmNwCJLaZtaSp08/nAbbY749Dj6V5zR3rfUFTVyNwSK9AeKScnr8qA33kQ0o6jAcHI9GU4I/bB+tARKA22tu0jqiDU7sFUDuScAfuaAecdlW2meC1PljOhph8cjAaXOr8q5yAFwMY69aAsvL3B3urGMRxPFNE5KzE+SUb4XBIIxqALAEbetU8nidOO1GcuvyNOnIy3CKg9KL2i2WnI7Mn402lyN/BHt2LD/hWXb/AKmlKXLTD8Wbl3ErbKVHs/LI9xyjw+LTDpUl23Mkg8Qk9NPQ+vwiq74rk2Q5oxa151/QwljwUvifcbw8j2KdLZD/ALWT/k1lT4vly6OWvp0J1jV+xs4vfTQxgWlr4oUY0hwukdMBep+leY9NV828izTf+dxOc4L4EbpruSW1LKhhnKbLIPhfHTfYj3965VVdN6jJ80N+PY95pTh0Wmc24nyxxicZkOsAfCJUA/ZSBX0tOdw2t6h0/BlGVV8urKVxWzmglaGdWSRDhlbt3HsdjkH3rai01tFRjO1ulTh06Nu008ZQY6CJX1HPTfxFFenggNAYoAoAoAoAoBrw3mK4gGInA+aIxGPQupI+lALHcsSSSSTkknJJPc+poC1fZtwJbq7AkUmKNdbemcgKD7E9vas3i2W8fHbh3fRFjGr556OifaFxq5toQIImw5CeMMEKT+UAZIY9sgD0z2xuFcO9aPr3Pp7f3LOTdyvkiUG85R4nO0RlDyFwdJaTOnGMg5PlIyDgV9HVfTyNw7Ioyg09MSS2zWV2qvu0Toxx36NtkelexsV9XNDymHFwnpnR/tA4CjpFPGuWV11431Ix6n17b+mc+2FwnOmrnTY/+y5k1LkUomv7MuK/eIrizm/ERfMqtuNDHzD5asH6045GVU4XwehhtSTjIR8z8p6ZJI44iCuWQICxZMZ3AGT3/at3BvWTjRs8+TXyMKq3F9ZJRa/X9xXxrlHwLG3u1kL+L8Y0ECPI2BJ9wQT0zjFeQyq52yqT6o+dlVKKTfk18Tsc8PsnRc/1/EIH5g46n1CBTj039asEZWaAncHkZJRLGQHi/FXPcoQ3r6ZP0NAP+W+McOikaW6tJJmIysfiDwtRO5wRqx6Ak/XrXMltNHq7lsuOebgxkxQQgD+mo1Nt0UADAO3YfsKxv9gqW7Jzb8v/ALN6WPdGj1VrSPED8elkjkPkRXDaQ0aDYg+bBLEH3z8qhrs4Vi9Y9Wvq/wBjNksizv2LKOXQVENxPPcxlQQsr50aeykANkfqBB+W9QZfGnr/AMfovod1YnX+J3NqiKzB0G40g4KDxZevoG1HG3VSBWd/Fy9c3L9fhRP8Fa6bEFzzXermZLMLbL1M7BHOO+CwK+w0n61dhw3El/DlZub9uq/z8SJ32feS6fMY8I59tLgbv4L91l2H0b4T/HyqrkcGyKn8K5l7r+xLDKrn3ehDzFYXkru1teGWMAuFilAKkb6MRnzbZwQO29a/D3TpRlVqXbt3+fUqXc29qXQpXHOJT3Yt2lYzTEMgbALsNeFUkDLkHOM5O+K39JdimRePx+GyQb5iXS+4I8Qks4GNtidH/wAKAVUAUAUAUAUAUAUBkUB0nk+6Wx4e92oLa3CuNs5BICj6En61h8QxbMu9VvpFeS5TZGuHN5McB5nWaK6a7VyglWZtAyq5ZUXfOQQQMfI1Ldg2xUY0PSS0cQti3uZI4tz4LdrZrRtaiXx3VgRkaPC0knoCuroNtjUvDabqoOFv4HmRKMpbibftGs4LtPHtyCwUSLjdmjbfBAGcq2QNuoNQYvqY2RKvXwSfT5HVmrK1LyiT9lfFzco0Ep1PEAVzjeP4cHuSDt8iKz+MYrqsjbSvvP8AUmxrOaLjLwJpoxwjibyNgxs+AAekcnmb6ptWrbU83EcH97+qK8Jelbsv3NxRrd3Rt1XU7DGGi6kepHQ49qzOB5UMeXoTT6vqb2LdBWfxesNdiJyjL94tPBeMGBw2dX5kJ226jfJB69K84rlRpyZ2Vd3pfRoiy515dnNDpEh8E5ZMQuYlJURXQlttRypIRWAb9SnZWHoTXk+LSjOq3vuPxL8TPjjpqUfyOVcx2sYkZ4CfCYk6TnVG2d432xkHoRkEYPqB9QntbM4lcGslFleXLE6l0QRgAHzSNlic9B4aMu2+Wr0HnlHgX3qRtTAJGAzjOCQTjy7YzVfJtlXW3FbZ3XFSlpnTOIw2dqkBVo4xFvqLeZlwdsdXJYjfG2DWLXlZOTXKqSe+3bp9fwNiN6pg4uW012E45u4jc6hY2vkGwk06j88k6M9DjfFTU8BoWnZtv9ChPMl4PXLVrxZJTcXJWOMgqWuWG+k/CihgwJOcEAA4PXap8zh+O6GlHWuvQjqvmp9+5M4r9odtE40rJIw7AaR6dWwT+1Y9HBLZx+JpL/PYtzy4LwTYeY+HcTjWCXIZjnwn1Ahh6Ou38/So1w7PwrHOrr81r+TOvXptjqQm4py5wiUeHDcQwS7BWEhZT7MGbH1BFXsbL4jGW7IOUX8iGyuhr4XplI4raTcMvWRXHiRHyyL8LKy5DD1BVq+iT2kygTOA3kvhtLb5+9oWAIwWKMGd2QEf1Bg7jfSXx0zXoKq3rQGKAKAKAKAKAKAKAyKAY8TuHUvAGIiSRiE7Z+HJ9TgDf5173BZuX+GGewhhU6BPesJn/shgRxqPoodzvtk5rwFYtITcTYyF1EnboAOwHy2r2K29FrDxnk2qpPWyxJaz2zQTQODJCCACOoLM2MHYg6iCtSSpevc08ngN1UXKElI6By/wK3hc3cY0NcqJFXOBGr4LRr0zpcEZ9AOnf5TjV9zsVSXQp41cUm5dxrNZWt8Ip2Ak8MtpJPQ9GVh3wQNj6VkPJy8SUq29b/zaLHJXZp+xutTCJXt1UaljUsMbFHLLge22D8xUM1cqo3t929fVHacXJwPPG5ktUikyqIriNuwCsNP8bGpcGLyZTg+smtr6rqTwlCKal09hoDj51RityS+Zytdj5qeciRiNwWOQeh36EV+lQ6RRgT6SY0AeNntsHwZwsoUg90LxuD12DY9DvkV0c9yPwDhVxOZPu4bCpmRgSAEOx1Y3IPoAflXE3FLcj1b8Fy4L9m4A8S5kBA30R9P/AJMcfsB9awsjjW5enTHr7/sXIYvTmmyn8Umaedo1OI1crGg2VVBPQDb3rcoi1BJ9yCup228kfJf+HcWto4l+9yYkVNKzeGHkwOgTIPm9M7etUcrAtlenzfA+6NfNwlh1JqW9myDm3hly4iljYpgBZLlEyTnvoyE+Y23PSs/J4fk0NzxpPXsUK7q59JoZ3vJ0IiYWZjgMgIaQL4jEHqFZn8gxkeXG3eoKOO3Q+G6O/wBGdyxIvrFlB4/9n9xbqZFKyxjdtOzAdyVP/AmtXF4vTe+R/C/mV7MaUOvcS80I63DIxUhFVYypBBi0AxkEeqEH1yTnetQrFg5HtTAq3kpCxoWmXJ3fwkkQAbY80romCQT5sfCSAKVI5JJPUnJ+tAeaAKAKAKAKAKAKAk8NkVZo2cZQOpYeqhgSP2oC3faFy9ovZZYw7W8reMXCbIHYlgcZ+Hr8sVUx82q/s9PetEs6pQ7lltLDHCxDaukkh8aMyb6CsjpqCkqMsVjUasYGSM1Hk58aLVCa6e57XS5p6K3yJy0XnPjHQVlWFQQGDOfMwI1DUFRSSM9x673PXgq+fx/ckxrFVZtrw13G32icuGASS25KKuGkiU4Glm0a0H5cNhWX+5CPiwKuDlO6DTfWL0ySy+6pcsZNJjT7K5pJbFo2GY45T4ZP9wBYD2zvt6msfj1yjZCO/me4kW4tnvkq3a3K2Tf1nElzNvkqNSRxjPckAsfZhXXF5U24sb49eqSPMVSjY4MW843cllxK3uBq0lArnB0ldZyP2wf2rnh0K8rClU/foe3c1dqkWX7RrKWaxlVBkqQ5HshJP8b1mcGsrqy1vztFjJTlVsccqsWsbcyZLGFdRPXpj96p5/w5c+XxJktPWpJ+xwLmPhZtbiWE/kY4Pqp3U/sRX3uNer6o2LyjGsg4yaZ0nhPBIb68lkZsrFbW8YCnBDNbKjHb0wR8zWdxjOnjRioeX/InxqVY3srHCpzwq/limJK6dDFd9jh1bHfb9sn0qS5f7hixnW9Pv/Ro5g/RsaZbebOOWi2cRZPG8XARfEkRSuxLMqMuSNuvy96rcNi/VcZVpOPRv5kmQ/h2n3KLxaGJYlf7oiJIPw5reZ2XVjOlhIzbjup0kVulPt1Qy4fwUTQpEhdteMFlGQe5AB+EddznGeldWT9Olzfg+qpxXPhr9V9+q34Jk32VSAeS5jY+6EDHzBP+KwI8er8waML7HLwwb7NryOMtDcKQBllUsu/0z+5xU0eJVWLmdb1+D/c4dEo9NnvhfGLyzcRXMgm/9k63l3GfK2jBz6FiPlXl/D8XJj6kPhfv2/Q8hbZDo+p6uuKwxt+Gj2M7eaJpoInQE+pZS8KnvpGASTjrVzFrvrXLZJSXv5I7JQl1itMg81cba7lgtpJPECRKpZMKonYMxdQo0soLBc4GQCQepNwiKFQBQBQBQBQBQBQBQGRQHQ+Uuao5I5Ib5xggKrMOqkFSCfXp196ws3AlGcbcddntlym5NOMx1yNxNIVgtVkSRdVxr0kHH9No269wHFe8Xo9fHU0mpLwMafLPW+hNvEA4ilwTptrZBISo2Ms8ngdenXSSewWvcCU5YMoy7x3pfqeXKKuTXYZc63gj8F3AMGXjnz08ORQDnA9M4/v0VQ/0/P8AizUu76k+b9xaJHJfDfutqYT/AOnJJg7eZdZKtt+pdJHsRVHjm3mNfJEmG9VJk+0SIzNINJlVPDYggkAlX0n07Gq2XXfRH0Zfd3skrcJvmRDu5oruS5s5F2RUJ9w4yGHoVI/wa9rhZi1V5MH3b/T+4bjOThLwN7yRcYbHm2we+xJH7ZqlVzc3MvHX6EsuVrTKfzJztFYtFAqa8adaLtpjxgaT0LdMD0HvW1h8KnmRlbN632fz+ZVtyVU1FIon2h24mkF9CweGfCbHzLIqgFWH5TgAj13r6Thtc6qFVYtNbKOQ1KfMiBwvmBrS+8ZclQdEig/EoAU/yMj3AqXNxI5VTrl+D9jiux1y2dRvuD8P4mqXLFjsBrjbDbb6WB2B3xvvXzmBfdgzlTd0Xj5svXQhbFTicy5jBuJRFbIWjt00KAQz4AGokBjnfuPSvosOpwi5S7ye2UrJbel4FfBeJCIssimSCQaZY84z6MvYOp3DY9R0Jq2RFxsbb7yYmtJ2xG6kkIUddt9QPkO36Xb+a4ycymtJWvR9E8uGdSqpfDy/r0HfFuVzaMz2t1K8ZBEdspdNTY2VTr3yckAb9hk1mq/Hy5csEm/fRjcllK3Lsc5j45PBIzDUk+41ln1x52IXUcqeoyckdsVpxrjHpFfoV3JvqxnY883LYiuLiUxnbxBgyptgEORqIzgkZyfUGo50VzabXVHqnJdhDxnh7wTPHIQXG5Ock5GoE53BIOcHffepjk1QcQdB5Tg6SmR10nqM9QD/AIJHQmgIlAFAFAFAFAFAFAFAFAFAFAXfgdwy8HvIs73Dx+CgBLN4TBpCB6AFdx6N71zyLm5j3fTRcbWM3vBtDHS5hOS3cwHX/PhY+tfOUw9LijjHt/dF+UubH6k37Nbx5bCIynOgmNDj8i7Ae+OnyAqnxv8A+2kvZEmJ/wDE9lF+zziOOLNvkTmRcj3JkB+pX+a2eL0SswundaZVxp8tpZbHiH/nswzsyGHHoVCkE+xK9R6is+7Ff+1R6dV8RNGz/wAge83XzQCFtCkFyGkY/wBNdOWIGMZKgqDnbJG5O1PhMIzVsPLjpEuS3FxKZzbbJf2aX0WzRLh1I3wCMjPqpJPyNauDOWJe8azs+xBclbD1EVDh8zRxyx53dA5B3AKEOp/2sZ+Qb3rfKIlY70A85W5ie0c9Wjb40zjJHQjrgj/FVMzEjkRW+jXZktVrrZniLwsTc2rSRurBmRsAqSSdcbKQdIbAxjIyN96nqjKMFGb20cSab2iTc8bguzqvFkWfbNxCFJfGBmSNioZsfnDAnbINSHJYU4fdxRRpYrphPmNwSAWYqucg/B1yBvtjBrLyq8dT9S978JFitz1yxKjzPxOSWZ1aV5EVsLqYkbbZA6eu9W8aqEIJxjrZHZKTfVm2LmqVl8O5xdR4wBNuy7Yyj/Eh/cbDIOKskYts+ItCdUWFbBGogMwB22yMKcbZABoCGTQGKAKAKAKAKAKAKAKAKAKAKAKAs3Ls8c0YtpJRBIrGS2nLEBXYANG7flRtIIbbS252JoDovDDcScNltpCFvChjPiHfQzHznSScMuVDdzk7g1h3qOJl+vNbUui+Rchu2vkXgg8NufC4GBkq3niLD8ped0yfkDmqdlSt4t17dH/6okUuXG/z3KUnNLW9yktvBDF4IKIujPtrc9WkOPiz8gBX1Bniqz4iWu0nnZmzKJJGxknzaie29cyinFxPU9PZ1vmbiC8R4Pc3Ea6USQ6S3bRIpHU9SpG2/WsGrDnj5y9OPwa7/UuSsU6vifUqH2WcRiJnsriXRFcIwTJ21lSuM9iwOAfUCtLLwldZCxPTiyCu3ki4+5XTYzPdoEXJmciMHoQWKEN6YGzA9ADmrxCaOalhF5cC3x4IkYJpOVwDjyn9PXHtigFNAbrebTnYEEYIPcZB+m4B+lAOeXOEW1wzeNdpbqoz51JLeykeUn54+Rrmbai3Hqz1Lb6jLnXmEPogtpnMCJpIBIVjjHtk467VQwaLFFyuXXe18ia2a3qBT81okBigCgCgCgCgCgCgCgCgCgCgCgCgCgCgMg0BN4TxF4JVkjYqQd8dx3B9RUdlUbIuMls6jJxe0W7j6XKWotlilZJXaXOhiQNedPT9YJz3GD0YGq0MSKv9Z+Fo7dj5OUScW5culVZZLeVF8NSzOhVR0XdmAG40/U46irxEQ7nhXhFFlZVkdQ2DnyK3wl8DIJHmA7AgnrivAbbvi1wtv908X/8AGVi2mMjQzZ+JiN27Yz6DbagF9lZSS5Ea6iOu4H+TQG24mKxhCfNqYnB6DAGCfmOlAQKAKAKAyKAM0BigCgCgCgCgCgCgCgCgCgCgCgCgCgCgCgCgMg0A5seYplVI2kl8NegRypG+TjBwc+9AMm41aB/FK3VxICGC3Ei+GWByCwUZYD9Ixn2oCtXt28sjySMWkdizMe5JyaA0UAUAUAUAUAUAUAUAUAUAUAUAUAUAUAUAUAUAUAUAUAUAUAUAUAUAUBnNAYoAoAoAoAoAoAoAoAoAoAoAoAoAoAoAoA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0660" name="AutoShape 4" descr="data:image/jpeg;base64,/9j/4AAQSkZJRgABAQAAAQABAAD/2wCEAAkGBxQTEhUUExQWFhQXGSAYGBgXGB8dHRwdHhocGSEfHCAeHCohGx8mIBweIjEiJikrLi4uHiAzODMsNyguLisBCgoKDg0OGxAQGzQkICQsLCwwLDQvLDQyLDQsLCwsLCw0LCwsLCwsLCwsLCwsLCwsLCwsNCwsLCwsLCwsLCwsLP/AABEIANoA5wMBEQACEQEDEQH/xAAcAAACAgMBAQAAAAAAAAAAAAAABQQGAQMHAgj/xABBEAACAQMCBAQDBwMBBgUFAAABAgMABBESIQUGMUETIlFhMnGBBxQjQlKRoTNisdFyksHh8PEVJUNjghYXJDRU/8QAGwEBAAMBAQEBAAAAAAAAAAAAAAMEBQIBBgf/xAA3EQACAgIABQIDBgUEAgMAAAAAAQIDBBEFEiExQRNRImFxFDKBkaHhI7HB0fAGFULxJKIzNFL/2gAMAwEAAhEDEQA/AOG0AUAUAUAUAUAUAUAUBM4bYGZtOpEXqzyHCKPc4PXoAAST0FAOIuVlmyLS7hnkAJ8PDxu2N/ww6gSHAJwDn2oCC3AJA7x6ozIqayivkkadRC42YhdyAab13AqxXoJkXCZ2j8VYZTEMkuI2KbdfNjG1eAh4oDFAFAFAFAFAFAFAFAFAFAFAFAFAFAFAFAFAFAFAFAFAFAFAP3gUcMjfHma7kUn2WGIj+XNAQrkiJBGBiU/1G9AQMIPT1Y++OxoCXBe4mSVyxiICtgnK5UBsehB8w+lR2xcoNLudRen1GfHLdIp1FzEDG4GLiLKawd/EwMoW33GN/rVWi121t1vTXeL9/YknDllp9hhx/l90t4EV8FZJIUOSBIrfixjb8xy6/PHqKkoyo218/t3+R5Opxlyo8cpcqvONFwuBOWijJU+LHIq6g528qZIUhiNWdqld9a/5L8zjkl7EO2tLa0bw760uA5PxSLpG2PhGRke+TVO77Rbt0TXTx/ckhyR+8h1/9J8NlHjRzlYSNx4igIf7i4yv+y1UP9wza36c69y+ncn9Gl9VLoVjmTlN7aMTo6TWzuUSWNg243w2Ngf9DWxj3O2O5RafsyrZDllpPZW6sHAUAUAUAUAUAUAUAUAUAUAUAUAUAUAUAUAUAUBJhtGKl8YQEAsemTuAPU+1ATTdeFGsR30uZNJ6BiAoz7gDOPcUArkck5JyTuTQDXg/BriXzwpkZ05ZkRSf0guwDH2GaA6nzhy8f/DPCVNTwqpXrkacA6f1YXIHXIFfM12ujiUlJ6Uv132NCUefHWvAj4Bxu1v4Esr0mNwRokzgalBUNnB0nHXIx/itH0LceyUq+sZdfp+xFF+rqPlEnnOK7sBbm2WTw4EIlcnXqYsT+IP046Hpg4GMbx1TxstOq2KjL2/qjyUbK/ii+g95u4pbXFlay3yhRMisxXJ0SaQwxpyykoVbcYxXN2FkVXK3He+mn8z2NkJR5ZnM5uF8P1HRfEJkYBgcn3y2FHrvj/WtOiV0l/Fhp/UrzUU/hYcWMlnd3VpFq8FpDG0R82tNWV2/VjBBG42qwcCDiNt4crxnqjFf2ON/evWCNXgCgCgCgCgCgCgCgCgCgCgCgCgCgCgCgCgJ3C4o8l5tRjUjKoQGYnOACQQvQ5bBx6E0A94PxiGW+thPGkVojaRGpOlA2RrJJJZgSGLHrpHYADxvS2erqaOP8oXEM7IsckiEkxyYyHXrqJBIG25yaq0Z1Ny3GX4PuSSqlE0zcryC0hu1ZWSXI0r8SkSGPBHUk4z8qndsFLl317nHK9bL3YcFnbg8Qt08K6jdmbUNLupZiACw2OCpHToay7OMV15PpS+7/wDosLFk6+byVzlfj83DpzDcrIIm+NG6qTvrX167gdc+orrOxK82vnqa5l2f9Dyq2VL1LsWzm/lWHV98jOlsguARoYHI1b7gnI6bVV4FnOUvs9r6rt+HdGxh4tcshTctaIvDOcYfCa0vm1RadCyDLHQdtD6cny52b0HtvY4lw+bsjdj/AHl/n4lfJjXVZKHNuLIvG+KW8UEEMjLd2kkegmNgJI2jJEbr1KyBG0sGGCANsVqUynKCc1pmTJJS0n0Oe8Qt1VsodUZ3Unrj39DUrRLfSq9NPafY6BwG68aG2vpCPEtGeCeQ4yU8MtCzfqPWMHrso96pZ3N6XLD7za1+ZHTrm2znnEJdUjtlm1Mxy3xHJJyfc96tx3yrfc4etkcV6eEmWy0hCXXLb6d8qMAgttgBgcjcn1AoDy9owGTsNse+d9vXbegJL8GkFuLkaWiLaSVYEo3o69Uz2J2PagFxoAoAoAoAoAoAoAoAoAoAoAoAoBo8PghVkUnxEWTHTAO6ke5H8GgLKeWLe6thJw9nMyf1opGGfbRsPpk75xnbendmKmxRmvhfkljU5x2h/wAv8UurHhzyXKMVjmSJI38rBGViSCeoBAx1xv0qhk4GNmSc6pal8v7E0Lp1LUl0LbayW17BlArQuMkDykNnvjdXBHX5GvnZ/aMO34t7X6r+xej6dsRPY299bXUi63mtfCdoi+n4wpZUdsa+qlcjOdS+tatbwMur49Rn/nX2K0vWrl06oY3c9td2vjSxa4wpYqyZdCPiGBuGGN8HtWdXXkYuR6Vc9N+d9GWJONlfNJCxr3h93Ym2iugWK6Fjl1K4wfJpJA16dttyQO9a0sK/Hmsp63/ySK3rQmvTXY4/fWLxSNG48ynBx0+Y9Qa+grsjOKlF9GUnFroPOC8PSS2Jk+BWZsjtsq+Y49v5qaPJ5ZucOwcWyl25EtfiWeDlS1RR96fw41OdOrBJO3mPYZI6Vj5vEZ7deLHbXk6zI4fIq6uye9jng3Ard4L23s5RomVUIc6lV18ynVj/AFxVFZ18bK1etbM70YuL5DlXHuDvay+FIUY6Q2UbUMH3r6MoC5aAa8RV5GgTQPF8NEwowWOToz/doKD5AVzKSitvsEt9Cy8+2NvBBb28eTNCo8R+zF9TMMZO4wpHoCKhxshZEOeK0vmdzrcHplfksLqzC6sxeOnwll8ybfGuThc/qHUe1TQnGa3F7OWmu5s4hw5ZIBPEAjq/hzxZ2UkeR0H6XwwO+zD0Iro8NScIh8IE3cQmbcRBXIGRsGkA0hj07gdyKAWXto8TtHIpV1OGU9QaA0UAUAUAUAUAUAUAUAUAUA0nvkmC+MzhkjEaFQCCFBCg5IxtgZGfWgN/DI5YJElUsoKOyuh2YKpz+xwCp+tczrjNcsltHUZOL2i2cD50Fwrw3qI/kLA6R5tA1EEdNWASCMZO22c1j2cI5Jc+NLlZYjk76TWxjwblVATdWdy6xyKQoUnytkMMnO4BGCrD96p5HEWv4ORDbX6r/PYlrp/5QfQvb+O8AKhFnABKt8JIPmAIGwbcBsbZBxtisGPoQv69Yf5/IutycPmaF4pD4nhhtErKG0SAK2/VTvgsvQ4J/KdwRVvIwZw1ZW+aL7NEVdyfwvoyp8f+zVZWMts4hfrowdBbOcgg5T6A1dxeO+mvTvW/n5IZ4nM9w6ErlbiEsbCzvYtM+nKOMMJV36kfmwD8/bvzm1RsX2jGluPt7P6HtM9fBYiDa812sE0trPH4SoxjGFyhGcYZQMjbqMEdamt4dk2QjbXLba37MRyK0+R9h9xu1suIRjUVl0rhJISNa+nT4hkjyt/Fe4OZk0Wcl8e77+Tm6uE1uLKVcczrw61FlAA1yufFkyCqOTuFx8TDp6DHfFXZcNlkZLuu+74Xvr3I/XVdfJDv5Zz12JJJOSdyTW1pLsUxxyxwoTzxK5wjN/vaQWIHtgbn3qvlW+lTKfsSVR5pJE7gts//AIoqlSzpPlt84CscknuO+ahyJp4bl45TqEX6uvmWiXl55uLeJIIzACH0mWMsQEAGY9WvGsDquPpVD13VwxOPRtaX5k/LzZHUp3PMjtfXBfOdZAz+kbDGe2K0sCKjjwS9itc/4jEsUxU59Rg53BHof+vT0q2Rnu3aPUPE1ac7ldyB7AnB/cUBYvtAi/FgxklbS3EhxjfwhpJ9PJo/70BVSKAxQBQBQBQBQBQBQBQBQGaAccBvggkDRpMCP6b53AILaSpDKcAZwdwN80BbuTLWxvXcC2eGVF1eSRmXGy582cHLYwax8+zLx16lbTj7a6lqiNc+ku495O5ansrqVGUtbyLmNwcqCG2DD8rae/t3rK4jm05WPGcX8SfVeSxRTOubXgd8X5lW0lRLhSI5PgkUEjY9GHVSM9RnPtVHH4f9qrcqX1XdMmlbyyUWu5p5y5cj4hADEV8UeaOQYw22NJI7EY39hUvDs+zCs5Lfu+V7Hl+P6i6dyHyRLd20L291G/4bYhY7qynPlDeg6j2PtUnFI41843Utde6OMZziuWSPJ+0RIZ3huEaN438rqNQI6gkdRse2Qanq4VZqF+PLfnRzLIjtxsR64pwew4qjzQlRMQfOm2Gxt4i4yRnHUZ96llm5WNbuaen3T7fVM5VVc49H1OawcOubK6jDKyMxIDDOllOVJUjYgdf2r6KucLoKa7FGScHorpqQ5LXacpSAKphkmuZVDpbp/wCmjDaSZh8GcjCbbbkjYENPuPuQeXpRO1xPpVIdSAagQGxvgrlcKCcnPf2NYfGcpKHoR+8y3iw687GHJt7497OYMrCrM8hB3lZmITV6oFyQp2zk9TtxxKx0YMan3fQ6x489rkMOA2C/f7y8c6VB8IathhVQu2/bbY/Os/Ktf2SrGXVvr0+rJoR/iSmxNPw5bdGv70I0mtnhh7F3OVyMdsZxjA3O9aMMqV0o4uP01rcvoQyqUU7J+eyKjcwXfEA06W5dYgdbRRAAdWwdIAwB0G+1bq0vh31Kb9yu16eF44+HlmWcjTHLbpJM3YkxAaR3IBQEDscZqOdij08nqi31KpxG6DrGoyRGpUMQASMk747DO2Sak8HhBoAoAoAoAoCTYWbzSLGgy7HAH/XYDeuZzjCLlLsj1JyekXHmDlqzsbVDLK8t7J0jQgRqN8sdtRXt2JIPSq2HmRyU5RWknoktqdfRlS4dPGr5lj1oQRgMVIz3B9R6HarM1Jr4e5GteS/8C5d4ff7ReIugDUBs2/rnIPzFYOVmZmJ1lp7LtdVVnYlcU+yhdBaCWQEZwHUMD6AEEYOdvrXuNxi6ceedfw9t70c2Y0U9RfU5dExRg3RlOd/UHv8AWt/e+pTLlynxUWk8qqiNHdQAASDYAkNthuzAgb9h3rqMYyepdjQ4ZRVfkKFr0i1//cH7sqLMhlU7ZU4fAHU52Y9PSsPO/wBPVTfNU+VvwbnFI04kYuHn/NlhZIr+BGXBQ+ZGxkq2CP33IIrCpss4XkdevuvcrUWKFkbNJkfhUEtkxjlKmKQ+RlzgN6HPQnFXc62nidfqVLU4917r9i9dOOTBzS01+qMz87W0UvgTMVJPxY8oG2NR7ZJO+MbVT/2W6VKtr8+PJkWWKtpT89hbz7yieICK4tWQuieGd8rIAxYEMMgEZI9/bFaWDnxxKo1Wwa79SpbT6snKLKOeWZ7CZvvDPDIgzmFgWKkZ8pyBuNt/ng4wfpfTjZDcuqJcbAlOid6fbt/U9cyc0NJEIirAPGG88hkdW1AA5OAuqNSCFVchznNcpJLSKEpPXKyoQsAwJ6ZGflmvSNHQmYMZNLlSxYOUYAkNkEEjcgg/WrKjFrR91TRi5OKq9pdFvWi5cH4T/wCUmBDgtE4Dd8sW3+vSvhM61V8Ucn1UWjDvxo1KVUHv5hydy2vD7dtbZkcB5T2GkE4X5AnfvUPEc15l6jHsuiK1FXpQ69zXypcS31uZLmJURn/DUZ8yAg756jO3vvXebXDEujCh7lrr9RVJ2Rbkuh45lgjuWhVozJ+J4aguNCMQSXcLnWQFOEyNyAe4q5gN4Xqep31v9iK5eqo8vbZ55uxBw2aK2fwPAWJzpIGtXlKFSAOpYa899JHTNWeDc9055Fj6voR5WoJQRWOC8nC4ia6vPwy5MhJbGQcnUVI8oJ36/wCasZXFows9Kpc0jivGbjzS6I9sVnhvJMt4MduscJbrjT4hPbckLt7AV5dOcLaoyfxN7Z7FJxk120c101slQwaAxQBQBQGRQF55F4TFHGb64YBEz4Yz3G2fc9gKxuI32TksapdX3LVEIpc8vBAvOKff72INCTFnQI1bDFScklsHHr0wOnvVzGx4YdXxP6kdk3bLejxfw8Pt5ZFxcXJSRlCkrCoCsRuwLmTOOwSrqe1tEQz5OeyubgRNZJHlSVZZpTuMHGGcgjrtVHiN06qHOJLRHmnocc0c1XljMiIii3ChVUp5GIO+CMYYDbAOwPvWfiYtWZjfG3vZPZZKqzoUXmeVJZmnjJKy+c5HwuRllPyP8EVsY9cq61CXjoVJy5pbCxu4mt2t5Rh9YeGX9BOzK/fQRg7A4Izjc1KeD3g/J/jN+JdQyIoziGTW2/zA0jf0rPzuIOhaUW37+CzCM7fvSH3DOE3XC5dcebi1cqHRdnBO2oL0BB2znGDvjqM2y6jiUPTfwzXZ+CVQsofMuqLLxPmJVWSXC3FrEAJFiUMyP00yHxMBSR8QB7+mahwOFpT1ZuMl+TRJZlNLcWcn4lzMbhMT28LuF0rKoZJB6EkNpbHutfUJJLSM6U3LuKLm/d9OWOFUIoGwVQSQB7ZJP1NGk+54m12JXDOIuDo1HDbDvgnYH9+1dba6FqjNvpi4wl0IvEo5FldJgRIpwwPUEdq8K0pub5pd2buA2H3i5gh3xLIqEgbgMwBP0GTQ5H3DrBLm9lwBp8TTGoORjOld++AB86SlGEJTl2S2bPB8Wq2UrLe0fHuddnu4rS3Lu2I4gBsPTYBR6mvz9V2ZmQ+RdZMmts6ObRF4l4lzZjwwUM6KAD1RZMaicdwpJqWiNeNkvne+V/nohsbsr6eTPEdNvaSgDEccRAUeykAY/auaW8jJi/LlsS+CvXyFfKlqOHWGu5bGMyMM/DqxhF/uOOnqTVvPm87L5KV8v3Iql6Ve5CnhNtLfRySuCFvJlY9wkFuxAX01M+AB6KxrbuuqwMZVp9Uta92/JVjGV1nM+wq534i13eR2Ucn4QYK2Omvvn10jbHY5qLhtKx8d5E18T6nWRJzmoLsauYrgJatBGrRWyS+GGx5pyurxMZ7BgMnp/irWJRzS+0WPcmt/Qitnr4I9iuWFyGhuIyNvDDxjOyssiEt7to1jPvWkQCU0BigCgCgMigOm8hWwuLRI2jDIsx1+J5k6atgNONmwASd8noMVjcQn9mt+0L21+PgtUR9RcjH3NPHrSxXRGkesnIhiAUDO+Wx8I/msvDx8nNs9Sx/D7/0LFs66lyx7lAWS3lhZk4aVUHDzm4k0qSCQMkaQds4Oc19akUq6pWt6+pF4QpgaO5i3CnDD4jvtgbL2Pr/pXF2Ora3GXZlqOHZGn7RFppHWLLgSz26SXyPoVWMEEzjKhjqMsxVVwTsFTHlVdyc7ZeXnV4cVXWtyfZENdTtfNLsce5hkgW4YWuRECO+VLA9Vz+X0znvWhjO11p29yGzl5vhMX3Dh91iu1wA8jwsno6Kj5X+0q4+RBqc4FUM7IQysVYdCpwf3FeOKktNBPXYmXnGriVAkk0jqOgZif+/1qKGPVCXNGKTO3ZJrTZ64DxqW0lEsLYPQqRlXU9VdejKemP8AjUxwT+brCMOLi2GLWca0HXw2PxRE9ipzjPVdJoCPFwdUg8a4Ypqx4UQ+OTrlt/hQY+Ig5OwoCbwjmCC0UvbwE3f5ZpiriL3jTSBr9GbOPSgK7cTM7M7sWZiSzE5JJ3JJ70Bv4VxB7eWOaMgPGwZc7jI9fagLt9n3DmmuY3tcYEgM0RPmjHmYMp/NHtpydwSBvkGq+WpSonGPdouYmXKjcV2fctnPEYmkS37dGHozHH8Df61k8DxnRRZdZ9F+B9NiY0bKJWT+61+Y65h49HaWzy7ZUaY19Wx5R8tv2FfPYmJPKv5fD6v6GPdYq4b/ACFvKPEjxCyJl3bUySY26EMMegwQKs59Kwspemumtr+RHTL1a+vck8Z4Yl3bzwavMkkOrcban1EDvq0Kf3FW8GCopeXLv2XzI75c8lUvxKrzTzSbdRa2QVFVPNL2UZxhD6577nP71ZweGO6Xr5PVvqkR25HKuSBj7OOUonlS7NwZI49WoeGyFmK4wrMd9zucf8r/ABHJqhH05ENFcm+ZCzm23N3G06TiQxF2MaxlFRC2AEycELpIyOunudzPG2NUoxa1zJa/scOLkm/YrnD+GSLaT3R8sWBCpYfGzMCQmeuFUk46Zq4RCM0BigCgCgGvBOFeKHkcssMeNZA3JJwqJnq7H9gGJ2FAWvgHGbKyR3iSSW5cAJG0mpQSfzFIkyemQrHOMA1SyaPWajJfCupNXLl6ruXLhnAmuwJry3topG3KxwqWJ9XL6sfLrvWXm8bVT9PHjvXnx+HYvRxoTgm00/Pb+wu+0PiMFvZNaRIpDkDSAAse4bV5QBqOn+d6t8OlmWv1LekddjzJxPSpU9a6/mV3kqZB4YjbzL+I5zjTjdmJ7KB36VrXdaJRg+pr4t+JDAdafXW2jzzFzhLeAWtsG0yHSSfjk9uuy+v84FY+Lw+FDeRe9yX6fufP2XufwQQ84XyRa2cP3i8cM6jOCQUB7BRjLt2989Ko2cVvybvSxl0338/9E0MaEVuxlV5q5lln8SDw08JTqUCMAodslSo7jynOc19NppIiyvSjLkrXbz5ZUTQqGKAKA2wXLIcqxX5HH7+tAeZJSxyxJPqTk7bCgPFAFAFAXzgPFBwiHxVy19dRDSCBphhZgwY/qkcKGA6AEE+lerXk6g0pJtbRO4BzXDJPGGikkuJJlGtnwqq3lbyD4jgnGdhse1c3TjCD9kauZxF3qNVPwxXgefazakwQQxDJkuAqqMbkhgv8mvmeCvmyrJP8PzIcvpXEdLw5uGWrA6QIYizDHVguc7dct3qjkqWRmenYtNvX4EtclCrmXsV/kkfeIYnZ2LO880xB6ykpGm46ARkkL759K2uL2LHxowgvK/QqYqc7G2c95l4T4N21vG7S4ICdzlt9O35gTj51pYdzupjOS02QXRUJtJnQYriSx4ImSI5AzJqVlc6jK5IGCRr0/wC73rMlhStz3KyO4aX6IsK1RpSXc2cqeDbcMN3cowjk1HQvxMgYxqqk9F/uP6ia7yaHdlx5npLsvfycwny1PXdlQ56kknhtbjAjgKaI4F2SLqcL66gMknckfLF+nJU7Z1PvEinXqKl7lMq0RGKAKAyKAv3L9mbqwWJT4CQGR3kcfhMz4UuWG+pY8qFxj3GaguyIVaT7vsvc7jBy+hN4Da8Msj47XSTsPgI3IPoqdc/3NgDPWqORVl5C5OkY+ddWTQdVfVdS08ucRF4zXRtpjbwAmJC4zPL0C6RhNK5yWOcHG+xFeVU4eBH42t+7PXK219Cj8X5T4lczFnt0iVmyFEqaEBPoHZiPlk+lSvjGG19/9H/YlvllX6VnXXYuvL3LFtbiSDSsgkUI0jZDy76mAGRoTUBhF3OnLE7AZPEOKzkk8dtJd2e04yX3+5N4fylZWZefSIgqHLF2OB1JwxPpVOviNmWvRtk2320u7/AklRGp80Ucs5s5ja9mCwq2hMhAMlmGfix+Un2GcbV9Jg4kMSvr3fdlK212PoNrvg4soIJbkqJZc5TTlx3369sZ6YJxUmFxGvIsnGK6R8+5t4mRjU1r7RH4vfRVeD8TWG58RkEkLakkQ/mjfIYDurYOQexAq4zAtac249tsi8btliuJY0zoWRgmcE6cnSTjbJXFeHBBoAoAoAoAoAoB3xtpLk/eApKLHFGxG+nREsY1enwZydt6A08r36wXcErfCjgtj06E/QVXyqnbTKC7tHdcuWabOn/apxye0a28BgpOs6tCMQRpAKFlOk4YjIx8RrD/ANPQerHJdei/mXM6XZIn8qyPecNUzEtrR43LMSWAJQkk75IHWqPEZejn7XfaZLSuajRA5Tw1l92hBQKqmSRNmMsiB2w3YqCq/Stfi1/pyhtJr5lfGjtM5vZB0uGZAWEbNrkJ6AkoWJOwJyffJ23rZrluKZDVKMLU5raT6k7i/D8rGIj+FqyQpOnfbVjOOmRnFTygu67G9n8Ormq7MdfC++vA/t+YDfmSywijwBFb4AC5jUnG/TIH7j1NZmVjt3Quh4fX6GRdOuMpQr+74IkdrJe8NRVVla33AKnTIFBHlOME9Rt0PXGRVaWsXL55dp/oRr+JXpeChGtcrGKAKAn8I4Y874Gyjd3PRFALEn5KCfpQD654rLPbraRaYbdPM5kZV1NnbJO+kYACjO+SdztHNRXxtba+XU6TfbZa+V+SLF0DtILk/mKuVQe2Ac4HqTXzubxTLjJxhDl/DqXq8eprbey1nj9vEY7S1CyyfCscTeVFHVnbooHXuT9ayfsV9qd+S9L3fn5JFj1ox1CBq54v54oNNqjvO5wuhdRVRuWxg7dBv+quuFUVWXc1r1Fe/kZEpKOorqJvs94HKhN1eGQzMSI1kLZQbgsQehPQD0+dXeL5kGvQo1y+WvPyIsWp/fn3G/PHLv3xAWndEQZCKBpJ9Wydz6en1qlwvPWK9KG2/JLfQ7FvZJ4Lwizs4WljVIcqNRLMxY+ik5P0AHyq5N38UucIvSXgY9Di9Qjts5Dz5fzzTiSZdKEYiAbUmkHB0kbE56987dq+kwsOOLX6a/FmdkuXqNSK5EAWAJwCRmrRATuYoHS5lSRNDBsafQfl+Y04IPcb0AtoAoAoAoAoAoCbwm/eGQOpx2YdmU9VYd1PcGgN3FOFSRTmPw2Go/hjGdSk+UqRs4IxgjrQF65w40bwW/jxjTbwmMsGBDSgL4mNJ2PlGx9yNt6VxjHfQ0uHRplKXrLaS2SeXuYTDw6QLGUEerYg5xISysvqPi6jGQN8VjZPC1dlK59un6B5MOWShHR6+yi9zFcauvihuv6l9PpVXj6fwaOMLyN+O8vwS2/3dQsUkrvMCoxnQQoL/qGXPX1OOldVZV9FELJ9Vvr9BKqE5OKOO3iSws8LFgVJDLk4/wCxrfhYpwUovoyr6lkU4czS9tjbl/hKKFurzUtqG8qjIedgMhYvbONT7BR3yQK60RDvgHN76ry4uW1gwGOGIk6A7sulUUbKqqpzjsN9zUVtMLNcy7HUZOPYoVSnJigMigL7xZUt45uGQjTIFV55if6jgK7J/bGg6AZyVye2AKbJbqjYZlYDfyHVnrtnoP8AnQDvkeF5rsxRINUqOuxKsuEY5RgQQdgMZwwJB2Jr0HS+QOA3dqjm8kIGAqRGTKxhepO+gdunv618jxrOje1TUm9PqaWLVyfFIsXDuPwztIsLa/DIVmHw6jnYHvjG/asa7BtqjGVi1zePJbrujJtLwc/5m+0GSSfwLFMtq0CTGosenkXpjPc5r6HC4LXXV6uS/nr2KN2W3LlgXDlfgs0Sl7qZpp3HmyxKKMfCq/D8zisfOzKrHyUxUYr5dX899y3RVJLc3tsS84RXj7JHHoXogfGP7ugBrc4Xl4WNH4W3J921+hovLWND+CuZ+W+mimc58qtZ2cDyzI0ssjN4a/kBUE4PffGenUVvVz51vWj5i17m2/JSQpPQV2Rjbmdm8ZRISZEijR8nJysarg+4ACn3BoBRQBQBQBQBQBQGaAZ23H50i8ISZTfSGAJQnYmNiNUZI2OkjPegMcF4u1u5IVXjbaSJxlJF9GH+GG4PSh6SpuNJ4bxJGyo0gcgyE+Rc6Ys/pXUxzgEkjPwig2OOVrW0upAiySWUv9smpX9lJwVb2JPWs/iF1lUOZQU1/ImpipPW9Fvu+TIIJEuZr6bCb5lcZON8BuuPYA1ix4rffF1Rq/YtfZ4QfM5ELmK7sYMTG2S48RElVm6MWLBRuM7BGJHsB+bbSxMTKilzz1rsiG2ytvoip8d5yM82swRMoGMSrqJHpkEFAOwQgCr1ONKHWc239XoglNPsit3FwWwMBVHRVzgfuSSfc1aIzRQBQGaAtEL3F3cC5tyPvKhGKBgHLIqpqUfnzpyQN9ztQCnjXDXiYl43iyfgdSpXOfXqpwcHvg+lARLGaRHVomdZAfKUJDZO2xG+flQHQW5Mu7qfw5daW8TYMkjamkPUuPMQzNnr0UEDffOVmcRx8Teusv8AO5Yqonb9DovCuBQWtv4UY0p3YthmJ2yW2y3p9MV8jfmX5FvqS7+F4RpwqjCOjNnwW2tI8xRxxKo8znrgddTnzEfM15PLycqfLNt78fsFVXXERwc1yXThbVQE/WwycA41Y6Aeg61ux4NjYtPq5T2/bf6GnjVUej61j2vCLOHCRliHlZRnZQXY+gGw/wAAV8+16lulqK+vYpTkurSOTc0xyyfjcQSSGNJG8ONcamDgaVXqoICDLHsBsa+5wranBV1y5td2Yd0Zb5pLRXTzJ4f/AOtbwwH8smC8q++tyfN/cACO2KvEQidyTknJO5J6n50B5oAoAoAoAoAoAoD3FGWIVQSTsABkk+gHevG0lthDgcqXn/8ANKPmuP8ANVvt2Mv+a/Mk9Kfsab7gckMavLiMsfLG2fEI/VpxsvuSPlUtV8LW1Drrz4PJQlFdTdZcAM0YMEqSy480G6y7b+QHaXbspJ26VLs4FU8bKSrgqy7FWBBHsQelD1vZh7lioUsxVc4Uk4GeuB0FDw1UAUAUAUAUBkUA84Pd6op0mZmTw1CAnIQmaPzDPTAz067UA85U5BvZJY5dDxQq4YT4HbzhkBPm6DB6CqedlrFqc2tvsvqS1V88tF45t5+t4z4STO0hyrSQhX8PbrhvLI2ceUEd9wRisTCwb8qSsy107rfd/sW7bYV9Ku5p4TwBLRTeXVw0sijUrzZ8ikbYVicSb42zg5Az1qHKy3fZ9mxo/D26ef2Oqq1CPqTfUaypb8ThUeKzw5BZY2C5IwQHGMjHptVGMruHWN8mn4b/AKEzUL49xqltb2cLaFWKMDfHf09yarqeVxC1Q3zP+RcqqlLVceuv0KpefaVaR5ULLI2dwAAP3JrUX+nshy+JpIpXZMapOPdooX2g8clmnMUqqhiOCq7+bAyCe+M4GMDqepNfS4eJDFr9OJmW2uyW2VOrRGYoAoAoAoAoAoAoCZY8Mmmz4UUkmOuhS2PngbV6gWnlkNw9hPNbu0zZWKNhoIAxqckg6c5wDjPWqObiWZUVXCWk+5axYyc/gjtlui5yllDaoFiHYF9Z79xgfxVGj/TdUes5v9D6bA4dO5P11yiW24tBLdywX0LSrKpWJ4hqaIsuzBMeYr129OhrYhCvHq5FpJeTK4pbOEniJJpPaeupVb7lK7jZsQTMgYhXEbDUASAwHUZxmoFnYzevUX5mR6NnsaLazuLhzGI3kkUb52ZQNsMT09PNUs766480pdPc5UJN6SI/EOGPGdxtv0IOMdQ2kkA713GSkto8aa6Mzb8Gkcqq6dTIZFUsASoGe/QkAkA7kD5V0eC6gCgCgCgCgJ3CGBkCNgLJ+GSxwBq2DE9tJw30oCRfzXVuXtHllQRsVaIOwTIO/lzjBO+cb9a8cU+56i1cocqiHwry9ZYYtnjWTA19wd+3QgdTtWXxHJs06KYtt+fYsUwh96TFPPPNLXkmF1LAvwKdsn9Z9yOg7CpOG4EcWHX7z7s5uudj6di0WN/Fwe1jDxarydRI6asEKclNRx5Rgjy9c5qll4d2dkNSeoRJq7YVQ2u7KhxvnK6uSdUmlMkqigALnbY4yfqfWtTEw6sWOq118vyzmObfBtwk1sX8DcCdJZATHG4d/fB1BfmxGP39KtFVtt7ZFv7lpZXlb4nYufmTn/jQ8I9APDy4VUGa4t4SQDokZi4yMjUsaMynHqB2oDXe8vOiM6SwTKu7GGQMQOmSpAYD3xt3xQCagM0BigCgJFhatLIka/E7BB8yQB/mgHl9wXXO6RHEMZ0Kzfm0+UsAP1MC31ruMGzSwuF25PVdEdU4Dxa1AUMvhgIq+FIoaJSowSmx69cnc5Oay8//AHCt7x0nE1YcMyKq+Vrz3XdmOLfaDYxltMmpj1ESHA6d9h/PasKfDc7Ktdk1r8TPlkwguVtvR64HzvYzEKJNEhOB4q6f2bpv0xkVWyuEZlab7r5CGVXJ9WOuJx3B3gMJGPhcMMn2dWxj20/WqNDx0uW5NP3Wv5Esuf8A4HM+ZOOcUkdrcW7xEbHwlZiQe4fppI9PevqMPEwa4qzn5vq/6FCy22T5dEKw+z68aNlPhrnDDL7hgCMbAjcEg7+lWJcZxk+7f4EaxbCHccnXVpJE8yqAfOpEinOnc98jGNycDcb5IrRqtjbFTj2ZBKLi9MrUlm/hiXGULFdQ7NjOD6bbjPXB9KkOSNQBQBQBQBQFi5l42t5cR3DALKyoswwNJZAE1g+jAAkHoc9RQHrnLjr3Uy61wUyvuxLZzgnYdAoHRQKAhO7WkzIVVnjYq6uAyFl2I098Hv7CgId3dtK7SSFmdjqZmOcn9q9Gydwu+eIYS3idz8LvEZGGfQMShx2yprhziu7PUn7G+5eeeVHvnlWPuzqVwo/LGuNIJ6AAYBI7V7tNdDwkLzKrDwYuH2elmGnKO0nXC5kMmon16A77b16BZxqzeG5ZJtBYN5tG67HSQMDsQVx7UA7565SltmNwCJLaZtaSp08/nAbbY749Dj6V5zR3rfUFTVyNwSK9AeKScnr8qA33kQ0o6jAcHI9GU4I/bB+tARKA22tu0jqiDU7sFUDuScAfuaAecdlW2meC1PljOhph8cjAaXOr8q5yAFwMY69aAsvL3B3urGMRxPFNE5KzE+SUb4XBIIxqALAEbetU8nidOO1GcuvyNOnIy3CKg9KL2i2WnI7Mn402lyN/BHt2LD/hWXb/AKmlKXLTD8Wbl3ErbKVHs/LI9xyjw+LTDpUl23Mkg8Qk9NPQ+vwiq74rk2Q5oxa151/QwljwUvifcbw8j2KdLZD/ALWT/k1lT4vly6OWvp0J1jV+xs4vfTQxgWlr4oUY0hwukdMBep+leY9NV828izTf+dxOc4L4EbpruSW1LKhhnKbLIPhfHTfYj3965VVdN6jJ80N+PY95pTh0Wmc24nyxxicZkOsAfCJUA/ZSBX0tOdw2t6h0/BlGVV8urKVxWzmglaGdWSRDhlbt3HsdjkH3rai01tFRjO1ulTh06Nu008ZQY6CJX1HPTfxFFenggNAYoAoAoAoAoBrw3mK4gGInA+aIxGPQupI+lALHcsSSSSTkknJJPc+poC1fZtwJbq7AkUmKNdbemcgKD7E9vas3i2W8fHbh3fRFjGr556OifaFxq5toQIImw5CeMMEKT+UAZIY9sgD0z2xuFcO9aPr3Pp7f3LOTdyvkiUG85R4nO0RlDyFwdJaTOnGMg5PlIyDgV9HVfTyNw7Ioyg09MSS2zWV2qvu0Toxx36NtkelexsV9XNDymHFwnpnR/tA4CjpFPGuWV11431Ix6n17b+mc+2FwnOmrnTY/+y5k1LkUomv7MuK/eIrizm/ERfMqtuNDHzD5asH6045GVU4XwehhtSTjIR8z8p6ZJI44iCuWQICxZMZ3AGT3/at3BvWTjRs8+TXyMKq3F9ZJRa/X9xXxrlHwLG3u1kL+L8Y0ECPI2BJ9wQT0zjFeQyq52yqT6o+dlVKKTfk18Tsc8PsnRc/1/EIH5g46n1CBTj039asEZWaAncHkZJRLGQHi/FXPcoQ3r6ZP0NAP+W+McOikaW6tJJmIysfiDwtRO5wRqx6Ak/XrXMltNHq7lsuOebgxkxQQgD+mo1Nt0UADAO3YfsKxv9gqW7Jzb8v/ALN6WPdGj1VrSPED8elkjkPkRXDaQ0aDYg+bBLEH3z8qhrs4Vi9Y9Wvq/wBjNksizv2LKOXQVENxPPcxlQQsr50aeykANkfqBB+W9QZfGnr/AMfovod1YnX+J3NqiKzB0G40g4KDxZevoG1HG3VSBWd/Fy9c3L9fhRP8Fa6bEFzzXermZLMLbL1M7BHOO+CwK+w0n61dhw3El/DlZub9uq/z8SJ32feS6fMY8I59tLgbv4L91l2H0b4T/HyqrkcGyKn8K5l7r+xLDKrn3ehDzFYXkru1teGWMAuFilAKkb6MRnzbZwQO29a/D3TpRlVqXbt3+fUqXc29qXQpXHOJT3Yt2lYzTEMgbALsNeFUkDLkHOM5O+K39JdimRePx+GyQb5iXS+4I8Qks4GNtidH/wAKAVUAUAUAUAUAUAUBkUB0nk+6Wx4e92oLa3CuNs5BICj6En61h8QxbMu9VvpFeS5TZGuHN5McB5nWaK6a7VyglWZtAyq5ZUXfOQQQMfI1Ldg2xUY0PSS0cQti3uZI4tz4LdrZrRtaiXx3VgRkaPC0knoCuroNtjUvDabqoOFv4HmRKMpbibftGs4LtPHtyCwUSLjdmjbfBAGcq2QNuoNQYvqY2RKvXwSfT5HVmrK1LyiT9lfFzco0Ep1PEAVzjeP4cHuSDt8iKz+MYrqsjbSvvP8AUmxrOaLjLwJpoxwjibyNgxs+AAekcnmb6ptWrbU83EcH97+qK8Jelbsv3NxRrd3Rt1XU7DGGi6kepHQ49qzOB5UMeXoTT6vqb2LdBWfxesNdiJyjL94tPBeMGBw2dX5kJ226jfJB69K84rlRpyZ2Vd3pfRoiy515dnNDpEh8E5ZMQuYlJURXQlttRypIRWAb9SnZWHoTXk+LSjOq3vuPxL8TPjjpqUfyOVcx2sYkZ4CfCYk6TnVG2d432xkHoRkEYPqB9QntbM4lcGslFleXLE6l0QRgAHzSNlic9B4aMu2+Wr0HnlHgX3qRtTAJGAzjOCQTjy7YzVfJtlXW3FbZ3XFSlpnTOIw2dqkBVo4xFvqLeZlwdsdXJYjfG2DWLXlZOTXKqSe+3bp9fwNiN6pg4uW012E45u4jc6hY2vkGwk06j88k6M9DjfFTU8BoWnZtv9ChPMl4PXLVrxZJTcXJWOMgqWuWG+k/CihgwJOcEAA4PXap8zh+O6GlHWuvQjqvmp9+5M4r9odtE40rJIw7AaR6dWwT+1Y9HBLZx+JpL/PYtzy4LwTYeY+HcTjWCXIZjnwn1Ahh6Ou38/So1w7PwrHOrr81r+TOvXptjqQm4py5wiUeHDcQwS7BWEhZT7MGbH1BFXsbL4jGW7IOUX8iGyuhr4XplI4raTcMvWRXHiRHyyL8LKy5DD1BVq+iT2kygTOA3kvhtLb5+9oWAIwWKMGd2QEf1Bg7jfSXx0zXoKq3rQGKAKAKAKAKAKAKAyKAY8TuHUvAGIiSRiE7Z+HJ9TgDf5173BZuX+GGewhhU6BPesJn/shgRxqPoodzvtk5rwFYtITcTYyF1EnboAOwHy2r2K29FrDxnk2qpPWyxJaz2zQTQODJCCACOoLM2MHYg6iCtSSpevc08ngN1UXKElI6By/wK3hc3cY0NcqJFXOBGr4LRr0zpcEZ9AOnf5TjV9zsVSXQp41cUm5dxrNZWt8Ip2Ak8MtpJPQ9GVh3wQNj6VkPJy8SUq29b/zaLHJXZp+xutTCJXt1UaljUsMbFHLLge22D8xUM1cqo3t929fVHacXJwPPG5ktUikyqIriNuwCsNP8bGpcGLyZTg+smtr6rqTwlCKal09hoDj51RityS+Zytdj5qeciRiNwWOQeh36EV+lQ6RRgT6SY0AeNntsHwZwsoUg90LxuD12DY9DvkV0c9yPwDhVxOZPu4bCpmRgSAEOx1Y3IPoAflXE3FLcj1b8Fy4L9m4A8S5kBA30R9P/AJMcfsB9awsjjW5enTHr7/sXIYvTmmyn8Umaedo1OI1crGg2VVBPQDb3rcoi1BJ9yCup228kfJf+HcWto4l+9yYkVNKzeGHkwOgTIPm9M7etUcrAtlenzfA+6NfNwlh1JqW9myDm3hly4iljYpgBZLlEyTnvoyE+Y23PSs/J4fk0NzxpPXsUK7q59JoZ3vJ0IiYWZjgMgIaQL4jEHqFZn8gxkeXG3eoKOO3Q+G6O/wBGdyxIvrFlB4/9n9xbqZFKyxjdtOzAdyVP/AmtXF4vTe+R/C/mV7MaUOvcS80I63DIxUhFVYypBBi0AxkEeqEH1yTnetQrFg5HtTAq3kpCxoWmXJ3fwkkQAbY80romCQT5sfCSAKVI5JJPUnJ+tAeaAKAKAKAKAKAKAk8NkVZo2cZQOpYeqhgSP2oC3faFy9ovZZYw7W8reMXCbIHYlgcZ+Hr8sVUx82q/s9PetEs6pQ7lltLDHCxDaukkh8aMyb6CsjpqCkqMsVjUasYGSM1Hk58aLVCa6e57XS5p6K3yJy0XnPjHQVlWFQQGDOfMwI1DUFRSSM9x673PXgq+fx/ckxrFVZtrw13G32icuGASS25KKuGkiU4Glm0a0H5cNhWX+5CPiwKuDlO6DTfWL0ySy+6pcsZNJjT7K5pJbFo2GY45T4ZP9wBYD2zvt6msfj1yjZCO/me4kW4tnvkq3a3K2Tf1nElzNvkqNSRxjPckAsfZhXXF5U24sb49eqSPMVSjY4MW843cllxK3uBq0lArnB0ldZyP2wf2rnh0K8rClU/foe3c1dqkWX7RrKWaxlVBkqQ5HshJP8b1mcGsrqy1vztFjJTlVsccqsWsbcyZLGFdRPXpj96p5/w5c+XxJktPWpJ+xwLmPhZtbiWE/kY4Pqp3U/sRX3uNer6o2LyjGsg4yaZ0nhPBIb68lkZsrFbW8YCnBDNbKjHb0wR8zWdxjOnjRioeX/InxqVY3srHCpzwq/limJK6dDFd9jh1bHfb9sn0qS5f7hixnW9Pv/Ro5g/RsaZbebOOWi2cRZPG8XARfEkRSuxLMqMuSNuvy96rcNi/VcZVpOPRv5kmQ/h2n3KLxaGJYlf7oiJIPw5reZ2XVjOlhIzbjup0kVulPt1Qy4fwUTQpEhdteMFlGQe5AB+EddznGeldWT9Olzfg+qpxXPhr9V9+q34Jk32VSAeS5jY+6EDHzBP+KwI8er8waML7HLwwb7NryOMtDcKQBllUsu/0z+5xU0eJVWLmdb1+D/c4dEo9NnvhfGLyzcRXMgm/9k63l3GfK2jBz6FiPlXl/D8XJj6kPhfv2/Q8hbZDo+p6uuKwxt+Gj2M7eaJpoInQE+pZS8KnvpGASTjrVzFrvrXLZJSXv5I7JQl1itMg81cba7lgtpJPECRKpZMKonYMxdQo0soLBc4GQCQepNwiKFQBQBQBQBQBQBQBQGRQHQ+Uuao5I5Ib5xggKrMOqkFSCfXp196ws3AlGcbcddntlym5NOMx1yNxNIVgtVkSRdVxr0kHH9No269wHFe8Xo9fHU0mpLwMafLPW+hNvEA4ilwTptrZBISo2Ms8ngdenXSSewWvcCU5YMoy7x3pfqeXKKuTXYZc63gj8F3AMGXjnz08ORQDnA9M4/v0VQ/0/P8AizUu76k+b9xaJHJfDfutqYT/AOnJJg7eZdZKtt+pdJHsRVHjm3mNfJEmG9VJk+0SIzNINJlVPDYggkAlX0n07Gq2XXfRH0Zfd3skrcJvmRDu5oruS5s5F2RUJ9w4yGHoVI/wa9rhZi1V5MH3b/T+4bjOThLwN7yRcYbHm2we+xJH7ZqlVzc3MvHX6EsuVrTKfzJztFYtFAqa8adaLtpjxgaT0LdMD0HvW1h8KnmRlbN632fz+ZVtyVU1FIon2h24mkF9CweGfCbHzLIqgFWH5TgAj13r6Thtc6qFVYtNbKOQ1KfMiBwvmBrS+8ZclQdEig/EoAU/yMj3AqXNxI5VTrl+D9jiux1y2dRvuD8P4mqXLFjsBrjbDbb6WB2B3xvvXzmBfdgzlTd0Xj5svXQhbFTicy5jBuJRFbIWjt00KAQz4AGokBjnfuPSvosOpwi5S7ye2UrJbel4FfBeJCIssimSCQaZY84z6MvYOp3DY9R0Jq2RFxsbb7yYmtJ2xG6kkIUddt9QPkO36Xb+a4ycymtJWvR9E8uGdSqpfDy/r0HfFuVzaMz2t1K8ZBEdspdNTY2VTr3yckAb9hk1mq/Hy5csEm/fRjcllK3Lsc5j45PBIzDUk+41ln1x52IXUcqeoyckdsVpxrjHpFfoV3JvqxnY883LYiuLiUxnbxBgyptgEORqIzgkZyfUGo50VzabXVHqnJdhDxnh7wTPHIQXG5Ock5GoE53BIOcHffepjk1QcQdB5Tg6SmR10nqM9QD/AIJHQmgIlAFAFAFAFAFAFAFAFAFAFAXfgdwy8HvIs73Dx+CgBLN4TBpCB6AFdx6N71zyLm5j3fTRcbWM3vBtDHS5hOS3cwHX/PhY+tfOUw9LijjHt/dF+UubH6k37Nbx5bCIynOgmNDj8i7Ae+OnyAqnxv8A+2kvZEmJ/wDE9lF+zziOOLNvkTmRcj3JkB+pX+a2eL0SswundaZVxp8tpZbHiH/nswzsyGHHoVCkE+xK9R6is+7Ff+1R6dV8RNGz/wAge83XzQCFtCkFyGkY/wBNdOWIGMZKgqDnbJG5O1PhMIzVsPLjpEuS3FxKZzbbJf2aX0WzRLh1I3wCMjPqpJPyNauDOWJe8azs+xBclbD1EVDh8zRxyx53dA5B3AKEOp/2sZ+Qb3rfKIlY70A85W5ie0c9Wjb40zjJHQjrgj/FVMzEjkRW+jXZktVrrZniLwsTc2rSRurBmRsAqSSdcbKQdIbAxjIyN96nqjKMFGb20cSab2iTc8bguzqvFkWfbNxCFJfGBmSNioZsfnDAnbINSHJYU4fdxRRpYrphPmNwSAWYqucg/B1yBvtjBrLyq8dT9S978JFitz1yxKjzPxOSWZ1aV5EVsLqYkbbZA6eu9W8aqEIJxjrZHZKTfVm2LmqVl8O5xdR4wBNuy7Yyj/Eh/cbDIOKskYts+ItCdUWFbBGogMwB22yMKcbZABoCGTQGKAKAKAKAKAKAKAKAKAKAKAKAs3Ls8c0YtpJRBIrGS2nLEBXYANG7flRtIIbbS252JoDovDDcScNltpCFvChjPiHfQzHznSScMuVDdzk7g1h3qOJl+vNbUui+Rchu2vkXgg8NufC4GBkq3niLD8ped0yfkDmqdlSt4t17dH/6okUuXG/z3KUnNLW9yktvBDF4IKIujPtrc9WkOPiz8gBX1Bniqz4iWu0nnZmzKJJGxknzaie29cyinFxPU9PZ1vmbiC8R4Pc3Ea6USQ6S3bRIpHU9SpG2/WsGrDnj5y9OPwa7/UuSsU6vifUqH2WcRiJnsriXRFcIwTJ21lSuM9iwOAfUCtLLwldZCxPTiyCu3ki4+5XTYzPdoEXJmciMHoQWKEN6YGzA9ADmrxCaOalhF5cC3x4IkYJpOVwDjyn9PXHtigFNAbrebTnYEEYIPcZB+m4B+lAOeXOEW1wzeNdpbqoz51JLeykeUn54+Rrmbai3Hqz1Lb6jLnXmEPogtpnMCJpIBIVjjHtk467VQwaLFFyuXXe18ia2a3qBT81okBigCgCgCgCgCgCgCgCgCgCgCgCgCgCgMg0BN4TxF4JVkjYqQd8dx3B9RUdlUbIuMls6jJxe0W7j6XKWotlilZJXaXOhiQNedPT9YJz3GD0YGq0MSKv9Z+Fo7dj5OUScW5culVZZLeVF8NSzOhVR0XdmAG40/U46irxEQ7nhXhFFlZVkdQ2DnyK3wl8DIJHmA7AgnrivAbbvi1wtv908X/8AGVi2mMjQzZ+JiN27Yz6DbagF9lZSS5Ea6iOu4H+TQG24mKxhCfNqYnB6DAGCfmOlAQKAKAKAyKAM0BigCgCgCgCgCgCgCgCgCgCgCgCgCgCgCgCgMg0A5seYplVI2kl8NegRypG+TjBwc+9AMm41aB/FK3VxICGC3Ei+GWByCwUZYD9Ixn2oCtXt28sjySMWkdizMe5JyaA0UAUAUAUAUAUAUAUAUAUAUAUAUAUAUAUAUAUAUAUAUAUAUAUAUAUAUBnNAYoAoAoAoAoAoAoAoAoAoAoAoAoAoAoAoAo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0662" name="Picture 6" descr="http://archives.focus.hms.harvard.edu/2002/Nov22_2002/crp7.jpg"/>
          <p:cNvPicPr>
            <a:picLocks noChangeAspect="1" noChangeArrowheads="1"/>
          </p:cNvPicPr>
          <p:nvPr/>
        </p:nvPicPr>
        <p:blipFill>
          <a:blip r:embed="rId2" cstate="print"/>
          <a:srcRect/>
          <a:stretch>
            <a:fillRect/>
          </a:stretch>
        </p:blipFill>
        <p:spPr bwMode="auto">
          <a:xfrm>
            <a:off x="6511652" y="404664"/>
            <a:ext cx="3240360" cy="33123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ZoneTexte 5"/>
          <p:cNvSpPr txBox="1"/>
          <p:nvPr/>
        </p:nvSpPr>
        <p:spPr>
          <a:xfrm>
            <a:off x="285716" y="2204864"/>
            <a:ext cx="6251586" cy="954107"/>
          </a:xfrm>
          <a:prstGeom prst="rect">
            <a:avLst/>
          </a:prstGeom>
          <a:noFill/>
        </p:spPr>
        <p:txBody>
          <a:bodyPr wrap="square" rtlCol="0">
            <a:spAutoFit/>
          </a:bodyPr>
          <a:lstStyle/>
          <a:p>
            <a:r>
              <a:rPr lang="fr-FR" sz="2800" dirty="0" smtClean="0"/>
              <a:t>Le principal lieu de synthèse de la CRP </a:t>
            </a:r>
          </a:p>
          <a:p>
            <a:r>
              <a:rPr lang="fr-FR" sz="2800" dirty="0" smtClean="0"/>
              <a:t>est le foie sous l’action de l’IL-6.</a:t>
            </a:r>
            <a:endParaRPr lang="fr-FR" sz="2800" dirty="0"/>
          </a:p>
        </p:txBody>
      </p:sp>
      <p:sp>
        <p:nvSpPr>
          <p:cNvPr id="7" name="Rectangle 6"/>
          <p:cNvSpPr/>
          <p:nvPr/>
        </p:nvSpPr>
        <p:spPr>
          <a:xfrm>
            <a:off x="428592" y="3929066"/>
            <a:ext cx="8072494" cy="1815882"/>
          </a:xfrm>
          <a:prstGeom prst="rect">
            <a:avLst/>
          </a:prstGeom>
        </p:spPr>
        <p:txBody>
          <a:bodyPr wrap="square">
            <a:spAutoFit/>
          </a:bodyPr>
          <a:lstStyle/>
          <a:p>
            <a:pPr algn="just"/>
            <a:r>
              <a:rPr lang="fr-FR" sz="2800" dirty="0" smtClean="0"/>
              <a:t>La CRP est une protéine à cinétique rapide dont le taux augmente de 10 000 fois à la suite d’une agression aiguë (surtout bactérienne) avec un maximum au bout de 72 heures. </a:t>
            </a:r>
            <a:endParaRPr lang="fr-FR"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2972" y="428604"/>
            <a:ext cx="756084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Les méthodes </a:t>
            </a: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immunonéphélémétriques</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et </a:t>
            </a:r>
            <a:r>
              <a:rPr kumimoji="0" lang="fr-FR"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immunoturbidimétriques</a:t>
            </a:r>
            <a:r>
              <a:rPr kumimoji="0" lang="fr-F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ont permis d’estimer de très faibles concentrations plasmatiques de la CRP d’un ordre inférieur à 1 mg, c’est la  CRP hautement sensible.</a:t>
            </a:r>
            <a:endPar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0488" algn="l"/>
                <a:tab pos="180975" algn="l"/>
                <a:tab pos="269875" algn="l"/>
                <a:tab pos="450850" algn="l"/>
              </a:tabLst>
            </a:pP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dosage de la </a:t>
            </a:r>
            <a:r>
              <a:rPr kumimoji="0" lang="fr-FR"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hs</a:t>
            </a:r>
            <a:r>
              <a:rPr kumimoji="0" lang="fr-FR"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-CRP est proposé actuellement dans le dépistage et l’évaluation du risque cardiovasculaire en prévention primaire.  </a:t>
            </a:r>
            <a:r>
              <a:rPr kumimoji="0" lang="fr-FR" sz="1400" b="0" i="0" u="none" strike="noStrike" cap="none" normalizeH="0" baseline="0" dirty="0" smtClean="0">
                <a:ln>
                  <a:noFill/>
                </a:ln>
                <a:solidFill>
                  <a:schemeClr val="tx1"/>
                </a:solidFill>
                <a:effectLst/>
                <a:latin typeface="Arial" pitchFamily="34" charset="0"/>
                <a:cs typeface="Arial" pitchFamily="34"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au 2"/>
          <p:cNvGraphicFramePr>
            <a:graphicFrameLocks noGrp="1"/>
          </p:cNvGraphicFramePr>
          <p:nvPr/>
        </p:nvGraphicFramePr>
        <p:xfrm>
          <a:off x="571468" y="3643314"/>
          <a:ext cx="6408712" cy="2244199"/>
        </p:xfrm>
        <a:graphic>
          <a:graphicData uri="http://schemas.openxmlformats.org/drawingml/2006/table">
            <a:tbl>
              <a:tblPr>
                <a:tableStyleId>{10A1B5D5-9B99-4C35-A422-299274C87663}</a:tableStyleId>
              </a:tblPr>
              <a:tblGrid>
                <a:gridCol w="2557751"/>
                <a:gridCol w="3850961"/>
              </a:tblGrid>
              <a:tr h="771164">
                <a:tc>
                  <a:txBody>
                    <a:bodyPr/>
                    <a:lstStyle/>
                    <a:p>
                      <a:pPr marL="457200" algn="ctr">
                        <a:lnSpc>
                          <a:spcPct val="115000"/>
                        </a:lnSpc>
                        <a:spcAft>
                          <a:spcPts val="1400"/>
                        </a:spcAft>
                        <a:tabLst>
                          <a:tab pos="90170" algn="l"/>
                          <a:tab pos="180340" algn="l"/>
                          <a:tab pos="270510" algn="l"/>
                          <a:tab pos="450215" algn="l"/>
                        </a:tabLst>
                      </a:pPr>
                      <a:r>
                        <a:rPr lang="fr-FR" sz="2800" dirty="0">
                          <a:solidFill>
                            <a:srgbClr val="000000"/>
                          </a:solidFill>
                        </a:rPr>
                        <a:t>Risque</a:t>
                      </a:r>
                      <a:endParaRPr lang="fr-FR" sz="2400" dirty="0">
                        <a:solidFill>
                          <a:srgbClr val="000000"/>
                        </a:solidFill>
                        <a:latin typeface="Calibri"/>
                        <a:ea typeface="Calibri"/>
                        <a:cs typeface="Arial"/>
                      </a:endParaRPr>
                    </a:p>
                  </a:txBody>
                  <a:tcPr marL="68580" marR="68580" marT="0" marB="0"/>
                </a:tc>
                <a:tc>
                  <a:txBody>
                    <a:bodyPr/>
                    <a:lstStyle/>
                    <a:p>
                      <a:pPr marL="457200" algn="ctr">
                        <a:lnSpc>
                          <a:spcPct val="115000"/>
                        </a:lnSpc>
                        <a:spcAft>
                          <a:spcPts val="1400"/>
                        </a:spcAft>
                        <a:tabLst>
                          <a:tab pos="90170" algn="l"/>
                          <a:tab pos="180340" algn="l"/>
                          <a:tab pos="270510" algn="l"/>
                          <a:tab pos="450215" algn="l"/>
                        </a:tabLst>
                      </a:pPr>
                      <a:r>
                        <a:rPr lang="fr-FR" sz="2800" dirty="0" err="1">
                          <a:solidFill>
                            <a:srgbClr val="000000"/>
                          </a:solidFill>
                        </a:rPr>
                        <a:t>hs</a:t>
                      </a:r>
                      <a:r>
                        <a:rPr lang="fr-FR" sz="2800" dirty="0">
                          <a:solidFill>
                            <a:srgbClr val="000000"/>
                          </a:solidFill>
                        </a:rPr>
                        <a:t>-CRP</a:t>
                      </a:r>
                      <a:endParaRPr lang="fr-FR" sz="2400" dirty="0">
                        <a:solidFill>
                          <a:srgbClr val="000000"/>
                        </a:solidFill>
                        <a:latin typeface="Calibri"/>
                        <a:ea typeface="Calibri"/>
                        <a:cs typeface="Arial"/>
                      </a:endParaRPr>
                    </a:p>
                  </a:txBody>
                  <a:tcPr marL="68580" marR="68580" marT="0" marB="0"/>
                </a:tc>
              </a:tr>
              <a:tr h="567197">
                <a:tc>
                  <a:txBody>
                    <a:bodyPr/>
                    <a:lstStyle/>
                    <a:p>
                      <a:pPr marL="457200" algn="ctr">
                        <a:lnSpc>
                          <a:spcPct val="115000"/>
                        </a:lnSpc>
                        <a:spcAft>
                          <a:spcPts val="1400"/>
                        </a:spcAft>
                        <a:tabLst>
                          <a:tab pos="90170" algn="l"/>
                          <a:tab pos="180340" algn="l"/>
                          <a:tab pos="270510" algn="l"/>
                          <a:tab pos="450215" algn="l"/>
                        </a:tabLst>
                      </a:pPr>
                      <a:r>
                        <a:rPr lang="fr-FR" sz="1600">
                          <a:solidFill>
                            <a:srgbClr val="000000"/>
                          </a:solidFill>
                        </a:rPr>
                        <a:t>Faible</a:t>
                      </a:r>
                      <a:endParaRPr lang="fr-FR" sz="2400">
                        <a:solidFill>
                          <a:srgbClr val="000000"/>
                        </a:solidFill>
                        <a:latin typeface="Calibri"/>
                        <a:ea typeface="Calibri"/>
                        <a:cs typeface="Arial"/>
                      </a:endParaRPr>
                    </a:p>
                  </a:txBody>
                  <a:tcPr marL="68580" marR="68580" marT="0" marB="0"/>
                </a:tc>
                <a:tc>
                  <a:txBody>
                    <a:bodyPr/>
                    <a:lstStyle/>
                    <a:p>
                      <a:pPr marL="457200" algn="ctr">
                        <a:lnSpc>
                          <a:spcPct val="115000"/>
                        </a:lnSpc>
                        <a:spcAft>
                          <a:spcPts val="1400"/>
                        </a:spcAft>
                        <a:tabLst>
                          <a:tab pos="90170" algn="l"/>
                          <a:tab pos="180340" algn="l"/>
                          <a:tab pos="270510" algn="l"/>
                          <a:tab pos="450215" algn="l"/>
                        </a:tabLst>
                      </a:pPr>
                      <a:r>
                        <a:rPr lang="fr-FR" sz="1600" dirty="0">
                          <a:solidFill>
                            <a:srgbClr val="000000"/>
                          </a:solidFill>
                        </a:rPr>
                        <a:t>&lt; 1 mg/l</a:t>
                      </a:r>
                      <a:endParaRPr lang="fr-FR" sz="2400" dirty="0">
                        <a:solidFill>
                          <a:srgbClr val="000000"/>
                        </a:solidFill>
                        <a:latin typeface="Calibri"/>
                        <a:ea typeface="Calibri"/>
                        <a:cs typeface="Arial"/>
                      </a:endParaRPr>
                    </a:p>
                  </a:txBody>
                  <a:tcPr marL="68580" marR="68580" marT="0" marB="0"/>
                </a:tc>
              </a:tr>
              <a:tr h="581167">
                <a:tc>
                  <a:txBody>
                    <a:bodyPr/>
                    <a:lstStyle/>
                    <a:p>
                      <a:pPr marL="457200" algn="ctr">
                        <a:lnSpc>
                          <a:spcPct val="115000"/>
                        </a:lnSpc>
                        <a:spcAft>
                          <a:spcPts val="1400"/>
                        </a:spcAft>
                        <a:tabLst>
                          <a:tab pos="90170" algn="l"/>
                          <a:tab pos="180340" algn="l"/>
                          <a:tab pos="270510" algn="l"/>
                          <a:tab pos="450215" algn="l"/>
                        </a:tabLst>
                      </a:pPr>
                      <a:r>
                        <a:rPr lang="fr-FR" sz="1600">
                          <a:solidFill>
                            <a:srgbClr val="000000"/>
                          </a:solidFill>
                        </a:rPr>
                        <a:t> Moyen</a:t>
                      </a:r>
                      <a:endParaRPr lang="fr-FR" sz="2400">
                        <a:solidFill>
                          <a:srgbClr val="000000"/>
                        </a:solidFill>
                        <a:latin typeface="Calibri"/>
                        <a:ea typeface="Calibri"/>
                        <a:cs typeface="Arial"/>
                      </a:endParaRPr>
                    </a:p>
                  </a:txBody>
                  <a:tcPr marL="68580" marR="68580" marT="0" marB="0"/>
                </a:tc>
                <a:tc>
                  <a:txBody>
                    <a:bodyPr/>
                    <a:lstStyle/>
                    <a:p>
                      <a:pPr marL="457200" algn="ctr">
                        <a:lnSpc>
                          <a:spcPct val="115000"/>
                        </a:lnSpc>
                        <a:spcAft>
                          <a:spcPts val="1400"/>
                        </a:spcAft>
                        <a:tabLst>
                          <a:tab pos="90170" algn="l"/>
                          <a:tab pos="180340" algn="l"/>
                          <a:tab pos="270510" algn="l"/>
                          <a:tab pos="450215" algn="l"/>
                        </a:tabLst>
                      </a:pPr>
                      <a:r>
                        <a:rPr lang="fr-FR" sz="1600" dirty="0">
                          <a:solidFill>
                            <a:srgbClr val="000000"/>
                          </a:solidFill>
                        </a:rPr>
                        <a:t>1-3 mg/l</a:t>
                      </a:r>
                      <a:endParaRPr lang="fr-FR" sz="2400" dirty="0">
                        <a:solidFill>
                          <a:srgbClr val="000000"/>
                        </a:solidFill>
                        <a:latin typeface="Calibri"/>
                        <a:ea typeface="Calibri"/>
                        <a:cs typeface="Arial"/>
                      </a:endParaRPr>
                    </a:p>
                  </a:txBody>
                  <a:tcPr marL="68580" marR="68580" marT="0" marB="0"/>
                </a:tc>
              </a:tr>
              <a:tr h="324671">
                <a:tc>
                  <a:txBody>
                    <a:bodyPr/>
                    <a:lstStyle/>
                    <a:p>
                      <a:pPr marL="457200" algn="ctr">
                        <a:lnSpc>
                          <a:spcPct val="115000"/>
                        </a:lnSpc>
                        <a:spcAft>
                          <a:spcPts val="1400"/>
                        </a:spcAft>
                        <a:tabLst>
                          <a:tab pos="90170" algn="l"/>
                          <a:tab pos="180340" algn="l"/>
                          <a:tab pos="270510" algn="l"/>
                          <a:tab pos="450215" algn="l"/>
                        </a:tabLst>
                      </a:pPr>
                      <a:r>
                        <a:rPr lang="fr-FR" sz="1600">
                          <a:solidFill>
                            <a:srgbClr val="000000"/>
                          </a:solidFill>
                        </a:rPr>
                        <a:t>Elevé</a:t>
                      </a:r>
                      <a:endParaRPr lang="fr-FR" sz="2400">
                        <a:solidFill>
                          <a:srgbClr val="000000"/>
                        </a:solidFill>
                        <a:latin typeface="Calibri"/>
                        <a:ea typeface="Calibri"/>
                        <a:cs typeface="Arial"/>
                      </a:endParaRPr>
                    </a:p>
                  </a:txBody>
                  <a:tcPr marL="68580" marR="68580" marT="0" marB="0"/>
                </a:tc>
                <a:tc>
                  <a:txBody>
                    <a:bodyPr/>
                    <a:lstStyle/>
                    <a:p>
                      <a:pPr marL="457200" algn="ctr">
                        <a:lnSpc>
                          <a:spcPct val="115000"/>
                        </a:lnSpc>
                        <a:spcAft>
                          <a:spcPts val="1400"/>
                        </a:spcAft>
                        <a:tabLst>
                          <a:tab pos="90170" algn="l"/>
                          <a:tab pos="180340" algn="l"/>
                          <a:tab pos="270510" algn="l"/>
                          <a:tab pos="450215" algn="l"/>
                        </a:tabLst>
                      </a:pPr>
                      <a:r>
                        <a:rPr lang="fr-FR" sz="1600" dirty="0">
                          <a:solidFill>
                            <a:srgbClr val="000000"/>
                          </a:solidFill>
                        </a:rPr>
                        <a:t>&gt; 3 mg/l</a:t>
                      </a:r>
                      <a:endParaRPr lang="fr-FR" sz="2400" dirty="0">
                        <a:solidFill>
                          <a:srgbClr val="000000"/>
                        </a:solidFill>
                        <a:latin typeface="Calibri"/>
                        <a:ea typeface="Calibri"/>
                        <a:cs typeface="Arial"/>
                      </a:endParaRPr>
                    </a:p>
                  </a:txBody>
                  <a:tcPr marL="68580" marR="68580" marT="0" marB="0"/>
                </a:tc>
              </a:tr>
            </a:tbl>
          </a:graphicData>
        </a:graphic>
      </p:graphicFrame>
      <p:sp>
        <p:nvSpPr>
          <p:cNvPr id="1026" name="AutoShape 2"/>
          <p:cNvSpPr>
            <a:spLocks/>
          </p:cNvSpPr>
          <p:nvPr/>
        </p:nvSpPr>
        <p:spPr bwMode="auto">
          <a:xfrm>
            <a:off x="9175948" y="1988840"/>
            <a:ext cx="200025" cy="952500"/>
          </a:xfrm>
          <a:prstGeom prst="rightBrace">
            <a:avLst>
              <a:gd name="adj1" fmla="val 39683"/>
              <a:gd name="adj2" fmla="val 50000"/>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7262664" y="4365104"/>
            <a:ext cx="3024336" cy="1323439"/>
          </a:xfrm>
          <a:prstGeom prst="rect">
            <a:avLst/>
          </a:prstGeom>
        </p:spPr>
        <p:txBody>
          <a:bodyPr wrap="square">
            <a:spAutoFit/>
          </a:bodyPr>
          <a:lstStyle/>
          <a:p>
            <a:pPr algn="just"/>
            <a:r>
              <a:rPr lang="fr-FR" sz="1600" dirty="0" smtClean="0"/>
              <a:t>Seuils du risque cardiovasculaire. Le </a:t>
            </a:r>
            <a:r>
              <a:rPr lang="fr-FR" sz="1600" dirty="0" err="1" smtClean="0"/>
              <a:t>tertile</a:t>
            </a:r>
            <a:r>
              <a:rPr lang="fr-FR" sz="1600" dirty="0" smtClean="0"/>
              <a:t> supérieur (&gt;3mg/l) correspond à une élévation d’un facteur 2 du risque comparé au </a:t>
            </a:r>
            <a:r>
              <a:rPr lang="fr-FR" sz="1600" dirty="0" err="1" smtClean="0"/>
              <a:t>tertile</a:t>
            </a:r>
            <a:r>
              <a:rPr lang="fr-FR" sz="1600" dirty="0" smtClean="0"/>
              <a:t> inférieur (&lt; 1 mg/l).</a:t>
            </a:r>
            <a:endParaRPr lang="fr-FR" sz="1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2980" y="188640"/>
            <a:ext cx="4680520" cy="707886"/>
          </a:xfrm>
          <a:prstGeom prst="rect">
            <a:avLst/>
          </a:prstGeom>
          <a:noFill/>
        </p:spPr>
        <p:txBody>
          <a:bodyPr wrap="square" rtlCol="0">
            <a:spAutoFit/>
          </a:bodyPr>
          <a:lstStyle/>
          <a:p>
            <a:r>
              <a:rPr lang="fr-FR" sz="4000" b="1" dirty="0" smtClean="0">
                <a:solidFill>
                  <a:srgbClr val="000000"/>
                </a:solidFill>
              </a:rPr>
              <a:t>Lipoprotéine (a)</a:t>
            </a:r>
            <a:endParaRPr lang="fr-FR" sz="4000" b="1" dirty="0">
              <a:solidFill>
                <a:srgbClr val="000000"/>
              </a:solidFill>
            </a:endParaRPr>
          </a:p>
        </p:txBody>
      </p:sp>
      <p:pic>
        <p:nvPicPr>
          <p:cNvPr id="3" name="Image 2"/>
          <p:cNvPicPr/>
          <p:nvPr/>
        </p:nvPicPr>
        <p:blipFill>
          <a:blip r:embed="rId2" cstate="print">
            <a:lum bright="-10000" contrast="-10000"/>
          </a:blip>
          <a:srcRect/>
          <a:stretch>
            <a:fillRect/>
          </a:stretch>
        </p:blipFill>
        <p:spPr bwMode="auto">
          <a:xfrm>
            <a:off x="1142972" y="1357298"/>
            <a:ext cx="7858180"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1928790" y="6120490"/>
            <a:ext cx="6984776" cy="523220"/>
          </a:xfrm>
          <a:prstGeom prst="rect">
            <a:avLst/>
          </a:prstGeom>
          <a:noFill/>
        </p:spPr>
        <p:txBody>
          <a:bodyPr wrap="square" rtlCol="0">
            <a:spAutoFit/>
          </a:bodyPr>
          <a:lstStyle/>
          <a:p>
            <a:r>
              <a:rPr lang="fr-FR" sz="2800" b="1" dirty="0" smtClean="0"/>
              <a:t>Structure de la </a:t>
            </a:r>
            <a:r>
              <a:rPr lang="fr-FR" sz="2800" b="1" dirty="0" err="1" smtClean="0"/>
              <a:t>Lp</a:t>
            </a:r>
            <a:r>
              <a:rPr lang="fr-FR" sz="2800" b="1" dirty="0" smtClean="0"/>
              <a:t>(a) et du plasminogène</a:t>
            </a:r>
            <a:endParaRPr lang="fr-FR" sz="2800" b="1" dirty="0"/>
          </a:p>
        </p:txBody>
      </p:sp>
      <p:sp>
        <p:nvSpPr>
          <p:cNvPr id="5" name="ZoneTexte 4"/>
          <p:cNvSpPr txBox="1"/>
          <p:nvPr/>
        </p:nvSpPr>
        <p:spPr>
          <a:xfrm>
            <a:off x="2214542" y="292222"/>
            <a:ext cx="5715040" cy="707886"/>
          </a:xfrm>
          <a:prstGeom prst="rect">
            <a:avLst/>
          </a:prstGeom>
          <a:solidFill>
            <a:schemeClr val="tx2">
              <a:lumMod val="25000"/>
            </a:schemeClr>
          </a:solidFill>
        </p:spPr>
        <p:txBody>
          <a:bodyPr wrap="square" rtlCol="0">
            <a:spAutoFit/>
          </a:bodyPr>
          <a:lstStyle/>
          <a:p>
            <a:r>
              <a:rPr lang="fr-FR" sz="4000" dirty="0" smtClean="0"/>
              <a:t>Lipoprotéine (a)   </a:t>
            </a:r>
            <a:r>
              <a:rPr lang="fr-FR" sz="4000" dirty="0" err="1" smtClean="0"/>
              <a:t>Lp</a:t>
            </a:r>
            <a:r>
              <a:rPr lang="fr-FR" sz="4000" dirty="0" smtClean="0"/>
              <a:t> (a)</a:t>
            </a:r>
            <a:endParaRPr lang="fr-FR" sz="4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964" y="2643182"/>
            <a:ext cx="9752012" cy="954107"/>
          </a:xfrm>
          <a:prstGeom prst="rect">
            <a:avLst/>
          </a:prstGeom>
          <a:solidFill>
            <a:schemeClr val="accent1"/>
          </a:solidFill>
        </p:spPr>
        <p:txBody>
          <a:bodyPr wrap="square" rtlCol="0">
            <a:spAutoFit/>
          </a:bodyPr>
          <a:lstStyle/>
          <a:p>
            <a:r>
              <a:rPr lang="fr-FR" sz="2800" dirty="0" smtClean="0">
                <a:solidFill>
                  <a:srgbClr val="FF0000"/>
                </a:solidFill>
              </a:rPr>
              <a:t>La </a:t>
            </a:r>
            <a:r>
              <a:rPr lang="fr-FR" sz="2800" dirty="0" err="1" smtClean="0">
                <a:solidFill>
                  <a:srgbClr val="FF0000"/>
                </a:solidFill>
              </a:rPr>
              <a:t>Lp</a:t>
            </a:r>
            <a:r>
              <a:rPr lang="fr-FR" sz="2800" dirty="0" smtClean="0">
                <a:solidFill>
                  <a:srgbClr val="FF0000"/>
                </a:solidFill>
              </a:rPr>
              <a:t>(a) est une lipoprotéine très particulière par son métabolisme, qui est différent de celui des autres lipoprotéines.  </a:t>
            </a:r>
            <a:endParaRPr lang="fr-FR" sz="2800" dirty="0">
              <a:solidFill>
                <a:srgbClr val="FF0000"/>
              </a:solidFill>
            </a:endParaRPr>
          </a:p>
        </p:txBody>
      </p:sp>
      <p:sp>
        <p:nvSpPr>
          <p:cNvPr id="3" name="ZoneTexte 2"/>
          <p:cNvSpPr txBox="1"/>
          <p:nvPr/>
        </p:nvSpPr>
        <p:spPr>
          <a:xfrm>
            <a:off x="1111052" y="4383953"/>
            <a:ext cx="8640960" cy="830997"/>
          </a:xfrm>
          <a:prstGeom prst="rect">
            <a:avLst/>
          </a:prstGeom>
          <a:solidFill>
            <a:schemeClr val="tx2"/>
          </a:solidFill>
        </p:spPr>
        <p:txBody>
          <a:bodyPr wrap="square" rtlCol="0">
            <a:spAutoFit/>
          </a:bodyPr>
          <a:lstStyle/>
          <a:p>
            <a:r>
              <a:rPr lang="fr-FR" dirty="0" smtClean="0">
                <a:solidFill>
                  <a:srgbClr val="FF0000"/>
                </a:solidFill>
              </a:rPr>
              <a:t>De nombreuses études épidémiologiques associent son taux élevé à la survenue d’évènements cardiovasculaires </a:t>
            </a:r>
            <a:endParaRPr lang="fr-FR" dirty="0">
              <a:solidFill>
                <a:srgbClr val="FF0000"/>
              </a:solidFill>
            </a:endParaRPr>
          </a:p>
        </p:txBody>
      </p:sp>
      <p:sp>
        <p:nvSpPr>
          <p:cNvPr id="4" name="ZoneTexte 3"/>
          <p:cNvSpPr txBox="1"/>
          <p:nvPr/>
        </p:nvSpPr>
        <p:spPr>
          <a:xfrm>
            <a:off x="895028" y="1285860"/>
            <a:ext cx="8568952" cy="523220"/>
          </a:xfrm>
          <a:prstGeom prst="rect">
            <a:avLst/>
          </a:prstGeom>
          <a:solidFill>
            <a:srgbClr val="FF0000"/>
          </a:solidFill>
        </p:spPr>
        <p:txBody>
          <a:bodyPr wrap="square" rtlCol="0">
            <a:spAutoFit/>
          </a:bodyPr>
          <a:lstStyle/>
          <a:p>
            <a:r>
              <a:rPr lang="fr-FR" sz="2800" dirty="0" smtClean="0"/>
              <a:t>Similitude de structure entre la </a:t>
            </a:r>
            <a:r>
              <a:rPr lang="fr-FR" sz="2800" dirty="0" err="1" smtClean="0"/>
              <a:t>Lp</a:t>
            </a:r>
            <a:r>
              <a:rPr lang="fr-FR" sz="2800" dirty="0" smtClean="0"/>
              <a:t>(a) et le plasminogène </a:t>
            </a:r>
            <a:endParaRPr lang="fr-FR" sz="28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9004" y="601524"/>
            <a:ext cx="3744416" cy="523220"/>
          </a:xfrm>
          <a:prstGeom prst="rect">
            <a:avLst/>
          </a:prstGeom>
          <a:noFill/>
        </p:spPr>
        <p:txBody>
          <a:bodyPr wrap="square" rtlCol="0">
            <a:spAutoFit/>
          </a:bodyPr>
          <a:lstStyle/>
          <a:p>
            <a:r>
              <a:rPr lang="fr-FR" sz="2800" b="1" dirty="0" smtClean="0">
                <a:solidFill>
                  <a:srgbClr val="000000"/>
                </a:solidFill>
              </a:rPr>
              <a:t>STRESS OXYDANT </a:t>
            </a:r>
            <a:endParaRPr lang="fr-FR" sz="2800" b="1" dirty="0">
              <a:solidFill>
                <a:srgbClr val="000000"/>
              </a:solidFill>
            </a:endParaRPr>
          </a:p>
        </p:txBody>
      </p:sp>
      <p:sp>
        <p:nvSpPr>
          <p:cNvPr id="71681" name="Rectangle 1"/>
          <p:cNvSpPr>
            <a:spLocks noChangeArrowheads="1"/>
          </p:cNvSpPr>
          <p:nvPr/>
        </p:nvSpPr>
        <p:spPr bwMode="auto">
          <a:xfrm>
            <a:off x="606996" y="1714488"/>
            <a:ext cx="92170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 </a:t>
            </a:r>
            <a:r>
              <a:rPr kumimoji="0" lang="fr-FR"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stress oxydant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est défini comme un état où la vitesse de production des radicaux libres oxygénés est supérieure à leur clairance par les systèmes antioxydants;</a:t>
            </a:r>
            <a:endParaRPr kumimoji="0" lang="fr-FR"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71682" name="Rectangle 2"/>
          <p:cNvSpPr>
            <a:spLocks noChangeArrowheads="1"/>
          </p:cNvSpPr>
          <p:nvPr/>
        </p:nvSpPr>
        <p:spPr bwMode="auto">
          <a:xfrm>
            <a:off x="642906" y="3929066"/>
            <a:ext cx="921702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90488" algn="l"/>
                <a:tab pos="180975" algn="l"/>
                <a:tab pos="269875" algn="l"/>
                <a:tab pos="450850" algn="l"/>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Stress oxydant et inflammation sont intimement liés : les deux sont associés au dysfonctionnement endothélial, première étape dans la voie de la formation de la plaque athéroscléreuse.</a:t>
            </a: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ZoneTexte 4"/>
          <p:cNvSpPr txBox="1"/>
          <p:nvPr/>
        </p:nvSpPr>
        <p:spPr>
          <a:xfrm>
            <a:off x="2928922" y="642918"/>
            <a:ext cx="4500594" cy="646331"/>
          </a:xfrm>
          <a:prstGeom prst="rect">
            <a:avLst/>
          </a:prstGeom>
          <a:noFill/>
        </p:spPr>
        <p:txBody>
          <a:bodyPr wrap="square" rtlCol="0">
            <a:spAutoFit/>
          </a:bodyPr>
          <a:lstStyle/>
          <a:p>
            <a:r>
              <a:rPr lang="fr-FR" sz="3600" dirty="0" smtClean="0"/>
              <a:t>STRESS 0XYDANT </a:t>
            </a:r>
            <a:endParaRPr lang="fr-FR" sz="36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RÃ©sultat de recherche d'images pour &quot;balance oxydants antioxydants&quot;"/>
          <p:cNvPicPr>
            <a:picLocks noChangeAspect="1" noChangeArrowheads="1"/>
          </p:cNvPicPr>
          <p:nvPr/>
        </p:nvPicPr>
        <p:blipFill>
          <a:blip r:embed="rId2"/>
          <a:srcRect/>
          <a:stretch>
            <a:fillRect/>
          </a:stretch>
        </p:blipFill>
        <p:spPr bwMode="auto">
          <a:xfrm>
            <a:off x="571468" y="571480"/>
            <a:ext cx="9215502" cy="5929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7286" y="2214554"/>
            <a:ext cx="8358246" cy="646331"/>
          </a:xfrm>
          <a:prstGeom prst="rect">
            <a:avLst/>
          </a:prstGeom>
          <a:noFill/>
        </p:spPr>
        <p:txBody>
          <a:bodyPr wrap="square" rtlCol="0">
            <a:spAutoFit/>
          </a:bodyPr>
          <a:lstStyle/>
          <a:p>
            <a:r>
              <a:rPr lang="fr-FR" sz="3600" dirty="0" err="1" smtClean="0"/>
              <a:t>Hyperuricémie</a:t>
            </a:r>
            <a:r>
              <a:rPr lang="fr-FR" sz="3600" dirty="0" smtClean="0"/>
              <a:t> et risque cardiovasculaire </a:t>
            </a:r>
            <a:endParaRPr lang="fr-F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Résultat de recherche d'images pour &quot;ultracentrifugation des lipoprotéin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Résultat de recherche d'images pour &quot;ultracentrifugation des lipoprotéin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0" name="Picture 6"/>
          <p:cNvPicPr>
            <a:picLocks noChangeAspect="1" noChangeArrowheads="1"/>
          </p:cNvPicPr>
          <p:nvPr/>
        </p:nvPicPr>
        <p:blipFill>
          <a:blip r:embed="rId2" cstate="print"/>
          <a:srcRect/>
          <a:stretch>
            <a:fillRect/>
          </a:stretch>
        </p:blipFill>
        <p:spPr bwMode="auto">
          <a:xfrm>
            <a:off x="571468" y="908720"/>
            <a:ext cx="4896544" cy="5616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6000756" y="428604"/>
            <a:ext cx="3672408" cy="830997"/>
          </a:xfrm>
          <a:prstGeom prst="rect">
            <a:avLst/>
          </a:prstGeom>
          <a:noFill/>
        </p:spPr>
        <p:txBody>
          <a:bodyPr wrap="square" rtlCol="0">
            <a:spAutoFit/>
          </a:bodyPr>
          <a:lstStyle/>
          <a:p>
            <a:r>
              <a:rPr lang="fr-FR" dirty="0" smtClean="0"/>
              <a:t>Ultracentrifugation</a:t>
            </a:r>
          </a:p>
          <a:p>
            <a:r>
              <a:rPr lang="fr-FR" dirty="0" smtClean="0"/>
              <a:t>Entre 100 000 et 200 000 g </a:t>
            </a:r>
            <a:endParaRPr lang="fr-FR" dirty="0"/>
          </a:p>
        </p:txBody>
      </p:sp>
      <p:sp>
        <p:nvSpPr>
          <p:cNvPr id="7" name="ZoneTexte 6"/>
          <p:cNvSpPr txBox="1"/>
          <p:nvPr/>
        </p:nvSpPr>
        <p:spPr>
          <a:xfrm>
            <a:off x="5500690" y="2786058"/>
            <a:ext cx="4500594" cy="2031325"/>
          </a:xfrm>
          <a:prstGeom prst="rect">
            <a:avLst/>
          </a:prstGeom>
          <a:noFill/>
        </p:spPr>
        <p:txBody>
          <a:bodyPr wrap="square" rtlCol="0">
            <a:spAutoFit/>
          </a:bodyPr>
          <a:lstStyle/>
          <a:p>
            <a:pPr>
              <a:lnSpc>
                <a:spcPct val="150000"/>
              </a:lnSpc>
              <a:buFont typeface="Arial" pitchFamily="34" charset="0"/>
              <a:buChar char="•"/>
            </a:pPr>
            <a:r>
              <a:rPr lang="fr-FR" sz="2800" dirty="0" err="1" smtClean="0"/>
              <a:t>Very</a:t>
            </a:r>
            <a:r>
              <a:rPr lang="fr-FR" sz="2800" dirty="0" smtClean="0"/>
              <a:t> </a:t>
            </a:r>
            <a:r>
              <a:rPr lang="fr-FR" sz="2800" dirty="0" err="1" smtClean="0"/>
              <a:t>low</a:t>
            </a:r>
            <a:r>
              <a:rPr lang="fr-FR" sz="2800" dirty="0" smtClean="0"/>
              <a:t> </a:t>
            </a:r>
            <a:r>
              <a:rPr lang="fr-FR" sz="2800" dirty="0" err="1" smtClean="0"/>
              <a:t>density</a:t>
            </a:r>
            <a:r>
              <a:rPr lang="fr-FR" sz="2800" dirty="0" smtClean="0"/>
              <a:t> </a:t>
            </a:r>
            <a:r>
              <a:rPr lang="fr-FR" sz="2800" dirty="0" err="1" smtClean="0"/>
              <a:t>lipoprotein</a:t>
            </a:r>
            <a:endParaRPr lang="fr-FR" sz="2800" dirty="0" smtClean="0"/>
          </a:p>
          <a:p>
            <a:pPr>
              <a:lnSpc>
                <a:spcPct val="150000"/>
              </a:lnSpc>
              <a:buFont typeface="Arial" pitchFamily="34" charset="0"/>
              <a:buChar char="•"/>
            </a:pPr>
            <a:r>
              <a:rPr lang="fr-FR" sz="2800" dirty="0" smtClean="0"/>
              <a:t> </a:t>
            </a:r>
            <a:r>
              <a:rPr lang="fr-FR" sz="2800" dirty="0" err="1" smtClean="0"/>
              <a:t>low</a:t>
            </a:r>
            <a:r>
              <a:rPr lang="fr-FR" sz="2800" dirty="0" smtClean="0"/>
              <a:t> </a:t>
            </a:r>
            <a:r>
              <a:rPr lang="fr-FR" sz="2800" dirty="0" err="1" smtClean="0"/>
              <a:t>density</a:t>
            </a:r>
            <a:r>
              <a:rPr lang="fr-FR" sz="2800" dirty="0" smtClean="0"/>
              <a:t> </a:t>
            </a:r>
            <a:r>
              <a:rPr lang="fr-FR" sz="2800" dirty="0" err="1" smtClean="0"/>
              <a:t>lipoprotein</a:t>
            </a:r>
            <a:r>
              <a:rPr lang="fr-FR" sz="2800" dirty="0" smtClean="0"/>
              <a:t> </a:t>
            </a:r>
          </a:p>
          <a:p>
            <a:pPr>
              <a:lnSpc>
                <a:spcPct val="150000"/>
              </a:lnSpc>
              <a:buFont typeface="Arial" pitchFamily="34" charset="0"/>
              <a:buChar char="•"/>
            </a:pPr>
            <a:r>
              <a:rPr lang="fr-FR" sz="2800" dirty="0" smtClean="0"/>
              <a:t>  High </a:t>
            </a:r>
            <a:r>
              <a:rPr lang="fr-FR" sz="2800" dirty="0" err="1" smtClean="0"/>
              <a:t>density</a:t>
            </a:r>
            <a:r>
              <a:rPr lang="fr-FR" sz="2800" dirty="0" smtClean="0"/>
              <a:t> </a:t>
            </a:r>
            <a:r>
              <a:rPr lang="fr-FR" sz="2800" dirty="0" err="1" smtClean="0"/>
              <a:t>lipoprotein</a:t>
            </a:r>
            <a:r>
              <a:rPr lang="fr-FR" sz="2800" dirty="0" smtClean="0"/>
              <a:t> </a:t>
            </a:r>
            <a:endParaRPr lang="fr-FR"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71732" y="928670"/>
            <a:ext cx="6552728" cy="646331"/>
          </a:xfrm>
          <a:prstGeom prst="rect">
            <a:avLst/>
          </a:prstGeom>
          <a:noFill/>
        </p:spPr>
        <p:txBody>
          <a:bodyPr wrap="square" rtlCol="0">
            <a:spAutoFit/>
          </a:bodyPr>
          <a:lstStyle/>
          <a:p>
            <a:r>
              <a:rPr lang="fr-FR" sz="3600" dirty="0" smtClean="0"/>
              <a:t>SYNDROME  METABOLIQUE </a:t>
            </a:r>
            <a:endParaRPr lang="fr-FR" sz="3600" dirty="0"/>
          </a:p>
        </p:txBody>
      </p:sp>
      <p:pic>
        <p:nvPicPr>
          <p:cNvPr id="14340" name="Picture 4" descr="Image associÃ©e"/>
          <p:cNvPicPr>
            <a:picLocks noChangeAspect="1" noChangeArrowheads="1"/>
          </p:cNvPicPr>
          <p:nvPr/>
        </p:nvPicPr>
        <p:blipFill>
          <a:blip r:embed="rId2"/>
          <a:srcRect/>
          <a:stretch>
            <a:fillRect/>
          </a:stretch>
        </p:blipFill>
        <p:spPr bwMode="auto">
          <a:xfrm>
            <a:off x="1714476" y="2214554"/>
            <a:ext cx="6500858"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8658" y="642918"/>
            <a:ext cx="8858312" cy="1569660"/>
          </a:xfrm>
          <a:prstGeom prst="rect">
            <a:avLst/>
          </a:prstGeom>
          <a:noFill/>
        </p:spPr>
        <p:txBody>
          <a:bodyPr wrap="square" rtlCol="0">
            <a:spAutoFit/>
          </a:bodyPr>
          <a:lstStyle/>
          <a:p>
            <a:r>
              <a:rPr lang="fr-FR" sz="3200" dirty="0" smtClean="0"/>
              <a:t>C‘est un ensemble de facteurs de risque;</a:t>
            </a:r>
          </a:p>
          <a:p>
            <a:r>
              <a:rPr lang="fr-FR" sz="3200" dirty="0" smtClean="0"/>
              <a:t>Qui associés peuvent favoriser les MCV et le diabète de type 2.  </a:t>
            </a:r>
            <a:endParaRPr lang="fr-FR" sz="3200" dirty="0"/>
          </a:p>
        </p:txBody>
      </p:sp>
      <p:sp>
        <p:nvSpPr>
          <p:cNvPr id="4" name="ZoneTexte 3"/>
          <p:cNvSpPr txBox="1"/>
          <p:nvPr/>
        </p:nvSpPr>
        <p:spPr>
          <a:xfrm>
            <a:off x="1071534" y="2714620"/>
            <a:ext cx="8072494" cy="1077218"/>
          </a:xfrm>
          <a:prstGeom prst="rect">
            <a:avLst/>
          </a:prstGeom>
          <a:noFill/>
        </p:spPr>
        <p:txBody>
          <a:bodyPr wrap="square" rtlCol="0">
            <a:spAutoFit/>
          </a:bodyPr>
          <a:lstStyle/>
          <a:p>
            <a:r>
              <a:rPr lang="fr-FR" sz="3200" dirty="0" smtClean="0"/>
              <a:t>Sa prévalence augmente depuis le changement des habitudes alimentaires</a:t>
            </a:r>
            <a:endParaRPr lang="fr-FR" sz="3200" dirty="0"/>
          </a:p>
        </p:txBody>
      </p:sp>
      <p:sp>
        <p:nvSpPr>
          <p:cNvPr id="5" name="ZoneTexte 4"/>
          <p:cNvSpPr txBox="1"/>
          <p:nvPr/>
        </p:nvSpPr>
        <p:spPr>
          <a:xfrm>
            <a:off x="1142972" y="4401459"/>
            <a:ext cx="8358246" cy="2062103"/>
          </a:xfrm>
          <a:prstGeom prst="rect">
            <a:avLst/>
          </a:prstGeom>
          <a:noFill/>
        </p:spPr>
        <p:txBody>
          <a:bodyPr wrap="square" rtlCol="0">
            <a:spAutoFit/>
          </a:bodyPr>
          <a:lstStyle/>
          <a:p>
            <a:r>
              <a:rPr lang="fr-FR" sz="3200" dirty="0" smtClean="0"/>
              <a:t>Il a été décrit depuis plus de 20 ans par REAVEN sous l’appellation du syndrome X dans lequel la résistance à l’insuline représente </a:t>
            </a:r>
            <a:r>
              <a:rPr lang="fr-FR" sz="3200" i="1" dirty="0" smtClean="0"/>
              <a:t>le </a:t>
            </a:r>
            <a:r>
              <a:rPr lang="fr-FR" sz="3200" i="1" dirty="0" err="1" smtClean="0"/>
              <a:t>primum</a:t>
            </a:r>
            <a:r>
              <a:rPr lang="fr-FR" sz="3200" i="1" dirty="0" smtClean="0"/>
              <a:t> </a:t>
            </a:r>
            <a:r>
              <a:rPr lang="fr-FR" sz="3200" i="1" dirty="0" err="1" smtClean="0"/>
              <a:t>movens</a:t>
            </a:r>
            <a:endParaRPr lang="fr-FR" sz="3200" i="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0" y="71414"/>
            <a:ext cx="8786874" cy="523220"/>
          </a:xfrm>
          <a:prstGeom prst="rect">
            <a:avLst/>
          </a:prstGeom>
          <a:noFill/>
        </p:spPr>
        <p:txBody>
          <a:bodyPr wrap="square" rtlCol="0">
            <a:spAutoFit/>
          </a:bodyPr>
          <a:lstStyle/>
          <a:p>
            <a:pPr algn="ctr"/>
            <a:r>
              <a:rPr lang="fr-FR" sz="2800" dirty="0" smtClean="0"/>
              <a:t>Critères NCEP : ATP III</a:t>
            </a:r>
            <a:endParaRPr lang="fr-FR" sz="2800" dirty="0"/>
          </a:p>
        </p:txBody>
      </p:sp>
      <p:pic>
        <p:nvPicPr>
          <p:cNvPr id="12290" name="Picture 2" descr="Tableau I. Les Ã©lÃ©ments du syndrome mÃ©tabolique 3/5 Ã©lÃ©ments positifs sont nÃ©cessaires pour affirmer le SM"/>
          <p:cNvPicPr>
            <a:picLocks noChangeAspect="1" noChangeArrowheads="1"/>
          </p:cNvPicPr>
          <p:nvPr/>
        </p:nvPicPr>
        <p:blipFill>
          <a:blip r:embed="rId2"/>
          <a:srcRect/>
          <a:stretch>
            <a:fillRect/>
          </a:stretch>
        </p:blipFill>
        <p:spPr bwMode="auto">
          <a:xfrm>
            <a:off x="785782" y="766758"/>
            <a:ext cx="8715436" cy="4233878"/>
          </a:xfrm>
          <a:prstGeom prst="rect">
            <a:avLst/>
          </a:prstGeom>
          <a:noFill/>
        </p:spPr>
      </p:pic>
      <p:sp>
        <p:nvSpPr>
          <p:cNvPr id="5" name="Rectangle 4"/>
          <p:cNvSpPr/>
          <p:nvPr/>
        </p:nvSpPr>
        <p:spPr>
          <a:xfrm>
            <a:off x="1071534" y="5286388"/>
            <a:ext cx="8215370" cy="830997"/>
          </a:xfrm>
          <a:prstGeom prst="rect">
            <a:avLst/>
          </a:prstGeom>
          <a:solidFill>
            <a:srgbClr val="FF0000"/>
          </a:solidFill>
        </p:spPr>
        <p:txBody>
          <a:bodyPr wrap="square">
            <a:spAutoFit/>
          </a:bodyPr>
          <a:lstStyle/>
          <a:p>
            <a:r>
              <a:rPr lang="fr-FR" b="1" dirty="0" smtClean="0"/>
              <a:t>Les éléments du syndrome métabolique 3/5 éléments positifs sont nécessaires pour affirmer le SM</a:t>
            </a:r>
            <a:endParaRPr lang="fr-FR" b="1" dirty="0"/>
          </a:p>
        </p:txBody>
      </p:sp>
      <p:sp>
        <p:nvSpPr>
          <p:cNvPr id="6" name="ZoneTexte 5"/>
          <p:cNvSpPr txBox="1"/>
          <p:nvPr/>
        </p:nvSpPr>
        <p:spPr>
          <a:xfrm>
            <a:off x="500066" y="6253483"/>
            <a:ext cx="9572656" cy="461665"/>
          </a:xfrm>
          <a:prstGeom prst="rect">
            <a:avLst/>
          </a:prstGeom>
          <a:noFill/>
        </p:spPr>
        <p:txBody>
          <a:bodyPr wrap="square" rtlCol="0">
            <a:spAutoFit/>
          </a:bodyPr>
          <a:lstStyle/>
          <a:p>
            <a:r>
              <a:rPr lang="fr-FR" dirty="0" smtClean="0"/>
              <a:t>National </a:t>
            </a:r>
            <a:r>
              <a:rPr lang="fr-FR" dirty="0" err="1" smtClean="0"/>
              <a:t>Cholesterol</a:t>
            </a:r>
            <a:r>
              <a:rPr lang="fr-FR" dirty="0" smtClean="0"/>
              <a:t> Education </a:t>
            </a:r>
            <a:r>
              <a:rPr lang="fr-FR" dirty="0" err="1" smtClean="0"/>
              <a:t>Program’s</a:t>
            </a:r>
            <a:r>
              <a:rPr lang="fr-FR" dirty="0" smtClean="0"/>
              <a:t> Adulte </a:t>
            </a:r>
            <a:r>
              <a:rPr lang="fr-FR" dirty="0" err="1" smtClean="0"/>
              <a:t>treatement</a:t>
            </a:r>
            <a:r>
              <a:rPr lang="fr-FR" dirty="0" smtClean="0"/>
              <a:t> Panel III</a:t>
            </a:r>
            <a:endParaRPr lang="fr-F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86112" y="285728"/>
            <a:ext cx="3857652" cy="584775"/>
          </a:xfrm>
          <a:prstGeom prst="rect">
            <a:avLst/>
          </a:prstGeom>
          <a:noFill/>
        </p:spPr>
        <p:txBody>
          <a:bodyPr wrap="square" rtlCol="0">
            <a:spAutoFit/>
          </a:bodyPr>
          <a:lstStyle/>
          <a:p>
            <a:pPr algn="ctr"/>
            <a:r>
              <a:rPr lang="fr-FR" sz="3200" dirty="0" smtClean="0"/>
              <a:t>CONCLUSION </a:t>
            </a:r>
            <a:endParaRPr lang="fr-FR" sz="3200" dirty="0"/>
          </a:p>
        </p:txBody>
      </p:sp>
      <p:sp>
        <p:nvSpPr>
          <p:cNvPr id="4" name="ZoneTexte 3"/>
          <p:cNvSpPr txBox="1"/>
          <p:nvPr/>
        </p:nvSpPr>
        <p:spPr>
          <a:xfrm>
            <a:off x="1000096" y="1000108"/>
            <a:ext cx="8501122" cy="5262979"/>
          </a:xfrm>
          <a:prstGeom prst="rect">
            <a:avLst/>
          </a:prstGeom>
          <a:noFill/>
        </p:spPr>
        <p:txBody>
          <a:bodyPr wrap="square" rtlCol="0">
            <a:spAutoFit/>
          </a:bodyPr>
          <a:lstStyle/>
          <a:p>
            <a:pPr>
              <a:lnSpc>
                <a:spcPct val="150000"/>
              </a:lnSpc>
              <a:buFont typeface="Wingdings" pitchFamily="2" charset="2"/>
              <a:buChar char="ü"/>
            </a:pPr>
            <a:r>
              <a:rPr lang="fr-FR" sz="2800" dirty="0" smtClean="0"/>
              <a:t> Les dyslipidémies sont des pathologies fréquentes;</a:t>
            </a:r>
          </a:p>
          <a:p>
            <a:pPr>
              <a:lnSpc>
                <a:spcPct val="150000"/>
              </a:lnSpc>
              <a:buFont typeface="Wingdings" pitchFamily="2" charset="2"/>
              <a:buChar char="ü"/>
            </a:pPr>
            <a:r>
              <a:rPr lang="fr-FR" sz="2800" dirty="0" smtClean="0"/>
              <a:t> Elles peuvent être primitives ou secondaires;</a:t>
            </a:r>
          </a:p>
          <a:p>
            <a:pPr>
              <a:lnSpc>
                <a:spcPct val="150000"/>
              </a:lnSpc>
              <a:buFont typeface="Wingdings" pitchFamily="2" charset="2"/>
              <a:buChar char="ü"/>
            </a:pPr>
            <a:r>
              <a:rPr lang="fr-FR" sz="2800" dirty="0" smtClean="0"/>
              <a:t> Le diagnostic précoce permet d’éviter ou de retarder la survenue d’évènements cardiovasculaires;</a:t>
            </a:r>
          </a:p>
          <a:p>
            <a:pPr>
              <a:lnSpc>
                <a:spcPct val="150000"/>
              </a:lnSpc>
              <a:buFont typeface="Wingdings" pitchFamily="2" charset="2"/>
              <a:buChar char="ü"/>
            </a:pPr>
            <a:r>
              <a:rPr lang="fr-FR" sz="2800" dirty="0" smtClean="0"/>
              <a:t> Un bilan régulier doit être recommandé  chez les sujets âgés de plus de 35 ans</a:t>
            </a:r>
          </a:p>
          <a:p>
            <a:pPr>
              <a:lnSpc>
                <a:spcPct val="150000"/>
              </a:lnSpc>
              <a:buFont typeface="Wingdings" pitchFamily="2" charset="2"/>
              <a:buChar char="ü"/>
            </a:pPr>
            <a:r>
              <a:rPr lang="fr-FR" sz="2800" dirty="0" smtClean="0"/>
              <a:t> Ce bilan comprend :  glycémie, urée , créatinine, cholestérol total, triglycérides et acide urique</a:t>
            </a:r>
            <a:endParaRPr lang="fr-FR"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14410" y="428604"/>
            <a:ext cx="8715436" cy="830997"/>
          </a:xfrm>
          <a:prstGeom prst="rect">
            <a:avLst/>
          </a:prstGeom>
          <a:noFill/>
        </p:spPr>
        <p:txBody>
          <a:bodyPr wrap="square" rtlCol="0">
            <a:spAutoFit/>
          </a:bodyPr>
          <a:lstStyle/>
          <a:p>
            <a:pPr>
              <a:buFont typeface="Wingdings" pitchFamily="2" charset="2"/>
              <a:buChar char="ü"/>
            </a:pPr>
            <a:r>
              <a:rPr lang="fr-FR" dirty="0" smtClean="0"/>
              <a:t> Une alimentation saine et des exercices physiques réguliers doivent être préconisés</a:t>
            </a:r>
            <a:endParaRPr lang="fr-FR" dirty="0"/>
          </a:p>
        </p:txBody>
      </p:sp>
      <p:sp>
        <p:nvSpPr>
          <p:cNvPr id="5" name="ZoneTexte 4"/>
          <p:cNvSpPr txBox="1"/>
          <p:nvPr/>
        </p:nvSpPr>
        <p:spPr>
          <a:xfrm>
            <a:off x="1285848" y="1714488"/>
            <a:ext cx="8215370" cy="830997"/>
          </a:xfrm>
          <a:prstGeom prst="rect">
            <a:avLst/>
          </a:prstGeom>
          <a:noFill/>
        </p:spPr>
        <p:txBody>
          <a:bodyPr wrap="square" rtlCol="0">
            <a:spAutoFit/>
          </a:bodyPr>
          <a:lstStyle/>
          <a:p>
            <a:pPr>
              <a:buFont typeface="Wingdings" pitchFamily="2" charset="2"/>
              <a:buChar char="ü"/>
            </a:pPr>
            <a:r>
              <a:rPr lang="fr-FR" dirty="0" smtClean="0"/>
              <a:t>Au même titre que l’</a:t>
            </a:r>
            <a:r>
              <a:rPr lang="fr-FR" dirty="0" err="1" smtClean="0"/>
              <a:t>hypcholestérolémie</a:t>
            </a:r>
            <a:r>
              <a:rPr lang="fr-FR" dirty="0" smtClean="0"/>
              <a:t> , l’association </a:t>
            </a:r>
            <a:r>
              <a:rPr lang="fr-FR" dirty="0" err="1" smtClean="0"/>
              <a:t>hyperuricémie</a:t>
            </a:r>
            <a:r>
              <a:rPr lang="fr-FR" dirty="0" smtClean="0"/>
              <a:t> et hypertriglycéridémie est très </a:t>
            </a:r>
            <a:r>
              <a:rPr lang="fr-FR" dirty="0" err="1" smtClean="0"/>
              <a:t>dangeureuse</a:t>
            </a:r>
            <a:r>
              <a:rPr lang="fr-FR" dirty="0" smtClean="0"/>
              <a:t> </a:t>
            </a:r>
            <a:endParaRPr lang="fr-FR" dirty="0"/>
          </a:p>
        </p:txBody>
      </p:sp>
      <p:pic>
        <p:nvPicPr>
          <p:cNvPr id="132100" name="Picture 4" descr="RÃ©sultat de recherche d'images pour &quot;sÃ©dentaritÃ©&quot;"/>
          <p:cNvPicPr>
            <a:picLocks noChangeAspect="1" noChangeArrowheads="1"/>
          </p:cNvPicPr>
          <p:nvPr/>
        </p:nvPicPr>
        <p:blipFill>
          <a:blip r:embed="rId2"/>
          <a:srcRect/>
          <a:stretch>
            <a:fillRect/>
          </a:stretch>
        </p:blipFill>
        <p:spPr bwMode="auto">
          <a:xfrm>
            <a:off x="2500294" y="3143248"/>
            <a:ext cx="4857784"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85848" y="2285992"/>
            <a:ext cx="7858180" cy="923330"/>
          </a:xfrm>
          <a:prstGeom prst="rect">
            <a:avLst/>
          </a:prstGeom>
          <a:noFill/>
        </p:spPr>
        <p:txBody>
          <a:bodyPr wrap="square" rtlCol="0">
            <a:spAutoFit/>
          </a:bodyPr>
          <a:lstStyle/>
          <a:p>
            <a:r>
              <a:rPr lang="fr-FR" sz="5400" dirty="0" smtClean="0"/>
              <a:t> medi-bioche.yolasite.com</a:t>
            </a:r>
            <a:endParaRPr lang="fr-FR" sz="54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14674" y="2571744"/>
            <a:ext cx="5141151" cy="1323439"/>
          </a:xfrm>
          <a:prstGeom prst="rect">
            <a:avLst/>
          </a:prstGeom>
          <a:noFill/>
        </p:spPr>
        <p:txBody>
          <a:bodyPr wrap="none" rtlCol="0">
            <a:spAutoFit/>
          </a:bodyPr>
          <a:lstStyle/>
          <a:p>
            <a:r>
              <a:rPr lang="fr-FR" sz="8000" dirty="0" smtClean="0"/>
              <a:t>Case report </a:t>
            </a:r>
            <a:endParaRPr lang="fr-FR" sz="8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0" y="470110"/>
            <a:ext cx="8786874" cy="1815882"/>
          </a:xfrm>
          <a:prstGeom prst="rect">
            <a:avLst/>
          </a:prstGeom>
          <a:noFill/>
        </p:spPr>
        <p:txBody>
          <a:bodyPr wrap="square" rtlCol="0">
            <a:spAutoFit/>
          </a:bodyPr>
          <a:lstStyle/>
          <a:p>
            <a:r>
              <a:rPr lang="fr-FR" sz="2800" dirty="0" smtClean="0"/>
              <a:t>Une femme de 41 ans  consulte pour une  hypercholestérolémie diagnostiquée la première fois  lors  de sa visite chez son gynécologue; elle suivait un traitement de manière très irrégulière  </a:t>
            </a:r>
            <a:endParaRPr lang="fr-FR" sz="2800" dirty="0"/>
          </a:p>
        </p:txBody>
      </p:sp>
      <p:sp>
        <p:nvSpPr>
          <p:cNvPr id="3" name="ZoneTexte 2"/>
          <p:cNvSpPr txBox="1"/>
          <p:nvPr/>
        </p:nvSpPr>
        <p:spPr>
          <a:xfrm>
            <a:off x="357154" y="2711231"/>
            <a:ext cx="4643470" cy="646331"/>
          </a:xfrm>
          <a:prstGeom prst="rect">
            <a:avLst/>
          </a:prstGeom>
          <a:solidFill>
            <a:srgbClr val="FF0000"/>
          </a:solidFill>
        </p:spPr>
        <p:txBody>
          <a:bodyPr wrap="square" rtlCol="0">
            <a:spAutoFit/>
          </a:bodyPr>
          <a:lstStyle/>
          <a:p>
            <a:r>
              <a:rPr lang="fr-FR" sz="3600" dirty="0" smtClean="0"/>
              <a:t>Antécédents personnels</a:t>
            </a:r>
            <a:endParaRPr lang="fr-FR" sz="3600" dirty="0"/>
          </a:p>
        </p:txBody>
      </p:sp>
      <p:sp>
        <p:nvSpPr>
          <p:cNvPr id="4" name="ZoneTexte 3"/>
          <p:cNvSpPr txBox="1"/>
          <p:nvPr/>
        </p:nvSpPr>
        <p:spPr>
          <a:xfrm>
            <a:off x="785782" y="3786190"/>
            <a:ext cx="8501122" cy="2246769"/>
          </a:xfrm>
          <a:prstGeom prst="rect">
            <a:avLst/>
          </a:prstGeom>
          <a:noFill/>
        </p:spPr>
        <p:txBody>
          <a:bodyPr wrap="square" rtlCol="0">
            <a:spAutoFit/>
          </a:bodyPr>
          <a:lstStyle/>
          <a:p>
            <a:pPr>
              <a:buFont typeface="Arial" pitchFamily="34" charset="0"/>
              <a:buChar char="•"/>
            </a:pPr>
            <a:r>
              <a:rPr lang="fr-FR" sz="2800" dirty="0" smtClean="0"/>
              <a:t> pas de notion de tabagisme; </a:t>
            </a:r>
          </a:p>
          <a:p>
            <a:pPr>
              <a:buFont typeface="Arial" pitchFamily="34" charset="0"/>
              <a:buChar char="•"/>
            </a:pPr>
            <a:r>
              <a:rPr lang="fr-FR" sz="2800" dirty="0" smtClean="0"/>
              <a:t> Aucune notion d’allergie médicamenteuse;</a:t>
            </a:r>
          </a:p>
          <a:p>
            <a:pPr>
              <a:buFont typeface="Arial" pitchFamily="34" charset="0"/>
              <a:buChar char="•"/>
            </a:pPr>
            <a:r>
              <a:rPr lang="fr-FR" sz="2800" dirty="0" smtClean="0"/>
              <a:t>Aucun traitement actuel;</a:t>
            </a:r>
          </a:p>
          <a:p>
            <a:pPr>
              <a:buFont typeface="Arial" pitchFamily="34" charset="0"/>
              <a:buChar char="•"/>
            </a:pPr>
            <a:r>
              <a:rPr lang="fr-FR" sz="2800" dirty="0" smtClean="0"/>
              <a:t> Absence d’hypertension et de diabète;</a:t>
            </a:r>
          </a:p>
          <a:p>
            <a:pPr>
              <a:buFont typeface="Arial" pitchFamily="34" charset="0"/>
              <a:buChar char="•"/>
            </a:pPr>
            <a:r>
              <a:rPr lang="fr-FR" sz="2800" dirty="0" smtClean="0"/>
              <a:t> pas d’intervention chirurgicale</a:t>
            </a:r>
            <a:endParaRPr lang="fr-FR"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71600" y="285728"/>
            <a:ext cx="6929486" cy="707886"/>
          </a:xfrm>
          <a:prstGeom prst="rect">
            <a:avLst/>
          </a:prstGeom>
          <a:noFill/>
        </p:spPr>
        <p:txBody>
          <a:bodyPr wrap="square" rtlCol="0">
            <a:spAutoFit/>
          </a:bodyPr>
          <a:lstStyle/>
          <a:p>
            <a:pPr algn="ctr"/>
            <a:r>
              <a:rPr lang="fr-FR" sz="4000" dirty="0" smtClean="0"/>
              <a:t>L’examen physique </a:t>
            </a:r>
            <a:endParaRPr lang="fr-FR" sz="4000" dirty="0"/>
          </a:p>
        </p:txBody>
      </p:sp>
      <p:sp>
        <p:nvSpPr>
          <p:cNvPr id="3" name="ZoneTexte 2"/>
          <p:cNvSpPr txBox="1"/>
          <p:nvPr/>
        </p:nvSpPr>
        <p:spPr>
          <a:xfrm>
            <a:off x="928658" y="1928802"/>
            <a:ext cx="9001188" cy="3539430"/>
          </a:xfrm>
          <a:prstGeom prst="rect">
            <a:avLst/>
          </a:prstGeom>
          <a:noFill/>
        </p:spPr>
        <p:txBody>
          <a:bodyPr wrap="square" rtlCol="0">
            <a:spAutoFit/>
          </a:bodyPr>
          <a:lstStyle/>
          <a:p>
            <a:pPr>
              <a:buFont typeface="Arial" pitchFamily="34" charset="0"/>
              <a:buChar char="•"/>
            </a:pPr>
            <a:r>
              <a:rPr lang="fr-FR" sz="3200" dirty="0" smtClean="0"/>
              <a:t> Poids de  68 KG; taille de 170 cm;</a:t>
            </a:r>
          </a:p>
          <a:p>
            <a:pPr>
              <a:buFont typeface="Arial" pitchFamily="34" charset="0"/>
              <a:buChar char="•"/>
            </a:pPr>
            <a:r>
              <a:rPr lang="fr-FR" sz="3200" dirty="0" smtClean="0"/>
              <a:t> Tour de taille de 79,8 cm;</a:t>
            </a:r>
          </a:p>
          <a:p>
            <a:pPr>
              <a:buFont typeface="Arial" pitchFamily="34" charset="0"/>
              <a:buChar char="•"/>
            </a:pPr>
            <a:r>
              <a:rPr lang="fr-FR" sz="3200" dirty="0" smtClean="0"/>
              <a:t> PA 122/71 mm Hg; pouls de 68 b/mn</a:t>
            </a:r>
          </a:p>
          <a:p>
            <a:pPr>
              <a:buFont typeface="Arial" pitchFamily="34" charset="0"/>
              <a:buChar char="•"/>
            </a:pPr>
            <a:r>
              <a:rPr lang="fr-FR" sz="3200" dirty="0" smtClean="0"/>
              <a:t> le rythme cardiaque est normal;</a:t>
            </a:r>
          </a:p>
          <a:p>
            <a:pPr>
              <a:buFont typeface="Arial" pitchFamily="34" charset="0"/>
              <a:buChar char="•"/>
            </a:pPr>
            <a:r>
              <a:rPr lang="fr-FR" sz="3200" dirty="0" smtClean="0"/>
              <a:t> Augmentation assez légère du volume du  tendon d’</a:t>
            </a:r>
            <a:r>
              <a:rPr lang="fr-FR" sz="3200" dirty="0" err="1" smtClean="0"/>
              <a:t>Achile</a:t>
            </a:r>
            <a:endParaRPr lang="fr-FR" sz="3200" dirty="0" smtClean="0"/>
          </a:p>
          <a:p>
            <a:pPr>
              <a:buFont typeface="Arial" pitchFamily="34" charset="0"/>
              <a:buChar char="•"/>
            </a:pPr>
            <a:r>
              <a:rPr lang="fr-FR" sz="3200" dirty="0" smtClean="0"/>
              <a:t> Ailleurs RAS</a:t>
            </a:r>
            <a:endParaRPr lang="fr-FR" sz="3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4410" y="571480"/>
            <a:ext cx="7858180" cy="646331"/>
          </a:xfrm>
          <a:prstGeom prst="rect">
            <a:avLst/>
          </a:prstGeom>
          <a:noFill/>
        </p:spPr>
        <p:txBody>
          <a:bodyPr wrap="square" rtlCol="0">
            <a:spAutoFit/>
          </a:bodyPr>
          <a:lstStyle/>
          <a:p>
            <a:r>
              <a:rPr lang="fr-FR" sz="3600" dirty="0" smtClean="0"/>
              <a:t> bilan biologique ( fait il y a 3 mois)</a:t>
            </a:r>
            <a:endParaRPr lang="fr-FR" sz="3600" dirty="0"/>
          </a:p>
        </p:txBody>
      </p:sp>
      <p:sp>
        <p:nvSpPr>
          <p:cNvPr id="3" name="ZoneTexte 2"/>
          <p:cNvSpPr txBox="1"/>
          <p:nvPr/>
        </p:nvSpPr>
        <p:spPr>
          <a:xfrm>
            <a:off x="1428724" y="2143116"/>
            <a:ext cx="7429552" cy="1754326"/>
          </a:xfrm>
          <a:prstGeom prst="rect">
            <a:avLst/>
          </a:prstGeom>
          <a:noFill/>
        </p:spPr>
        <p:txBody>
          <a:bodyPr wrap="square" rtlCol="0">
            <a:spAutoFit/>
          </a:bodyPr>
          <a:lstStyle/>
          <a:p>
            <a:pPr>
              <a:buFont typeface="Wingdings" pitchFamily="2" charset="2"/>
              <a:buChar char="ü"/>
            </a:pPr>
            <a:r>
              <a:rPr lang="fr-FR" sz="3600" dirty="0" smtClean="0"/>
              <a:t> Cholestérol total 3, 75 g/L</a:t>
            </a:r>
          </a:p>
          <a:p>
            <a:pPr>
              <a:buFont typeface="Wingdings" pitchFamily="2" charset="2"/>
              <a:buChar char="ü"/>
            </a:pPr>
            <a:r>
              <a:rPr lang="fr-FR" sz="3600" dirty="0" smtClean="0"/>
              <a:t> HDL </a:t>
            </a:r>
            <a:r>
              <a:rPr lang="fr-FR" sz="3600" dirty="0" err="1" smtClean="0"/>
              <a:t>cholstérol</a:t>
            </a:r>
            <a:r>
              <a:rPr lang="fr-FR" sz="3600" dirty="0" smtClean="0"/>
              <a:t>  : 0,5 g/L</a:t>
            </a:r>
          </a:p>
          <a:p>
            <a:pPr>
              <a:buFont typeface="Wingdings" pitchFamily="2" charset="2"/>
              <a:buChar char="ü"/>
            </a:pPr>
            <a:r>
              <a:rPr lang="fr-FR" sz="3600" dirty="0" smtClean="0"/>
              <a:t> TG : 0,7 g/L</a:t>
            </a:r>
            <a:endParaRPr lang="fr-FR" sz="3600" dirty="0"/>
          </a:p>
        </p:txBody>
      </p:sp>
      <p:sp>
        <p:nvSpPr>
          <p:cNvPr id="4" name="ZoneTexte 3"/>
          <p:cNvSpPr txBox="1"/>
          <p:nvPr/>
        </p:nvSpPr>
        <p:spPr>
          <a:xfrm>
            <a:off x="3428988" y="4572008"/>
            <a:ext cx="4286280" cy="707886"/>
          </a:xfrm>
          <a:prstGeom prst="rect">
            <a:avLst/>
          </a:prstGeom>
          <a:noFill/>
        </p:spPr>
        <p:txBody>
          <a:bodyPr wrap="square" rtlCol="0">
            <a:spAutoFit/>
          </a:bodyPr>
          <a:lstStyle/>
          <a:p>
            <a:r>
              <a:rPr lang="fr-FR" sz="4000" dirty="0" smtClean="0"/>
              <a:t>Calculez le </a:t>
            </a:r>
            <a:r>
              <a:rPr lang="fr-FR" sz="4000" dirty="0" err="1" smtClean="0"/>
              <a:t>LDLc</a:t>
            </a:r>
            <a:r>
              <a:rPr lang="fr-FR" sz="4000" dirty="0" smtClean="0"/>
              <a:t> </a:t>
            </a:r>
            <a:endParaRPr lang="fr-FR" sz="4000" dirty="0"/>
          </a:p>
        </p:txBody>
      </p:sp>
    </p:spTree>
  </p:cSld>
  <p:clrMapOvr>
    <a:masterClrMapping/>
  </p:clrMapOvr>
</p:sld>
</file>

<file path=ppt/theme/theme1.xml><?xml version="1.0" encoding="utf-8"?>
<a:theme xmlns:a="http://schemas.openxmlformats.org/drawingml/2006/main" name="3Squares">
  <a:themeElements>
    <a:clrScheme name="">
      <a:dk1>
        <a:srgbClr val="808080"/>
      </a:dk1>
      <a:lt1>
        <a:srgbClr val="FFFFFF"/>
      </a:lt1>
      <a:dk2>
        <a:srgbClr val="000000"/>
      </a:dk2>
      <a:lt2>
        <a:srgbClr val="FFFF99"/>
      </a:lt2>
      <a:accent1>
        <a:srgbClr val="FFFF99"/>
      </a:accent1>
      <a:accent2>
        <a:srgbClr val="3333CC"/>
      </a:accent2>
      <a:accent3>
        <a:srgbClr val="AAAAAA"/>
      </a:accent3>
      <a:accent4>
        <a:srgbClr val="DADADA"/>
      </a:accent4>
      <a:accent5>
        <a:srgbClr val="FFFFCA"/>
      </a:accent5>
      <a:accent6>
        <a:srgbClr val="2D2DB9"/>
      </a:accent6>
      <a:hlink>
        <a:srgbClr val="CCCCFF"/>
      </a:hlink>
      <a:folHlink>
        <a:srgbClr val="B2B2B2"/>
      </a:folHlink>
    </a:clrScheme>
    <a:fontScheme name="3SQUAR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SQUA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SQUA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SQUA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SQUA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SQUA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SQUA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SQUA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SQUA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SQUA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SQUA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SQUA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SQUA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3Squares</Template>
  <TotalTime>12854</TotalTime>
  <Words>3533</Words>
  <Application>Microsoft Office PowerPoint</Application>
  <PresentationFormat>Diapositives 35 mm</PresentationFormat>
  <Paragraphs>611</Paragraphs>
  <Slides>102</Slides>
  <Notes>13</Notes>
  <HiddenSlides>0</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3Squares</vt:lpstr>
      <vt:lpstr>DYSLIPOPROTEINEMIES &amp; ATHEROSCLEROSE  </vt:lpstr>
      <vt:lpstr>Bibliographie </vt:lpstr>
      <vt:lpstr>Diapositive 3</vt:lpstr>
      <vt:lpstr>Introduction </vt:lpstr>
      <vt:lpstr>INTRODUCTION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gggggggggggggggggggg</dc:title>
  <dc:creator>HOME</dc:creator>
  <cp:lastModifiedBy>HP</cp:lastModifiedBy>
  <cp:revision>525</cp:revision>
  <dcterms:created xsi:type="dcterms:W3CDTF">2012-09-14T10:09:29Z</dcterms:created>
  <dcterms:modified xsi:type="dcterms:W3CDTF">2018-10-17T17:38:47Z</dcterms:modified>
</cp:coreProperties>
</file>