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9"/>
  </p:notesMasterIdLst>
  <p:sldIdLst>
    <p:sldId id="257" r:id="rId2"/>
    <p:sldId id="258" r:id="rId3"/>
    <p:sldId id="287" r:id="rId4"/>
    <p:sldId id="289" r:id="rId5"/>
    <p:sldId id="260" r:id="rId6"/>
    <p:sldId id="261" r:id="rId7"/>
    <p:sldId id="262" r:id="rId8"/>
    <p:sldId id="290" r:id="rId9"/>
    <p:sldId id="346" r:id="rId10"/>
    <p:sldId id="292" r:id="rId11"/>
    <p:sldId id="293" r:id="rId12"/>
    <p:sldId id="295" r:id="rId13"/>
    <p:sldId id="296" r:id="rId14"/>
    <p:sldId id="297" r:id="rId15"/>
    <p:sldId id="298" r:id="rId16"/>
    <p:sldId id="299" r:id="rId17"/>
    <p:sldId id="300" r:id="rId18"/>
    <p:sldId id="301" r:id="rId19"/>
    <p:sldId id="304" r:id="rId20"/>
    <p:sldId id="305" r:id="rId21"/>
    <p:sldId id="306" r:id="rId22"/>
    <p:sldId id="312" r:id="rId23"/>
    <p:sldId id="348" r:id="rId24"/>
    <p:sldId id="317" r:id="rId25"/>
    <p:sldId id="318" r:id="rId26"/>
    <p:sldId id="315" r:id="rId27"/>
    <p:sldId id="316" r:id="rId28"/>
    <p:sldId id="322" r:id="rId29"/>
    <p:sldId id="323" r:id="rId30"/>
    <p:sldId id="326" r:id="rId31"/>
    <p:sldId id="327" r:id="rId32"/>
    <p:sldId id="328" r:id="rId33"/>
    <p:sldId id="329" r:id="rId34"/>
    <p:sldId id="330" r:id="rId35"/>
    <p:sldId id="331" r:id="rId36"/>
    <p:sldId id="332" r:id="rId37"/>
    <p:sldId id="333" r:id="rId38"/>
    <p:sldId id="334" r:id="rId39"/>
    <p:sldId id="340" r:id="rId40"/>
    <p:sldId id="341" r:id="rId41"/>
    <p:sldId id="342" r:id="rId42"/>
    <p:sldId id="343" r:id="rId43"/>
    <p:sldId id="344" r:id="rId44"/>
    <p:sldId id="335" r:id="rId45"/>
    <p:sldId id="336" r:id="rId46"/>
    <p:sldId id="337" r:id="rId47"/>
    <p:sldId id="347" r:id="rId4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D818"/>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11" autoAdjust="0"/>
    <p:restoredTop sz="94690" autoAdjust="0"/>
  </p:normalViewPr>
  <p:slideViewPr>
    <p:cSldViewPr>
      <p:cViewPr>
        <p:scale>
          <a:sx n="80" d="100"/>
          <a:sy n="80" d="100"/>
        </p:scale>
        <p:origin x="-1002" y="-78"/>
      </p:cViewPr>
      <p:guideLst>
        <p:guide orient="horz" pos="2160"/>
        <p:guide pos="2880"/>
      </p:guideLst>
    </p:cSldViewPr>
  </p:slideViewPr>
  <p:outlineViewPr>
    <p:cViewPr>
      <p:scale>
        <a:sx n="33" d="100"/>
        <a:sy n="33" d="100"/>
      </p:scale>
      <p:origin x="0" y="55884"/>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56" d="100"/>
          <a:sy n="56" d="100"/>
        </p:scale>
        <p:origin x="-181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view3D>
      <c:rotX val="30"/>
      <c:perspective val="30"/>
    </c:view3D>
    <c:plotArea>
      <c:layout>
        <c:manualLayout>
          <c:layoutTarget val="inner"/>
          <c:xMode val="edge"/>
          <c:yMode val="edge"/>
          <c:x val="8.3741830065360082E-2"/>
          <c:y val="0.10517915359313502"/>
          <c:w val="0.8390522875816997"/>
          <c:h val="0.8228366082040357"/>
        </c:manualLayout>
      </c:layout>
      <c:pie3DChart>
        <c:varyColors val="1"/>
        <c:ser>
          <c:idx val="0"/>
          <c:order val="0"/>
          <c:explosion val="25"/>
          <c:dLbls>
            <c:dLbl>
              <c:idx val="0"/>
              <c:layout>
                <c:manualLayout>
                  <c:x val="-6.8418377849828155E-2"/>
                  <c:y val="9.1463380482061846E-2"/>
                </c:manualLayout>
              </c:layout>
              <c:tx>
                <c:rich>
                  <a:bodyPr/>
                  <a:lstStyle/>
                  <a:p>
                    <a:r>
                      <a:rPr lang="en-US" dirty="0" smtClean="0"/>
                      <a:t>6.48 %</a:t>
                    </a:r>
                    <a:endParaRPr lang="en-US" dirty="0"/>
                  </a:p>
                </c:rich>
              </c:tx>
              <c:showVal val="1"/>
            </c:dLbl>
            <c:dLbl>
              <c:idx val="1"/>
              <c:layout>
                <c:manualLayout>
                  <c:x val="-0.12838309497027148"/>
                  <c:y val="2.5424223657436112E-2"/>
                </c:manualLayout>
              </c:layout>
              <c:tx>
                <c:rich>
                  <a:bodyPr/>
                  <a:lstStyle/>
                  <a:p>
                    <a:pPr>
                      <a:defRPr sz="3200" b="1" baseline="0">
                        <a:solidFill>
                          <a:srgbClr val="FFFF00"/>
                        </a:solidFill>
                      </a:defRPr>
                    </a:pPr>
                    <a:r>
                      <a:rPr lang="en-US" dirty="0" smtClean="0"/>
                      <a:t>21 %</a:t>
                    </a:r>
                    <a:endParaRPr lang="en-US" dirty="0"/>
                  </a:p>
                </c:rich>
              </c:tx>
              <c:spPr/>
              <c:showVal val="1"/>
            </c:dLbl>
            <c:dLbl>
              <c:idx val="2"/>
              <c:layout>
                <c:manualLayout>
                  <c:x val="-0.10964315174888936"/>
                  <c:y val="-9.6939750508714492E-2"/>
                </c:manualLayout>
              </c:layout>
              <c:showVal val="1"/>
            </c:dLbl>
            <c:dLbl>
              <c:idx val="3"/>
              <c:layout>
                <c:manualLayout>
                  <c:x val="-0.10672778035098617"/>
                  <c:y val="-0.29022307057821511"/>
                </c:manualLayout>
              </c:layout>
              <c:tx>
                <c:rich>
                  <a:bodyPr/>
                  <a:lstStyle/>
                  <a:p>
                    <a:r>
                      <a:rPr lang="en-US" dirty="0" smtClean="0"/>
                      <a:t>27 %</a:t>
                    </a:r>
                    <a:endParaRPr lang="en-US" dirty="0"/>
                  </a:p>
                </c:rich>
              </c:tx>
              <c:showVal val="1"/>
            </c:dLbl>
            <c:dLbl>
              <c:idx val="4"/>
              <c:layout>
                <c:manualLayout>
                  <c:x val="7.1559878544593697E-2"/>
                  <c:y val="-0.16724972471370791"/>
                </c:manualLayout>
              </c:layout>
              <c:showVal val="1"/>
            </c:dLbl>
            <c:dLbl>
              <c:idx val="5"/>
              <c:layout>
                <c:manualLayout>
                  <c:x val="0.14092609747311041"/>
                  <c:y val="-0.1591485224155294"/>
                </c:manualLayout>
              </c:layout>
              <c:tx>
                <c:rich>
                  <a:bodyPr/>
                  <a:lstStyle/>
                  <a:p>
                    <a:r>
                      <a:rPr lang="en-US" dirty="0" smtClean="0"/>
                      <a:t>14 %</a:t>
                    </a:r>
                    <a:endParaRPr lang="en-US" dirty="0"/>
                  </a:p>
                </c:rich>
              </c:tx>
              <c:showVal val="1"/>
            </c:dLbl>
            <c:dLbl>
              <c:idx val="6"/>
              <c:layout>
                <c:manualLayout>
                  <c:x val="9.6973164068777123E-2"/>
                  <c:y val="5.3600813943200924E-2"/>
                </c:manualLayout>
              </c:layout>
              <c:tx>
                <c:rich>
                  <a:bodyPr/>
                  <a:lstStyle/>
                  <a:p>
                    <a:r>
                      <a:rPr lang="en-US" dirty="0" smtClean="0"/>
                      <a:t>26 %</a:t>
                    </a:r>
                    <a:endParaRPr lang="en-US" dirty="0"/>
                  </a:p>
                </c:rich>
              </c:tx>
              <c:showVal val="1"/>
            </c:dLbl>
            <c:txPr>
              <a:bodyPr/>
              <a:lstStyle/>
              <a:p>
                <a:pPr>
                  <a:defRPr sz="3200" b="1">
                    <a:solidFill>
                      <a:srgbClr val="FFFF00"/>
                    </a:solidFill>
                  </a:defRPr>
                </a:pPr>
                <a:endParaRPr lang="fr-FR"/>
              </a:p>
            </c:txPr>
            <c:showVal val="1"/>
            <c:showLeaderLines val="1"/>
          </c:dLbls>
          <c:cat>
            <c:strRef>
              <c:f>Feuil1!$D$7:$J$7</c:f>
              <c:strCache>
                <c:ptCount val="7"/>
                <c:pt idx="0">
                  <c:v>gn</c:v>
                </c:pt>
                <c:pt idx="1">
                  <c:v>nd</c:v>
                </c:pt>
                <c:pt idx="2">
                  <c:v>ni</c:v>
                </c:pt>
                <c:pt idx="3">
                  <c:v>nv</c:v>
                </c:pt>
                <c:pt idx="4">
                  <c:v>toxique</c:v>
                </c:pt>
                <c:pt idx="5">
                  <c:v>nH</c:v>
                </c:pt>
                <c:pt idx="6">
                  <c:v>CI</c:v>
                </c:pt>
              </c:strCache>
            </c:strRef>
          </c:cat>
          <c:val>
            <c:numRef>
              <c:f>Feuil1!$D$8:$J$8</c:f>
              <c:numCache>
                <c:formatCode>General</c:formatCode>
                <c:ptCount val="7"/>
                <c:pt idx="0">
                  <c:v>6.48</c:v>
                </c:pt>
                <c:pt idx="1">
                  <c:v>21</c:v>
                </c:pt>
                <c:pt idx="2">
                  <c:v>2.8899999999999997</c:v>
                </c:pt>
                <c:pt idx="3">
                  <c:v>27</c:v>
                </c:pt>
                <c:pt idx="4">
                  <c:v>1</c:v>
                </c:pt>
                <c:pt idx="5">
                  <c:v>14</c:v>
                </c:pt>
                <c:pt idx="6">
                  <c:v>26</c:v>
                </c:pt>
              </c:numCache>
            </c:numRef>
          </c:val>
        </c:ser>
      </c:pie3DChart>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0.73713</cdr:x>
      <cdr:y>0.76023</cdr:y>
    </cdr:from>
    <cdr:to>
      <cdr:x>0.99449</cdr:x>
      <cdr:y>0.88026</cdr:y>
    </cdr:to>
    <cdr:sp macro="" textlink="">
      <cdr:nvSpPr>
        <cdr:cNvPr id="2" name="ZoneTexte 1"/>
        <cdr:cNvSpPr txBox="1"/>
      </cdr:nvSpPr>
      <cdr:spPr>
        <a:xfrm xmlns:a="http://schemas.openxmlformats.org/drawingml/2006/main">
          <a:off x="5729302" y="4071966"/>
          <a:ext cx="2000264" cy="64294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sz="1800" b="1" dirty="0" smtClean="0">
              <a:solidFill>
                <a:schemeClr val="tx1"/>
              </a:solidFill>
            </a:rPr>
            <a:t>N vasculaire</a:t>
          </a:r>
          <a:endParaRPr lang="fr-FR" sz="1800" b="1"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30C568-055D-4221-BD9C-10898C59D65B}" type="datetimeFigureOut">
              <a:rPr lang="fr-FR" smtClean="0"/>
              <a:pPr/>
              <a:t>16/12/2011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070531-D9E6-4A1C-A348-86EB86CF547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8070531-D9E6-4A1C-A348-86EB86CF547A}"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Hyper h intermédiaire entre 30 et 100 micromole. </a:t>
            </a:r>
            <a:r>
              <a:rPr lang="fr-FR" baseline="0" dirty="0" smtClean="0"/>
              <a:t> cette HH est retrouvée chez le DP et même chez le transplanté. L’</a:t>
            </a:r>
            <a:r>
              <a:rPr lang="fr-FR" baseline="0" dirty="0" err="1" smtClean="0"/>
              <a:t>hypertriglycéridémie</a:t>
            </a:r>
            <a:r>
              <a:rPr lang="fr-FR" baseline="0" dirty="0" smtClean="0"/>
              <a:t> peut affecter plus de 80 % des hémodialysés.</a:t>
            </a:r>
            <a:endParaRPr lang="fr-FR" dirty="0"/>
          </a:p>
        </p:txBody>
      </p:sp>
      <p:sp>
        <p:nvSpPr>
          <p:cNvPr id="4" name="Espace réservé du numéro de diapositive 3"/>
          <p:cNvSpPr>
            <a:spLocks noGrp="1"/>
          </p:cNvSpPr>
          <p:nvPr>
            <p:ph type="sldNum" sz="quarter" idx="10"/>
          </p:nvPr>
        </p:nvSpPr>
        <p:spPr/>
        <p:txBody>
          <a:bodyPr/>
          <a:lstStyle/>
          <a:p>
            <a:fld id="{E8070531-D9E6-4A1C-A348-86EB86CF547A}" type="slidenum">
              <a:rPr lang="fr-FR" smtClean="0"/>
              <a:pPr/>
              <a:t>25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Certains variables sont associées à l’HH , parmi celles</a:t>
            </a:r>
            <a:r>
              <a:rPr lang="fr-FR" baseline="0" dirty="0" smtClean="0"/>
              <a:t> –ci le </a:t>
            </a:r>
            <a:r>
              <a:rPr lang="fr-FR" baseline="0" dirty="0" err="1" smtClean="0"/>
              <a:t>diabète,la</a:t>
            </a:r>
            <a:r>
              <a:rPr lang="fr-FR" baseline="0" dirty="0" smtClean="0"/>
              <a:t> vitaminothérapie et la durée de dialyse</a:t>
            </a:r>
            <a:endParaRPr lang="fr-FR" dirty="0"/>
          </a:p>
        </p:txBody>
      </p:sp>
      <p:sp>
        <p:nvSpPr>
          <p:cNvPr id="4" name="Espace réservé du numéro de diapositive 3"/>
          <p:cNvSpPr>
            <a:spLocks noGrp="1"/>
          </p:cNvSpPr>
          <p:nvPr>
            <p:ph type="sldNum" sz="quarter" idx="10"/>
          </p:nvPr>
        </p:nvSpPr>
        <p:spPr/>
        <p:txBody>
          <a:bodyPr/>
          <a:lstStyle/>
          <a:p>
            <a:fld id="{E8070531-D9E6-4A1C-A348-86EB86CF547A}" type="slidenum">
              <a:rPr lang="fr-FR" smtClean="0"/>
              <a:pPr/>
              <a:t>28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Diabète sans néphropathie l’</a:t>
            </a:r>
            <a:r>
              <a:rPr lang="fr-FR" dirty="0" err="1" smtClean="0"/>
              <a:t>homocystéine</a:t>
            </a:r>
            <a:r>
              <a:rPr lang="fr-FR" dirty="0" smtClean="0"/>
              <a:t> est normale ou basse.</a:t>
            </a:r>
            <a:endParaRPr lang="fr-FR" dirty="0"/>
          </a:p>
        </p:txBody>
      </p:sp>
      <p:sp>
        <p:nvSpPr>
          <p:cNvPr id="4" name="Espace réservé du numéro de diapositive 3"/>
          <p:cNvSpPr>
            <a:spLocks noGrp="1"/>
          </p:cNvSpPr>
          <p:nvPr>
            <p:ph type="sldNum" sz="quarter" idx="10"/>
          </p:nvPr>
        </p:nvSpPr>
        <p:spPr/>
        <p:txBody>
          <a:bodyPr/>
          <a:lstStyle/>
          <a:p>
            <a:fld id="{E8070531-D9E6-4A1C-A348-86EB86CF547A}" type="slidenum">
              <a:rPr lang="fr-FR" smtClean="0"/>
              <a:pPr/>
              <a:t>29</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8070531-D9E6-4A1C-A348-86EB86CF547A}" type="slidenum">
              <a:rPr lang="fr-FR" smtClean="0"/>
              <a:pPr/>
              <a:t>35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E44240D6-6644-4F35-88A2-D6FDA4328491}" type="datetimeFigureOut">
              <a:rPr lang="fr-FR" smtClean="0"/>
              <a:pPr/>
              <a:t>16/12/2011</a:t>
            </a:fld>
            <a:endParaRPr lang="fr-FR" dirty="0"/>
          </a:p>
        </p:txBody>
      </p:sp>
      <p:sp>
        <p:nvSpPr>
          <p:cNvPr id="17" name="Espace réservé du pied de page 16"/>
          <p:cNvSpPr>
            <a:spLocks noGrp="1"/>
          </p:cNvSpPr>
          <p:nvPr>
            <p:ph type="ftr" sz="quarter" idx="11"/>
          </p:nvPr>
        </p:nvSpPr>
        <p:spPr/>
        <p:txBody>
          <a:bodyPr/>
          <a:lstStyle>
            <a:extLst/>
          </a:lstStyle>
          <a:p>
            <a:endParaRPr lang="fr-FR" dirty="0"/>
          </a:p>
        </p:txBody>
      </p:sp>
      <p:sp>
        <p:nvSpPr>
          <p:cNvPr id="29" name="Espace réservé du numéro de diapositive 28"/>
          <p:cNvSpPr>
            <a:spLocks noGrp="1"/>
          </p:cNvSpPr>
          <p:nvPr>
            <p:ph type="sldNum" sz="quarter" idx="12"/>
          </p:nvPr>
        </p:nvSpPr>
        <p:spPr/>
        <p:txBody>
          <a:bodyPr/>
          <a:lstStyle>
            <a:extLst/>
          </a:lstStyle>
          <a:p>
            <a:fld id="{0EC0E436-9AD4-4EEC-807E-542AACFAE4D2}" type="slidenum">
              <a:rPr lang="fr-FR" smtClean="0"/>
              <a:pPr/>
              <a:t>‹N°›</a:t>
            </a:fld>
            <a:endParaRPr lang="fr-FR"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44240D6-6644-4F35-88A2-D6FDA4328491}" type="datetimeFigureOut">
              <a:rPr lang="fr-FR" smtClean="0"/>
              <a:pPr/>
              <a:t>16/12/2011</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0EC0E436-9AD4-4EEC-807E-542AACFAE4D2}"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44240D6-6644-4F35-88A2-D6FDA4328491}" type="datetimeFigureOut">
              <a:rPr lang="fr-FR" smtClean="0"/>
              <a:pPr/>
              <a:t>16/12/2011</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0EC0E436-9AD4-4EEC-807E-542AACFAE4D2}"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44240D6-6644-4F35-88A2-D6FDA4328491}" type="datetimeFigureOut">
              <a:rPr lang="fr-FR" smtClean="0"/>
              <a:pPr/>
              <a:t>16/12/2011</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0EC0E436-9AD4-4EEC-807E-542AACFAE4D2}"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44240D6-6644-4F35-88A2-D6FDA4328491}" type="datetimeFigureOut">
              <a:rPr lang="fr-FR" smtClean="0"/>
              <a:pPr/>
              <a:t>16/12/2011</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0EC0E436-9AD4-4EEC-807E-542AACFAE4D2}" type="slidenum">
              <a:rPr lang="fr-FR" smtClean="0"/>
              <a:pPr/>
              <a:t>‹N°›</a:t>
            </a:fld>
            <a:endParaRPr lang="fr-FR"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44240D6-6644-4F35-88A2-D6FDA4328491}" type="datetimeFigureOut">
              <a:rPr lang="fr-FR" smtClean="0"/>
              <a:pPr/>
              <a:t>16/12/2011</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0EC0E436-9AD4-4EEC-807E-542AACFAE4D2}"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44240D6-6644-4F35-88A2-D6FDA4328491}" type="datetimeFigureOut">
              <a:rPr lang="fr-FR" smtClean="0"/>
              <a:pPr/>
              <a:t>16/12/2011</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0EC0E436-9AD4-4EEC-807E-542AACFAE4D2}" type="slidenum">
              <a:rPr lang="fr-FR" smtClean="0"/>
              <a:pPr/>
              <a:t>‹N°›</a:t>
            </a:fld>
            <a:endParaRPr lang="fr-FR"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44240D6-6644-4F35-88A2-D6FDA4328491}" type="datetimeFigureOut">
              <a:rPr lang="fr-FR" smtClean="0"/>
              <a:pPr/>
              <a:t>16/12/2011</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0EC0E436-9AD4-4EEC-807E-542AACFAE4D2}"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E44240D6-6644-4F35-88A2-D6FDA4328491}" type="datetimeFigureOut">
              <a:rPr lang="fr-FR" smtClean="0"/>
              <a:pPr/>
              <a:t>16/12/2011</a:t>
            </a:fld>
            <a:endParaRPr lang="fr-FR" dirty="0"/>
          </a:p>
        </p:txBody>
      </p:sp>
      <p:sp>
        <p:nvSpPr>
          <p:cNvPr id="3" name="Espace réservé du pied de page 2"/>
          <p:cNvSpPr>
            <a:spLocks noGrp="1"/>
          </p:cNvSpPr>
          <p:nvPr>
            <p:ph type="ftr" sz="quarter" idx="11"/>
          </p:nvPr>
        </p:nvSpPr>
        <p:spPr/>
        <p:txBody>
          <a:bodyPr/>
          <a:lstStyle>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0EC0E436-9AD4-4EEC-807E-542AACFAE4D2}"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44240D6-6644-4F35-88A2-D6FDA4328491}" type="datetimeFigureOut">
              <a:rPr lang="fr-FR" smtClean="0"/>
              <a:pPr/>
              <a:t>16/12/2011</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0EC0E436-9AD4-4EEC-807E-542AACFAE4D2}"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E44240D6-6644-4F35-88A2-D6FDA4328491}" type="datetimeFigureOut">
              <a:rPr lang="fr-FR" smtClean="0"/>
              <a:pPr/>
              <a:t>16/12/2011</a:t>
            </a:fld>
            <a:endParaRPr lang="fr-FR" dirty="0"/>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dirty="0"/>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0EC0E436-9AD4-4EEC-807E-542AACFAE4D2}"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44240D6-6644-4F35-88A2-D6FDA4328491}" type="datetimeFigureOut">
              <a:rPr lang="fr-FR" smtClean="0"/>
              <a:pPr/>
              <a:t>16/12/2011</a:t>
            </a:fld>
            <a:endParaRPr lang="fr-FR" dirty="0"/>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dirty="0"/>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EC0E436-9AD4-4EEC-807E-542AACFAE4D2}"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58" y="260648"/>
            <a:ext cx="8786842" cy="1512168"/>
          </a:xfrm>
          <a:noFill/>
          <a:ln>
            <a:noFill/>
          </a:ln>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fr-FR" sz="2400" dirty="0" smtClean="0">
                <a:solidFill>
                  <a:srgbClr val="FFFF00"/>
                </a:solidFill>
                <a:latin typeface="Bookman Old Style" pitchFamily="18" charset="0"/>
                <a:cs typeface="Andalus" pitchFamily="2" charset="-78"/>
              </a:rPr>
              <a:t/>
            </a:r>
            <a:br>
              <a:rPr lang="fr-FR" sz="2400" dirty="0" smtClean="0">
                <a:solidFill>
                  <a:srgbClr val="FFFF00"/>
                </a:solidFill>
                <a:latin typeface="Bookman Old Style" pitchFamily="18" charset="0"/>
                <a:cs typeface="Andalus" pitchFamily="2" charset="-78"/>
              </a:rPr>
            </a:br>
            <a:r>
              <a:rPr lang="fr-FR" sz="2400" dirty="0" smtClean="0">
                <a:solidFill>
                  <a:srgbClr val="FFFF00"/>
                </a:solidFill>
                <a:latin typeface="Bookman Old Style" pitchFamily="18" charset="0"/>
                <a:cs typeface="Andalus" pitchFamily="2" charset="-78"/>
              </a:rPr>
              <a:t>HYPERHOMOCYSTÉINEMIE, DYSLIPIDÉMIE</a:t>
            </a:r>
            <a:br>
              <a:rPr lang="fr-FR" sz="2400" dirty="0" smtClean="0">
                <a:solidFill>
                  <a:srgbClr val="FFFF00"/>
                </a:solidFill>
                <a:latin typeface="Bookman Old Style" pitchFamily="18" charset="0"/>
                <a:cs typeface="Andalus" pitchFamily="2" charset="-78"/>
              </a:rPr>
            </a:br>
            <a:r>
              <a:rPr lang="fr-FR" sz="2400" dirty="0" smtClean="0">
                <a:solidFill>
                  <a:srgbClr val="FFFF00"/>
                </a:solidFill>
                <a:latin typeface="Bookman Old Style" pitchFamily="18" charset="0"/>
                <a:cs typeface="Andalus" pitchFamily="2" charset="-78"/>
              </a:rPr>
              <a:t>ET INFLAMMATION DANS       	</a:t>
            </a:r>
            <a:br>
              <a:rPr lang="fr-FR" sz="2400" dirty="0" smtClean="0">
                <a:solidFill>
                  <a:srgbClr val="FFFF00"/>
                </a:solidFill>
                <a:latin typeface="Bookman Old Style" pitchFamily="18" charset="0"/>
                <a:cs typeface="Andalus" pitchFamily="2" charset="-78"/>
              </a:rPr>
            </a:br>
            <a:r>
              <a:rPr lang="fr-FR" sz="2400" dirty="0" smtClean="0">
                <a:solidFill>
                  <a:srgbClr val="FFFF00"/>
                </a:solidFill>
                <a:latin typeface="Bookman Old Style" pitchFamily="18" charset="0"/>
                <a:cs typeface="Andalus" pitchFamily="2" charset="-78"/>
              </a:rPr>
              <a:t>L’ ATHÉROTHROMBOGÉNÈSE DES HÉMODIALYSÉS </a:t>
            </a:r>
            <a:endParaRPr lang="fr-FR" sz="2400" dirty="0">
              <a:solidFill>
                <a:srgbClr val="FFFF00"/>
              </a:solidFill>
              <a:latin typeface="Bookman Old Style" pitchFamily="18" charset="0"/>
              <a:cs typeface="Andalus" pitchFamily="2" charset="-78"/>
            </a:endParaRPr>
          </a:p>
        </p:txBody>
      </p:sp>
      <p:sp>
        <p:nvSpPr>
          <p:cNvPr id="3" name="Sous-titre 2"/>
          <p:cNvSpPr>
            <a:spLocks noGrp="1"/>
          </p:cNvSpPr>
          <p:nvPr>
            <p:ph type="subTitle" idx="1"/>
          </p:nvPr>
        </p:nvSpPr>
        <p:spPr>
          <a:xfrm>
            <a:off x="755576" y="5085184"/>
            <a:ext cx="4320480" cy="576064"/>
          </a:xfrm>
        </p:spPr>
        <p:txBody>
          <a:bodyPr>
            <a:normAutofit/>
          </a:bodyPr>
          <a:lstStyle/>
          <a:p>
            <a:pPr algn="l"/>
            <a:r>
              <a:rPr lang="fr-FR" sz="2400" b="1" dirty="0" smtClean="0">
                <a:solidFill>
                  <a:schemeClr val="tx1"/>
                </a:solidFill>
              </a:rPr>
              <a:t> </a:t>
            </a:r>
          </a:p>
        </p:txBody>
      </p:sp>
      <p:sp>
        <p:nvSpPr>
          <p:cNvPr id="7" name="ZoneTexte 6"/>
          <p:cNvSpPr txBox="1"/>
          <p:nvPr/>
        </p:nvSpPr>
        <p:spPr>
          <a:xfrm>
            <a:off x="6929422" y="6286520"/>
            <a:ext cx="2214578" cy="369332"/>
          </a:xfrm>
          <a:prstGeom prst="rect">
            <a:avLst/>
          </a:prstGeom>
          <a:noFill/>
        </p:spPr>
        <p:txBody>
          <a:bodyPr wrap="square" rtlCol="0">
            <a:spAutoFit/>
          </a:body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
        <p:nvSpPr>
          <p:cNvPr id="10" name="ZoneTexte 9"/>
          <p:cNvSpPr txBox="1"/>
          <p:nvPr/>
        </p:nvSpPr>
        <p:spPr>
          <a:xfrm>
            <a:off x="611560" y="5301208"/>
            <a:ext cx="4464496" cy="707886"/>
          </a:xfrm>
          <a:prstGeom prst="rect">
            <a:avLst/>
          </a:prstGeom>
          <a:noFill/>
        </p:spPr>
        <p:txBody>
          <a:bodyPr wrap="square" rtlCol="0">
            <a:spAutoFit/>
          </a:bodyPr>
          <a:lstStyle/>
          <a:p>
            <a:r>
              <a:rPr lang="fr-FR" sz="2000" b="1" dirty="0" smtClean="0"/>
              <a:t>Journées de la SANDT , 18 &amp; 19     décembre 2011- Sheraton club des pins</a:t>
            </a:r>
            <a:endParaRPr lang="fr-FR" sz="2000" b="1" dirty="0"/>
          </a:p>
        </p:txBody>
      </p:sp>
      <p:sp>
        <p:nvSpPr>
          <p:cNvPr id="8" name="ZoneTexte 7"/>
          <p:cNvSpPr txBox="1"/>
          <p:nvPr/>
        </p:nvSpPr>
        <p:spPr>
          <a:xfrm>
            <a:off x="611560" y="3284984"/>
            <a:ext cx="7848872" cy="338554"/>
          </a:xfrm>
          <a:prstGeom prst="rect">
            <a:avLst/>
          </a:prstGeom>
          <a:noFill/>
        </p:spPr>
        <p:txBody>
          <a:bodyPr wrap="square" rtlCol="0">
            <a:spAutoFit/>
          </a:bodyPr>
          <a:lstStyle/>
          <a:p>
            <a:r>
              <a:rPr lang="fr-FR" sz="1600" b="1" dirty="0" smtClean="0"/>
              <a:t>MEH. CHERIFI; T RAYANE; N DJEBLI; N MEDACI; Z GUECHI ; A ZENATI</a:t>
            </a:r>
            <a:endParaRPr lang="fr-FR" sz="1600" b="1" dirty="0"/>
          </a:p>
        </p:txBody>
      </p:sp>
      <p:pic>
        <p:nvPicPr>
          <p:cNvPr id="9" name="Picture 2" descr="I:\NEW 24\homocysteine_image[1].gif"/>
          <p:cNvPicPr>
            <a:picLocks noChangeAspect="1" noChangeArrowheads="1"/>
          </p:cNvPicPr>
          <p:nvPr/>
        </p:nvPicPr>
        <p:blipFill>
          <a:blip r:embed="rId3" cstate="print"/>
          <a:srcRect/>
          <a:stretch>
            <a:fillRect/>
          </a:stretch>
        </p:blipFill>
        <p:spPr bwMode="auto">
          <a:xfrm>
            <a:off x="7740352" y="4077072"/>
            <a:ext cx="936104" cy="18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42852"/>
            <a:ext cx="8229600" cy="584182"/>
          </a:xfrm>
        </p:spPr>
        <p:txBody>
          <a:bodyPr/>
          <a:lstStyle/>
          <a:p>
            <a:pPr algn="ctr"/>
            <a:r>
              <a:rPr lang="fr-FR" sz="2400" b="1" dirty="0" smtClean="0">
                <a:solidFill>
                  <a:srgbClr val="FFFF00"/>
                </a:solidFill>
              </a:rPr>
              <a:t>ROLE DU REIN DANS LE MAINTIEN </a:t>
            </a:r>
            <a:br>
              <a:rPr lang="fr-FR" sz="2400" b="1" dirty="0" smtClean="0">
                <a:solidFill>
                  <a:srgbClr val="FFFF00"/>
                </a:solidFill>
              </a:rPr>
            </a:br>
            <a:r>
              <a:rPr lang="fr-FR" sz="2400" b="1" dirty="0" smtClean="0">
                <a:solidFill>
                  <a:srgbClr val="FFFF00"/>
                </a:solidFill>
              </a:rPr>
              <a:t>DE L’HOMEOSTASIE DE L’</a:t>
            </a:r>
            <a:r>
              <a:rPr lang="fr-FR" sz="2400" b="1" dirty="0" err="1" smtClean="0">
                <a:solidFill>
                  <a:srgbClr val="FFFF00"/>
                </a:solidFill>
              </a:rPr>
              <a:t>Hcy</a:t>
            </a:r>
            <a:endParaRPr lang="fr-FR" sz="2400" dirty="0"/>
          </a:p>
        </p:txBody>
      </p:sp>
      <p:sp>
        <p:nvSpPr>
          <p:cNvPr id="3" name="Espace réservé du texte 2"/>
          <p:cNvSpPr>
            <a:spLocks noGrp="1"/>
          </p:cNvSpPr>
          <p:nvPr>
            <p:ph type="body" idx="2"/>
          </p:nvPr>
        </p:nvSpPr>
        <p:spPr>
          <a:xfrm>
            <a:off x="428596" y="1000108"/>
            <a:ext cx="4857784" cy="5500726"/>
          </a:xfrm>
        </p:spPr>
        <p:txBody>
          <a:bodyPr/>
          <a:lstStyle/>
          <a:p>
            <a:pPr marL="454914" indent="-400050">
              <a:buFont typeface="+mj-lt"/>
              <a:buAutoNum type="romanUcPeriod"/>
            </a:pPr>
            <a:r>
              <a:rPr lang="fr-FR" sz="2000" dirty="0" smtClean="0"/>
              <a:t>Présence de toutes les enzymes impliquées dans le métabolisme de l’</a:t>
            </a:r>
            <a:r>
              <a:rPr lang="fr-FR" sz="2000" dirty="0" err="1" smtClean="0"/>
              <a:t>Hcy</a:t>
            </a:r>
            <a:r>
              <a:rPr lang="fr-FR" sz="2000" dirty="0" smtClean="0"/>
              <a:t>;</a:t>
            </a:r>
          </a:p>
          <a:p>
            <a:pPr marL="454914" indent="-400050">
              <a:buFont typeface="+mj-lt"/>
              <a:buAutoNum type="romanUcPeriod"/>
            </a:pPr>
            <a:r>
              <a:rPr lang="fr-FR" sz="2000" dirty="0" smtClean="0"/>
              <a:t>Approximativement  450 </a:t>
            </a:r>
            <a:r>
              <a:rPr lang="fr-FR" sz="2000" dirty="0" err="1" smtClean="0"/>
              <a:t>mM</a:t>
            </a:r>
            <a:r>
              <a:rPr lang="fr-FR" sz="2000" dirty="0" smtClean="0"/>
              <a:t> d’acides aminés sont filtrés chaque jour;</a:t>
            </a:r>
          </a:p>
          <a:p>
            <a:pPr marL="454914" indent="-400050">
              <a:buFont typeface="+mj-lt"/>
              <a:buAutoNum type="romanUcPeriod"/>
            </a:pPr>
            <a:r>
              <a:rPr lang="fr-FR" sz="2000" dirty="0" smtClean="0"/>
              <a:t> poids moléculaire de l’</a:t>
            </a:r>
            <a:r>
              <a:rPr lang="fr-FR" sz="2000" dirty="0" err="1" smtClean="0"/>
              <a:t>Hcy</a:t>
            </a:r>
            <a:r>
              <a:rPr lang="fr-FR" sz="2000" dirty="0" smtClean="0"/>
              <a:t> est de 135 D;</a:t>
            </a:r>
          </a:p>
          <a:p>
            <a:pPr marL="454914" indent="-400050">
              <a:buFont typeface="+mj-lt"/>
              <a:buAutoNum type="romanUcPeriod"/>
            </a:pPr>
            <a:r>
              <a:rPr lang="fr-FR" sz="2000" dirty="0" smtClean="0"/>
              <a:t>Aisément filtrée par le glomérule et réabsorbée par le TCP </a:t>
            </a:r>
          </a:p>
          <a:p>
            <a:pPr marL="454914" indent="-400050">
              <a:buFont typeface="+mj-lt"/>
              <a:buAutoNum type="romanUcPeriod"/>
            </a:pPr>
            <a:endParaRPr lang="fr-FR" sz="2000" dirty="0" smtClean="0"/>
          </a:p>
          <a:p>
            <a:pPr marL="454914" indent="-400050">
              <a:buFont typeface="+mj-lt"/>
              <a:buAutoNum type="romanUcPeriod"/>
            </a:pPr>
            <a:r>
              <a:rPr lang="fr-FR" sz="2000" dirty="0" smtClean="0"/>
              <a:t>La quantité  d’</a:t>
            </a:r>
            <a:r>
              <a:rPr lang="fr-FR" sz="2000" dirty="0" err="1" smtClean="0"/>
              <a:t>Hcy</a:t>
            </a:r>
            <a:r>
              <a:rPr lang="fr-FR" sz="2000" dirty="0" smtClean="0"/>
              <a:t> filtrée quotidiennement  est  de l’ordre  de 0.5 </a:t>
            </a:r>
            <a:r>
              <a:rPr lang="fr-FR" sz="2000" dirty="0" err="1" smtClean="0"/>
              <a:t>mM</a:t>
            </a:r>
            <a:r>
              <a:rPr lang="fr-FR" sz="2000" dirty="0" smtClean="0"/>
              <a:t> </a:t>
            </a:r>
            <a:r>
              <a:rPr lang="fr-FR" sz="2000" b="1" dirty="0" smtClean="0">
                <a:solidFill>
                  <a:schemeClr val="tx2">
                    <a:lumMod val="90000"/>
                  </a:schemeClr>
                </a:solidFill>
              </a:rPr>
              <a:t>( 3 µM [ free </a:t>
            </a:r>
            <a:r>
              <a:rPr lang="fr-FR" sz="2000" b="1" dirty="0" err="1" smtClean="0">
                <a:solidFill>
                  <a:schemeClr val="tx2">
                    <a:lumMod val="90000"/>
                  </a:schemeClr>
                </a:solidFill>
              </a:rPr>
              <a:t>Hcy</a:t>
            </a:r>
            <a:r>
              <a:rPr lang="fr-FR" sz="2000" b="1" dirty="0" smtClean="0">
                <a:solidFill>
                  <a:schemeClr val="tx2">
                    <a:lumMod val="90000"/>
                  </a:schemeClr>
                </a:solidFill>
              </a:rPr>
              <a:t>] x 0.12 x 60 x 24</a:t>
            </a:r>
            <a:r>
              <a:rPr lang="fr-FR" sz="2000" dirty="0" smtClean="0">
                <a:solidFill>
                  <a:schemeClr val="tx2">
                    <a:lumMod val="90000"/>
                  </a:schemeClr>
                </a:solidFill>
              </a:rPr>
              <a:t>);</a:t>
            </a:r>
          </a:p>
          <a:p>
            <a:pPr marL="454914" indent="-400050">
              <a:buFont typeface="+mj-lt"/>
              <a:buAutoNum type="romanUcPeriod"/>
            </a:pPr>
            <a:r>
              <a:rPr lang="fr-FR" sz="2000" dirty="0" smtClean="0"/>
              <a:t> la quantité d’</a:t>
            </a:r>
            <a:r>
              <a:rPr lang="fr-FR" sz="2000" dirty="0" err="1" smtClean="0"/>
              <a:t>Hcy</a:t>
            </a:r>
            <a:r>
              <a:rPr lang="fr-FR" sz="2000" dirty="0" smtClean="0"/>
              <a:t> urinaire est de l’ordre de 1% de la quantité filtrée</a:t>
            </a:r>
            <a:endParaRPr lang="fr-FR" sz="2000" dirty="0"/>
          </a:p>
        </p:txBody>
      </p:sp>
      <p:pic>
        <p:nvPicPr>
          <p:cNvPr id="5" name="Espace réservé du contenu 4" descr="img008.jpg"/>
          <p:cNvPicPr>
            <a:picLocks noGrp="1" noChangeAspect="1"/>
          </p:cNvPicPr>
          <p:nvPr>
            <p:ph sz="half" idx="1"/>
          </p:nvPr>
        </p:nvPicPr>
        <p:blipFill>
          <a:blip r:embed="rId2" cstate="print"/>
          <a:stretch>
            <a:fillRect/>
          </a:stretch>
        </p:blipFill>
        <p:spPr>
          <a:xfrm>
            <a:off x="5214942" y="1428736"/>
            <a:ext cx="3929058" cy="414340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7019701" y="6488668"/>
            <a:ext cx="2071401" cy="369332"/>
          </a:xfrm>
          <a:prstGeom prst="rect">
            <a:avLst/>
          </a:prstGeom>
        </p:spPr>
        <p:txBody>
          <a:bodyPr wrap="none">
            <a:spAutoFit/>
          </a:body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0"/>
            <a:ext cx="7772400" cy="571480"/>
          </a:xfrm>
        </p:spPr>
        <p:txBody>
          <a:bodyPr/>
          <a:lstStyle/>
          <a:p>
            <a:pPr algn="ctr"/>
            <a:r>
              <a:rPr lang="fr-FR" sz="2400" b="1" dirty="0" smtClean="0">
                <a:solidFill>
                  <a:srgbClr val="FFFF00"/>
                </a:solidFill>
              </a:rPr>
              <a:t>PATHOGENECITE DE L’HYPERHOMOCYSTEINEMIE</a:t>
            </a:r>
            <a:endParaRPr lang="fr-FR" sz="2400" b="1" dirty="0">
              <a:solidFill>
                <a:srgbClr val="FFFF00"/>
              </a:solidFill>
            </a:endParaRPr>
          </a:p>
        </p:txBody>
      </p:sp>
      <p:pic>
        <p:nvPicPr>
          <p:cNvPr id="4" name="Espace réservé du contenu 3" descr="img017.jpg"/>
          <p:cNvPicPr>
            <a:picLocks noGrp="1" noChangeAspect="1"/>
          </p:cNvPicPr>
          <p:nvPr>
            <p:ph idx="1"/>
          </p:nvPr>
        </p:nvPicPr>
        <p:blipFill>
          <a:blip r:embed="rId2" cstate="print"/>
          <a:stretch>
            <a:fillRect/>
          </a:stretch>
        </p:blipFill>
        <p:spPr>
          <a:xfrm>
            <a:off x="611560" y="785794"/>
            <a:ext cx="8358163" cy="5619163"/>
          </a:xfrm>
          <a:prstGeom prst="snip2DiagRect">
            <a:avLst>
              <a:gd name="adj1" fmla="val 2219"/>
              <a:gd name="adj2" fmla="val 10256"/>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214290"/>
            <a:ext cx="7772400" cy="500066"/>
          </a:xfrm>
        </p:spPr>
        <p:txBody>
          <a:bodyPr/>
          <a:lstStyle/>
          <a:p>
            <a:r>
              <a:rPr lang="fr-FR" sz="2400" b="1" dirty="0" smtClean="0">
                <a:solidFill>
                  <a:srgbClr val="FFFF00"/>
                </a:solidFill>
              </a:rPr>
              <a:t>STRUCTURES DE LA </a:t>
            </a:r>
            <a:r>
              <a:rPr lang="fr-FR" sz="2400" b="1" dirty="0" err="1" smtClean="0">
                <a:solidFill>
                  <a:srgbClr val="FFFF00"/>
                </a:solidFill>
              </a:rPr>
              <a:t>Lp</a:t>
            </a:r>
            <a:r>
              <a:rPr lang="fr-FR" sz="2400" b="1" dirty="0" smtClean="0">
                <a:solidFill>
                  <a:srgbClr val="FFFF00"/>
                </a:solidFill>
              </a:rPr>
              <a:t> (a) ET LE PLASMINOGENE </a:t>
            </a:r>
            <a:endParaRPr lang="fr-FR" sz="2400" b="1" dirty="0">
              <a:solidFill>
                <a:srgbClr val="FFFF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714348" y="1000108"/>
            <a:ext cx="8072493" cy="5236212"/>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142852"/>
            <a:ext cx="7772400" cy="488044"/>
          </a:xfrm>
        </p:spPr>
        <p:txBody>
          <a:bodyPr/>
          <a:lstStyle/>
          <a:p>
            <a:pPr algn="ctr"/>
            <a:r>
              <a:rPr lang="fr-FR" sz="2800" b="1" dirty="0" smtClean="0">
                <a:solidFill>
                  <a:srgbClr val="FFFF00"/>
                </a:solidFill>
              </a:rPr>
              <a:t>LIPOPROTEINE (a)</a:t>
            </a:r>
            <a:endParaRPr lang="fr-FR" sz="2800" b="1" dirty="0">
              <a:solidFill>
                <a:srgbClr val="FFFF00"/>
              </a:solidFill>
            </a:endParaRPr>
          </a:p>
        </p:txBody>
      </p:sp>
      <p:sp>
        <p:nvSpPr>
          <p:cNvPr id="3" name="Espace réservé du contenu 2"/>
          <p:cNvSpPr>
            <a:spLocks noGrp="1"/>
          </p:cNvSpPr>
          <p:nvPr>
            <p:ph idx="1"/>
          </p:nvPr>
        </p:nvSpPr>
        <p:spPr>
          <a:xfrm>
            <a:off x="827584" y="836712"/>
            <a:ext cx="7920880" cy="4896544"/>
          </a:xfrm>
        </p:spPr>
        <p:txBody>
          <a:bodyPr>
            <a:noAutofit/>
          </a:bodyPr>
          <a:lstStyle/>
          <a:p>
            <a:pPr>
              <a:buNone/>
            </a:pPr>
            <a:endParaRPr lang="fr-FR" sz="2800" dirty="0" smtClean="0"/>
          </a:p>
          <a:p>
            <a:r>
              <a:rPr lang="fr-FR" sz="2800" b="1" dirty="0" smtClean="0">
                <a:solidFill>
                  <a:schemeClr val="accent3">
                    <a:lumMod val="75000"/>
                  </a:schemeClr>
                </a:solidFill>
              </a:rPr>
              <a:t>Sa concentration plasmatique est remarquablement stable au cours du tps ( non influencée par l’âge, le tabac, l’obésité ,l’apport alimentaire</a:t>
            </a:r>
          </a:p>
          <a:p>
            <a:pPr>
              <a:buNone/>
            </a:pPr>
            <a:endParaRPr lang="fr-FR" sz="2800" b="1" dirty="0" smtClean="0">
              <a:solidFill>
                <a:schemeClr val="accent3">
                  <a:lumMod val="75000"/>
                </a:schemeClr>
              </a:solidFill>
            </a:endParaRPr>
          </a:p>
          <a:p>
            <a:r>
              <a:rPr lang="fr-FR" sz="2800" dirty="0" smtClean="0"/>
              <a:t>Son métabolisme est indépendant de celui des autres lipoprotéines</a:t>
            </a:r>
          </a:p>
          <a:p>
            <a:pPr>
              <a:buNone/>
            </a:pPr>
            <a:endParaRPr lang="fr-FR" sz="2800" dirty="0" smtClean="0"/>
          </a:p>
          <a:p>
            <a:r>
              <a:rPr lang="fr-FR" sz="2800" dirty="0" smtClean="0"/>
              <a:t>Son rôle physiologique reste encore obscur, seules quelques hypothèses ont été émises</a:t>
            </a:r>
            <a:endParaRPr lang="fr-FR"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276660"/>
            <a:ext cx="7772400" cy="488044"/>
          </a:xfrm>
        </p:spPr>
        <p:txBody>
          <a:bodyPr/>
          <a:lstStyle/>
          <a:p>
            <a:pPr algn="ctr"/>
            <a:r>
              <a:rPr lang="fr-FR" sz="2800" b="1" dirty="0" err="1" smtClean="0">
                <a:solidFill>
                  <a:srgbClr val="FFFF00"/>
                </a:solidFill>
              </a:rPr>
              <a:t>Lp</a:t>
            </a:r>
            <a:r>
              <a:rPr lang="fr-FR" sz="2800" b="1" dirty="0" smtClean="0">
                <a:solidFill>
                  <a:srgbClr val="FFFF00"/>
                </a:solidFill>
              </a:rPr>
              <a:t>(a) ET ATHEROGENESE</a:t>
            </a:r>
            <a:endParaRPr lang="fr-FR" sz="2800" b="1" dirty="0">
              <a:solidFill>
                <a:srgbClr val="FFFF00"/>
              </a:solidFill>
            </a:endParaRPr>
          </a:p>
        </p:txBody>
      </p:sp>
      <p:sp>
        <p:nvSpPr>
          <p:cNvPr id="3" name="Espace réservé du contenu 2"/>
          <p:cNvSpPr>
            <a:spLocks noGrp="1"/>
          </p:cNvSpPr>
          <p:nvPr>
            <p:ph idx="1"/>
          </p:nvPr>
        </p:nvSpPr>
        <p:spPr>
          <a:xfrm>
            <a:off x="928662" y="1428712"/>
            <a:ext cx="7747794" cy="4808600"/>
          </a:xfrm>
        </p:spPr>
        <p:txBody>
          <a:bodyPr>
            <a:normAutofit/>
          </a:bodyPr>
          <a:lstStyle/>
          <a:p>
            <a:pPr marL="640080" indent="-571500">
              <a:buFont typeface="+mj-lt"/>
              <a:buAutoNum type="romanUcPeriod"/>
            </a:pPr>
            <a:r>
              <a:rPr lang="fr-FR" sz="2800" dirty="0" smtClean="0"/>
              <a:t>Inhibition de  la fibrinolyse</a:t>
            </a:r>
          </a:p>
          <a:p>
            <a:pPr marL="640080" indent="-571500">
              <a:buFont typeface="+mj-lt"/>
              <a:buAutoNum type="romanUcPeriod"/>
            </a:pPr>
            <a:endParaRPr lang="fr-FR" sz="2800" dirty="0"/>
          </a:p>
          <a:p>
            <a:pPr marL="640080" indent="-571500">
              <a:buFont typeface="+mj-lt"/>
              <a:buAutoNum type="romanUcPeriod"/>
            </a:pPr>
            <a:r>
              <a:rPr lang="fr-FR" sz="2800" dirty="0" smtClean="0"/>
              <a:t>Interaction avec les constituants de la région sous endothéliale</a:t>
            </a:r>
          </a:p>
          <a:p>
            <a:pPr marL="640080" indent="-571500">
              <a:buFont typeface="+mj-lt"/>
              <a:buAutoNum type="romanUcPeriod"/>
            </a:pPr>
            <a:endParaRPr lang="fr-FR" sz="2800" dirty="0" smtClean="0"/>
          </a:p>
          <a:p>
            <a:pPr marL="640080" indent="-571500">
              <a:buFont typeface="+mj-lt"/>
              <a:buAutoNum type="romanUcPeriod"/>
            </a:pPr>
            <a:r>
              <a:rPr lang="fr-FR" sz="2800" dirty="0" smtClean="0"/>
              <a:t>Activation du </a:t>
            </a:r>
            <a:r>
              <a:rPr lang="fr-FR" sz="2800" dirty="0" err="1" smtClean="0"/>
              <a:t>transforming</a:t>
            </a:r>
            <a:r>
              <a:rPr lang="fr-FR" sz="2800" dirty="0" smtClean="0"/>
              <a:t>  </a:t>
            </a:r>
            <a:r>
              <a:rPr lang="fr-FR" sz="2800" dirty="0" err="1" smtClean="0"/>
              <a:t>growth</a:t>
            </a:r>
            <a:r>
              <a:rPr lang="fr-FR" sz="2800" dirty="0" smtClean="0"/>
              <a:t> factor-ß1</a:t>
            </a:r>
          </a:p>
          <a:p>
            <a:pPr marL="640080" indent="-571500">
              <a:buFont typeface="+mj-lt"/>
              <a:buAutoNum type="romanUcPeriod"/>
            </a:pPr>
            <a:endParaRPr lang="fr-FR" sz="2800" dirty="0" smtClean="0"/>
          </a:p>
          <a:p>
            <a:pPr marL="640080" indent="-571500">
              <a:buFont typeface="+mj-lt"/>
              <a:buAutoNum type="romanUcPeriod"/>
            </a:pPr>
            <a:r>
              <a:rPr lang="fr-FR" sz="2800" dirty="0" smtClean="0"/>
              <a:t>Modification oxydative de la </a:t>
            </a:r>
            <a:r>
              <a:rPr lang="fr-FR" sz="2800" dirty="0" err="1" smtClean="0"/>
              <a:t>Lp</a:t>
            </a:r>
            <a:r>
              <a:rPr lang="fr-FR" sz="2800" dirty="0" smtClean="0"/>
              <a:t>(a)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142852"/>
            <a:ext cx="8229600" cy="428628"/>
          </a:xfrm>
        </p:spPr>
        <p:txBody>
          <a:bodyPr/>
          <a:lstStyle/>
          <a:p>
            <a:pPr algn="ctr"/>
            <a:r>
              <a:rPr lang="fr-FR" sz="2800" b="1" dirty="0" smtClean="0">
                <a:solidFill>
                  <a:srgbClr val="FFFF00"/>
                </a:solidFill>
              </a:rPr>
              <a:t>C-réactive protéine</a:t>
            </a:r>
            <a:endParaRPr lang="fr-FR" sz="2800" b="1" dirty="0">
              <a:solidFill>
                <a:srgbClr val="FFFF00"/>
              </a:solidFill>
            </a:endParaRPr>
          </a:p>
        </p:txBody>
      </p:sp>
      <p:sp>
        <p:nvSpPr>
          <p:cNvPr id="3" name="Espace réservé du texte 2"/>
          <p:cNvSpPr>
            <a:spLocks noGrp="1"/>
          </p:cNvSpPr>
          <p:nvPr>
            <p:ph type="body" idx="2"/>
          </p:nvPr>
        </p:nvSpPr>
        <p:spPr>
          <a:xfrm>
            <a:off x="500034" y="1214422"/>
            <a:ext cx="3786214" cy="5143536"/>
          </a:xfrm>
        </p:spPr>
        <p:txBody>
          <a:bodyPr>
            <a:normAutofit/>
          </a:bodyPr>
          <a:lstStyle/>
          <a:p>
            <a:r>
              <a:rPr lang="fr-FR" sz="2400" dirty="0" smtClean="0"/>
              <a:t>Découverte en 1930 par </a:t>
            </a:r>
            <a:r>
              <a:rPr lang="fr-FR" sz="2400" dirty="0" err="1" smtClean="0"/>
              <a:t>Tillet</a:t>
            </a:r>
            <a:r>
              <a:rPr lang="fr-FR" sz="2400" dirty="0" smtClean="0"/>
              <a:t> et Francis;</a:t>
            </a:r>
          </a:p>
          <a:p>
            <a:r>
              <a:rPr lang="fr-FR" sz="2400" dirty="0" smtClean="0"/>
              <a:t>C’est une protéine non </a:t>
            </a:r>
            <a:r>
              <a:rPr lang="fr-FR" sz="2400" dirty="0" err="1" smtClean="0"/>
              <a:t>glycosylée</a:t>
            </a:r>
            <a:r>
              <a:rPr lang="fr-FR" sz="2400" dirty="0" smtClean="0"/>
              <a:t>;</a:t>
            </a:r>
          </a:p>
          <a:p>
            <a:r>
              <a:rPr lang="fr-FR" sz="2400" dirty="0" smtClean="0"/>
              <a:t> Mr 115 135 D;</a:t>
            </a:r>
          </a:p>
          <a:p>
            <a:r>
              <a:rPr lang="fr-FR" sz="2400" dirty="0" smtClean="0"/>
              <a:t>Composée de cinq  monomères;</a:t>
            </a:r>
          </a:p>
          <a:p>
            <a:r>
              <a:rPr lang="fr-FR" sz="2400" dirty="0" smtClean="0"/>
              <a:t>Elle possède deux faces : une face pour la  liaison avec le ligand et une face pour l’activation du complément</a:t>
            </a:r>
            <a:endParaRPr lang="fr-FR" sz="2400"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5292080" y="1700808"/>
            <a:ext cx="2448272" cy="2880320"/>
          </a:xfrm>
          <a:prstGeom prst="roundRect">
            <a:avLst>
              <a:gd name="adj" fmla="val 4167"/>
            </a:avLst>
          </a:prstGeom>
          <a:solidFill>
            <a:srgbClr val="FFFFFF"/>
          </a:solidFill>
          <a:ln w="76200" cap="sq">
            <a:no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9" name="ZoneTexte 8"/>
          <p:cNvSpPr txBox="1"/>
          <p:nvPr/>
        </p:nvSpPr>
        <p:spPr>
          <a:xfrm>
            <a:off x="6929422" y="6286520"/>
            <a:ext cx="2214578" cy="369332"/>
          </a:xfrm>
          <a:prstGeom prst="rect">
            <a:avLst/>
          </a:prstGeom>
          <a:noFill/>
        </p:spPr>
        <p:txBody>
          <a:bodyPr wrap="square" rtlCol="0">
            <a:spAutoFit/>
          </a:body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214290"/>
            <a:ext cx="7772400" cy="428628"/>
          </a:xfrm>
        </p:spPr>
        <p:txBody>
          <a:bodyPr/>
          <a:lstStyle/>
          <a:p>
            <a:pPr algn="ctr"/>
            <a:r>
              <a:rPr lang="fr-FR" sz="2400" b="1" dirty="0" smtClean="0">
                <a:solidFill>
                  <a:srgbClr val="FFFF00"/>
                </a:solidFill>
              </a:rPr>
              <a:t>METABOLISME</a:t>
            </a:r>
            <a:endParaRPr lang="fr-FR" sz="2400" b="1" dirty="0">
              <a:solidFill>
                <a:srgbClr val="FFFF00"/>
              </a:solidFill>
            </a:endParaRPr>
          </a:p>
        </p:txBody>
      </p:sp>
      <p:sp>
        <p:nvSpPr>
          <p:cNvPr id="3" name="Espace réservé du contenu 2"/>
          <p:cNvSpPr>
            <a:spLocks noGrp="1"/>
          </p:cNvSpPr>
          <p:nvPr>
            <p:ph idx="1"/>
          </p:nvPr>
        </p:nvSpPr>
        <p:spPr>
          <a:xfrm>
            <a:off x="857224" y="1071546"/>
            <a:ext cx="7772400" cy="5286412"/>
          </a:xfrm>
        </p:spPr>
        <p:txBody>
          <a:bodyPr>
            <a:normAutofit/>
          </a:bodyPr>
          <a:lstStyle/>
          <a:p>
            <a:r>
              <a:rPr lang="fr-FR" sz="2600" dirty="0" smtClean="0"/>
              <a:t>La synthèse de la CRP  se fait  principalement  niveau du foie (IL6);</a:t>
            </a:r>
          </a:p>
          <a:p>
            <a:r>
              <a:rPr lang="fr-FR" sz="2600" dirty="0" smtClean="0"/>
              <a:t>d’autres sites ont été décrits comme les neurones, la plaque </a:t>
            </a:r>
            <a:r>
              <a:rPr lang="fr-FR" sz="2600" dirty="0" err="1" smtClean="0"/>
              <a:t>athéroscléreuse</a:t>
            </a:r>
            <a:r>
              <a:rPr lang="fr-FR" sz="2600" dirty="0" smtClean="0"/>
              <a:t>, les monocytes et les lymphocytes;</a:t>
            </a:r>
          </a:p>
          <a:p>
            <a:r>
              <a:rPr lang="fr-FR" sz="2600" dirty="0" smtClean="0"/>
              <a:t>C’est une protéine à cinétique rapide dont le taux augmente de 10 000 fois à la suite d’une agression aiguë</a:t>
            </a:r>
          </a:p>
          <a:p>
            <a:r>
              <a:rPr lang="fr-FR" sz="2600" dirty="0" smtClean="0"/>
              <a:t>Son catabolisme est hépatique avec une ½ vie d’environ 19 heures</a:t>
            </a:r>
            <a:endParaRPr lang="fr-FR" sz="2600" dirty="0"/>
          </a:p>
        </p:txBody>
      </p:sp>
      <p:sp>
        <p:nvSpPr>
          <p:cNvPr id="4" name="ZoneTexte 8"/>
          <p:cNvSpPr txBox="1"/>
          <p:nvPr/>
        </p:nvSpPr>
        <p:spPr>
          <a:xfrm>
            <a:off x="6929422" y="6286520"/>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928662" y="3357562"/>
          <a:ext cx="7429552" cy="2428892"/>
        </p:xfrm>
        <a:graphic>
          <a:graphicData uri="http://schemas.openxmlformats.org/drawingml/2006/table">
            <a:tbl>
              <a:tblPr firstRow="1" bandRow="1">
                <a:tableStyleId>{073A0DAA-6AF3-43AB-8588-CEC1D06C72B9}</a:tableStyleId>
              </a:tblPr>
              <a:tblGrid>
                <a:gridCol w="3429024"/>
                <a:gridCol w="4000528"/>
              </a:tblGrid>
              <a:tr h="607223">
                <a:tc>
                  <a:txBody>
                    <a:bodyPr/>
                    <a:lstStyle/>
                    <a:p>
                      <a:pPr algn="ctr"/>
                      <a:r>
                        <a:rPr lang="fr-FR" sz="2400" dirty="0" smtClean="0"/>
                        <a:t>Risque</a:t>
                      </a:r>
                      <a:endParaRPr lang="fr-FR" sz="2400" b="1" dirty="0"/>
                    </a:p>
                  </a:txBody>
                  <a:tcPr/>
                </a:tc>
                <a:tc>
                  <a:txBody>
                    <a:bodyPr/>
                    <a:lstStyle/>
                    <a:p>
                      <a:pPr algn="ctr"/>
                      <a:r>
                        <a:rPr lang="fr-FR" sz="2400" dirty="0" err="1" smtClean="0"/>
                        <a:t>hs</a:t>
                      </a:r>
                      <a:r>
                        <a:rPr lang="fr-FR" sz="2400" dirty="0" smtClean="0"/>
                        <a:t>-CRP</a:t>
                      </a:r>
                      <a:endParaRPr lang="fr-FR" sz="2400" b="1" dirty="0"/>
                    </a:p>
                  </a:txBody>
                  <a:tcPr/>
                </a:tc>
              </a:tr>
              <a:tr h="607223">
                <a:tc>
                  <a:txBody>
                    <a:bodyPr/>
                    <a:lstStyle/>
                    <a:p>
                      <a:pPr algn="ctr"/>
                      <a:r>
                        <a:rPr lang="fr-FR" sz="2400" dirty="0" smtClean="0"/>
                        <a:t>Faible</a:t>
                      </a:r>
                      <a:endParaRPr lang="fr-FR" sz="2400" b="1" dirty="0" smtClean="0"/>
                    </a:p>
                  </a:txBody>
                  <a:tcPr/>
                </a:tc>
                <a:tc>
                  <a:txBody>
                    <a:bodyPr/>
                    <a:lstStyle/>
                    <a:p>
                      <a:pPr algn="ctr"/>
                      <a:r>
                        <a:rPr lang="fr-FR" sz="2400" dirty="0" smtClean="0"/>
                        <a:t> &lt; 1 mg/L</a:t>
                      </a:r>
                      <a:endParaRPr lang="fr-FR" sz="2400" b="1" dirty="0"/>
                    </a:p>
                  </a:txBody>
                  <a:tcPr/>
                </a:tc>
              </a:tr>
              <a:tr h="607223">
                <a:tc>
                  <a:txBody>
                    <a:bodyPr/>
                    <a:lstStyle/>
                    <a:p>
                      <a:pPr algn="ctr"/>
                      <a:r>
                        <a:rPr lang="fr-FR" sz="2400" dirty="0" smtClean="0"/>
                        <a:t>Moyen </a:t>
                      </a:r>
                      <a:endParaRPr lang="fr-FR" sz="2400" b="1" dirty="0"/>
                    </a:p>
                  </a:txBody>
                  <a:tcPr/>
                </a:tc>
                <a:tc>
                  <a:txBody>
                    <a:bodyPr/>
                    <a:lstStyle/>
                    <a:p>
                      <a:pPr algn="ctr"/>
                      <a:r>
                        <a:rPr lang="fr-FR" sz="2400" dirty="0" smtClean="0"/>
                        <a:t> 1 – 3 mg/L</a:t>
                      </a:r>
                      <a:endParaRPr lang="fr-FR" sz="2400" b="1" dirty="0"/>
                    </a:p>
                  </a:txBody>
                  <a:tcPr/>
                </a:tc>
              </a:tr>
              <a:tr h="607223">
                <a:tc>
                  <a:txBody>
                    <a:bodyPr/>
                    <a:lstStyle/>
                    <a:p>
                      <a:pPr algn="ctr"/>
                      <a:r>
                        <a:rPr lang="fr-FR" sz="2400" dirty="0" smtClean="0"/>
                        <a:t>Elevé </a:t>
                      </a:r>
                      <a:endParaRPr lang="fr-FR" sz="2400" b="1" dirty="0"/>
                    </a:p>
                  </a:txBody>
                  <a:tcPr/>
                </a:tc>
                <a:tc>
                  <a:txBody>
                    <a:bodyPr/>
                    <a:lstStyle/>
                    <a:p>
                      <a:pPr algn="ctr"/>
                      <a:r>
                        <a:rPr lang="fr-FR" sz="2400" dirty="0" smtClean="0"/>
                        <a:t> &gt; 3 mg/L</a:t>
                      </a:r>
                      <a:endParaRPr lang="fr-FR" sz="2400" b="1" dirty="0"/>
                    </a:p>
                  </a:txBody>
                  <a:tcPr/>
                </a:tc>
              </a:tr>
            </a:tbl>
          </a:graphicData>
        </a:graphic>
      </p:graphicFrame>
      <p:sp>
        <p:nvSpPr>
          <p:cNvPr id="5" name="ZoneTexte 4"/>
          <p:cNvSpPr txBox="1"/>
          <p:nvPr/>
        </p:nvSpPr>
        <p:spPr>
          <a:xfrm>
            <a:off x="500034" y="428604"/>
            <a:ext cx="8286808" cy="2246769"/>
          </a:xfrm>
          <a:prstGeom prst="rect">
            <a:avLst/>
          </a:prstGeom>
          <a:noFill/>
        </p:spPr>
        <p:txBody>
          <a:bodyPr wrap="square" rtlCol="0">
            <a:spAutoFit/>
          </a:bodyPr>
          <a:lstStyle/>
          <a:p>
            <a:r>
              <a:rPr lang="fr-FR" sz="2800" b="1" dirty="0" smtClean="0"/>
              <a:t>Les méthodes </a:t>
            </a:r>
            <a:r>
              <a:rPr lang="fr-FR" sz="2800" b="1" dirty="0" err="1" smtClean="0"/>
              <a:t>immunoturbidimétriques</a:t>
            </a:r>
            <a:r>
              <a:rPr lang="fr-FR" sz="2800" b="1" dirty="0" smtClean="0"/>
              <a:t> et immunonéphélémétriques ont permis d’estimer de très faibles concentrations plasmatiques de la CRP d’un ordre inférieur au mg , c’est la CRP hautement sensible</a:t>
            </a:r>
            <a:endParaRPr lang="fr-FR" sz="2800" b="1" dirty="0"/>
          </a:p>
        </p:txBody>
      </p:sp>
      <p:sp>
        <p:nvSpPr>
          <p:cNvPr id="6" name="ZoneTexte 8"/>
          <p:cNvSpPr txBox="1"/>
          <p:nvPr/>
        </p:nvSpPr>
        <p:spPr>
          <a:xfrm>
            <a:off x="6929422" y="6286520"/>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214290"/>
            <a:ext cx="7772400" cy="428628"/>
          </a:xfrm>
        </p:spPr>
        <p:txBody>
          <a:bodyPr/>
          <a:lstStyle/>
          <a:p>
            <a:pPr algn="ctr"/>
            <a:r>
              <a:rPr lang="fr-FR" sz="2800" b="1" dirty="0" smtClean="0">
                <a:solidFill>
                  <a:srgbClr val="FFFF00"/>
                </a:solidFill>
              </a:rPr>
              <a:t>CRP ET ATHEROGENESE</a:t>
            </a:r>
            <a:endParaRPr lang="fr-FR" sz="2800" b="1" dirty="0">
              <a:solidFill>
                <a:srgbClr val="FFFF00"/>
              </a:solidFill>
            </a:endParaRPr>
          </a:p>
        </p:txBody>
      </p:sp>
      <p:sp>
        <p:nvSpPr>
          <p:cNvPr id="3" name="Espace réservé du contenu 2"/>
          <p:cNvSpPr>
            <a:spLocks noGrp="1"/>
          </p:cNvSpPr>
          <p:nvPr>
            <p:ph idx="1"/>
          </p:nvPr>
        </p:nvSpPr>
        <p:spPr>
          <a:xfrm>
            <a:off x="928662" y="1357298"/>
            <a:ext cx="7772400" cy="5143536"/>
          </a:xfrm>
        </p:spPr>
        <p:txBody>
          <a:bodyPr>
            <a:normAutofit/>
          </a:bodyPr>
          <a:lstStyle/>
          <a:p>
            <a:r>
              <a:rPr lang="fr-FR" sz="2400" dirty="0" smtClean="0"/>
              <a:t>L’augmentation de l’expression des molécules d’adhésion des cellules endothéliales,</a:t>
            </a:r>
          </a:p>
          <a:p>
            <a:pPr>
              <a:buNone/>
            </a:pPr>
            <a:endParaRPr lang="fr-FR" sz="2400" dirty="0" smtClean="0"/>
          </a:p>
          <a:p>
            <a:r>
              <a:rPr lang="fr-FR" sz="2400" dirty="0" smtClean="0"/>
              <a:t>Inhibition de la synthèse du NO au niveau des cellules endothéliales;</a:t>
            </a:r>
          </a:p>
          <a:p>
            <a:pPr>
              <a:buNone/>
            </a:pPr>
            <a:endParaRPr lang="fr-FR" sz="2400" dirty="0" smtClean="0"/>
          </a:p>
          <a:p>
            <a:r>
              <a:rPr lang="fr-FR" sz="2400" dirty="0" smtClean="0"/>
              <a:t>Augmentation de l’expression et de l’activité du facteur inhibant l’activateur du </a:t>
            </a:r>
            <a:r>
              <a:rPr lang="fr-FR" sz="2400" dirty="0" err="1" smtClean="0"/>
              <a:t>plasminogène</a:t>
            </a:r>
            <a:r>
              <a:rPr lang="fr-FR" sz="2400" dirty="0" smtClean="0"/>
              <a:t> (PAI-1);</a:t>
            </a:r>
          </a:p>
          <a:p>
            <a:pPr>
              <a:buNone/>
            </a:pPr>
            <a:endParaRPr lang="fr-FR" sz="2400" dirty="0" smtClean="0"/>
          </a:p>
          <a:p>
            <a:r>
              <a:rPr lang="fr-FR" sz="2400" dirty="0" smtClean="0"/>
              <a:t>Activation e la voie du complément dont certains </a:t>
            </a:r>
            <a:r>
              <a:rPr lang="fr-FR" sz="2400" dirty="0" err="1" smtClean="0"/>
              <a:t>constitutants</a:t>
            </a:r>
            <a:r>
              <a:rPr lang="fr-FR" sz="2400" dirty="0" smtClean="0"/>
              <a:t> sont associés aux phénomènes </a:t>
            </a:r>
            <a:r>
              <a:rPr lang="fr-FR" sz="2400" dirty="0" err="1" smtClean="0"/>
              <a:t>athérothrombotiques</a:t>
            </a:r>
            <a:endParaRPr lang="fr-FR" sz="2400" dirty="0"/>
          </a:p>
        </p:txBody>
      </p:sp>
      <p:sp>
        <p:nvSpPr>
          <p:cNvPr id="4" name="ZoneTexte 8"/>
          <p:cNvSpPr txBox="1"/>
          <p:nvPr/>
        </p:nvSpPr>
        <p:spPr>
          <a:xfrm>
            <a:off x="6929422" y="6286520"/>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643042" y="1928802"/>
            <a:ext cx="5929354" cy="777240"/>
          </a:xfrm>
        </p:spPr>
        <p:txBody>
          <a:bodyPr/>
          <a:lstStyle/>
          <a:p>
            <a:r>
              <a:rPr lang="fr-FR" dirty="0" smtClean="0">
                <a:latin typeface="Algerian" pitchFamily="82" charset="0"/>
              </a:rPr>
              <a:t>PARTIE EXPERIMENTALE</a:t>
            </a:r>
            <a:endParaRPr lang="fr-FR" dirty="0">
              <a:latin typeface="Algerian" pitchFamily="82" charset="0"/>
            </a:endParaRPr>
          </a:p>
        </p:txBody>
      </p:sp>
      <p:sp>
        <p:nvSpPr>
          <p:cNvPr id="4" name="ZoneTexte 8"/>
          <p:cNvSpPr txBox="1"/>
          <p:nvPr/>
        </p:nvSpPr>
        <p:spPr>
          <a:xfrm>
            <a:off x="6929422" y="6286520"/>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571504"/>
          </a:xfrm>
        </p:spPr>
        <p:txBody>
          <a:bodyPr>
            <a:normAutofit/>
          </a:bodyPr>
          <a:lstStyle/>
          <a:p>
            <a:pPr algn="ctr"/>
            <a:r>
              <a:rPr lang="fr-FR" sz="2800" b="1" dirty="0" smtClean="0">
                <a:solidFill>
                  <a:srgbClr val="FFFF00"/>
                </a:solidFill>
              </a:rPr>
              <a:t>INTRODUCTION I</a:t>
            </a:r>
            <a:endParaRPr lang="fr-FR" sz="2800" b="1" dirty="0">
              <a:solidFill>
                <a:srgbClr val="FFFF00"/>
              </a:solidFill>
            </a:endParaRPr>
          </a:p>
        </p:txBody>
      </p:sp>
      <p:sp>
        <p:nvSpPr>
          <p:cNvPr id="4" name="ZoneTexte 3"/>
          <p:cNvSpPr txBox="1"/>
          <p:nvPr/>
        </p:nvSpPr>
        <p:spPr>
          <a:xfrm>
            <a:off x="6929422" y="6286520"/>
            <a:ext cx="2214578" cy="369332"/>
          </a:xfrm>
          <a:prstGeom prst="rect">
            <a:avLst/>
          </a:prstGeom>
          <a:noFill/>
        </p:spPr>
        <p:txBody>
          <a:bodyPr wrap="square" rtlCol="0">
            <a:spAutoFit/>
          </a:body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BIOCHEMESTRY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
        <p:nvSpPr>
          <p:cNvPr id="5" name="Espace réservé du contenu 4"/>
          <p:cNvSpPr>
            <a:spLocks noGrp="1"/>
          </p:cNvSpPr>
          <p:nvPr>
            <p:ph idx="1"/>
          </p:nvPr>
        </p:nvSpPr>
        <p:spPr>
          <a:xfrm>
            <a:off x="611560" y="1124744"/>
            <a:ext cx="8060432" cy="5040560"/>
          </a:xfrm>
        </p:spPr>
        <p:txBody>
          <a:bodyPr>
            <a:normAutofit fontScale="92500"/>
          </a:bodyPr>
          <a:lstStyle/>
          <a:p>
            <a:r>
              <a:rPr lang="fr-FR" sz="2800" dirty="0" smtClean="0"/>
              <a:t>Morbimortalité  en  étroite relation avec  la pathologie cardiovasculaire  ( plus  de 50% des décès );</a:t>
            </a:r>
          </a:p>
          <a:p>
            <a:pPr>
              <a:buNone/>
            </a:pPr>
            <a:endParaRPr lang="fr-FR" sz="2800" dirty="0" smtClean="0"/>
          </a:p>
          <a:p>
            <a:r>
              <a:rPr lang="fr-FR" sz="2800" dirty="0" err="1" smtClean="0">
                <a:solidFill>
                  <a:srgbClr val="FF0000"/>
                </a:solidFill>
              </a:rPr>
              <a:t>Lindner</a:t>
            </a:r>
            <a:r>
              <a:rPr lang="fr-FR" sz="2800" dirty="0" smtClean="0">
                <a:solidFill>
                  <a:srgbClr val="FF0000"/>
                </a:solidFill>
              </a:rPr>
              <a:t> et al. en 1974  </a:t>
            </a:r>
            <a:r>
              <a:rPr lang="fr-FR" sz="2800" dirty="0" smtClean="0"/>
              <a:t>parlent d’une accélération de l’</a:t>
            </a:r>
            <a:r>
              <a:rPr lang="fr-FR" sz="2800" dirty="0" err="1" smtClean="0"/>
              <a:t>athérothrombose</a:t>
            </a:r>
            <a:r>
              <a:rPr lang="fr-FR" sz="2800" dirty="0" smtClean="0"/>
              <a:t> chez  les hémodialysés;</a:t>
            </a:r>
          </a:p>
          <a:p>
            <a:pPr>
              <a:buNone/>
            </a:pPr>
            <a:endParaRPr lang="fr-FR" sz="2800" dirty="0" smtClean="0"/>
          </a:p>
          <a:p>
            <a:r>
              <a:rPr lang="fr-FR" sz="2800" dirty="0" smtClean="0"/>
              <a:t> Les facteurs de risque classiques sont insuffisants pour expliquer ce phénomène;</a:t>
            </a:r>
          </a:p>
          <a:p>
            <a:pPr>
              <a:buNone/>
            </a:pPr>
            <a:endParaRPr lang="fr-FR" sz="2800" dirty="0" smtClean="0"/>
          </a:p>
          <a:p>
            <a:r>
              <a:rPr lang="fr-FR" sz="2800" dirty="0" smtClean="0"/>
              <a:t> En outre, pour certains facteurs classiques on parle d’une épidémiologie inverse  ( reverse </a:t>
            </a:r>
            <a:r>
              <a:rPr lang="fr-FR" sz="2800" dirty="0" err="1" smtClean="0"/>
              <a:t>epidemiology</a:t>
            </a:r>
            <a:r>
              <a:rPr lang="fr-FR" sz="2800" dirty="0" smtClean="0"/>
              <a:t>);</a:t>
            </a:r>
          </a:p>
          <a:p>
            <a:endParaRPr lang="fr-FR" dirty="0"/>
          </a:p>
        </p:txBody>
      </p:sp>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214290"/>
            <a:ext cx="7772400" cy="630920"/>
          </a:xfrm>
        </p:spPr>
        <p:txBody>
          <a:bodyPr/>
          <a:lstStyle/>
          <a:p>
            <a:pPr algn="ctr"/>
            <a:r>
              <a:rPr lang="fr-FR" sz="2800" b="1" dirty="0" smtClean="0">
                <a:solidFill>
                  <a:srgbClr val="FFFF00"/>
                </a:solidFill>
              </a:rPr>
              <a:t>MATERIELS ET METHODES I</a:t>
            </a:r>
            <a:endParaRPr lang="fr-FR" sz="2800" b="1" dirty="0">
              <a:solidFill>
                <a:srgbClr val="FFFF00"/>
              </a:solidFill>
            </a:endParaRPr>
          </a:p>
        </p:txBody>
      </p:sp>
      <p:sp>
        <p:nvSpPr>
          <p:cNvPr id="3" name="Espace réservé du contenu 2"/>
          <p:cNvSpPr>
            <a:spLocks noGrp="1"/>
          </p:cNvSpPr>
          <p:nvPr>
            <p:ph idx="1"/>
          </p:nvPr>
        </p:nvSpPr>
        <p:spPr>
          <a:xfrm>
            <a:off x="642910" y="1000108"/>
            <a:ext cx="8286808" cy="5500726"/>
          </a:xfrm>
        </p:spPr>
        <p:txBody>
          <a:bodyPr/>
          <a:lstStyle/>
          <a:p>
            <a:pPr marL="582930" indent="-514350">
              <a:buFont typeface="+mj-lt"/>
              <a:buAutoNum type="alphaUcPeriod"/>
            </a:pPr>
            <a:r>
              <a:rPr lang="fr-FR" u="sng" dirty="0" smtClean="0"/>
              <a:t>Groupes étudiés</a:t>
            </a:r>
            <a:r>
              <a:rPr lang="fr-FR" dirty="0" smtClean="0"/>
              <a:t>					       </a:t>
            </a:r>
          </a:p>
          <a:p>
            <a:pPr marL="582930" indent="-514350">
              <a:buNone/>
            </a:pPr>
            <a:r>
              <a:rPr lang="fr-FR" sz="2400" b="1" dirty="0" smtClean="0">
                <a:solidFill>
                  <a:schemeClr val="tx2">
                    <a:lumMod val="90000"/>
                  </a:schemeClr>
                </a:solidFill>
              </a:rPr>
              <a:t>         </a:t>
            </a:r>
            <a:r>
              <a:rPr lang="fr-FR" sz="2800" b="1" dirty="0" smtClean="0">
                <a:solidFill>
                  <a:schemeClr val="tx2">
                    <a:lumMod val="90000"/>
                  </a:schemeClr>
                </a:solidFill>
              </a:rPr>
              <a:t>les patients hémodialysés </a:t>
            </a:r>
            <a:r>
              <a:rPr lang="fr-FR" sz="2400" dirty="0" smtClean="0"/>
              <a:t>:  </a:t>
            </a:r>
            <a:r>
              <a:rPr lang="fr-FR" sz="2600" dirty="0" smtClean="0"/>
              <a:t>118 patients traités par hémodialyse de suppléance. Il s’agit de 70 hommes et 48 femmes dont l’âge &gt; 20 ans . 			       Les patients appartenaient à 4 centres d’hémodialyse.     Tous les patients étaient stabilisés en hémodialyse                   ( dialysés depuis plus de 6 mois).			  Durée de dialyse de la séance de dialyse est de 4h au rythme de 3 fois par semaine.			     Membranes utilisées en poly sulfone avec une surface effective de 1.2 m2. le bain de dialyse est un tampon bicarbonate avec un débit sanguin entre 220 et 300 ml/min.	 </a:t>
            </a:r>
          </a:p>
        </p:txBody>
      </p:sp>
      <p:sp>
        <p:nvSpPr>
          <p:cNvPr id="4" name="ZoneTexte 8"/>
          <p:cNvSpPr txBox="1"/>
          <p:nvPr/>
        </p:nvSpPr>
        <p:spPr>
          <a:xfrm>
            <a:off x="6929422" y="6286520"/>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214290"/>
            <a:ext cx="7772400" cy="500066"/>
          </a:xfrm>
        </p:spPr>
        <p:txBody>
          <a:bodyPr/>
          <a:lstStyle/>
          <a:p>
            <a:pPr algn="ctr"/>
            <a:r>
              <a:rPr lang="fr-FR" sz="2400" b="1" dirty="0" smtClean="0">
                <a:solidFill>
                  <a:srgbClr val="FFFF00"/>
                </a:solidFill>
              </a:rPr>
              <a:t>MATERIELS ET METHODES II</a:t>
            </a:r>
            <a:endParaRPr lang="fr-FR" sz="2400" b="1" dirty="0"/>
          </a:p>
        </p:txBody>
      </p:sp>
      <p:sp>
        <p:nvSpPr>
          <p:cNvPr id="3" name="Espace réservé du contenu 2"/>
          <p:cNvSpPr>
            <a:spLocks noGrp="1"/>
          </p:cNvSpPr>
          <p:nvPr>
            <p:ph idx="1"/>
          </p:nvPr>
        </p:nvSpPr>
        <p:spPr>
          <a:xfrm>
            <a:off x="928662" y="1000108"/>
            <a:ext cx="7772400" cy="5357850"/>
          </a:xfrm>
        </p:spPr>
        <p:txBody>
          <a:bodyPr>
            <a:normAutofit/>
          </a:bodyPr>
          <a:lstStyle/>
          <a:p>
            <a:r>
              <a:rPr lang="fr-FR" sz="2600" dirty="0" smtClean="0"/>
              <a:t>HTA est définie par  PAS&gt;140 </a:t>
            </a:r>
            <a:r>
              <a:rPr lang="fr-FR" sz="2600" dirty="0" err="1" smtClean="0"/>
              <a:t>mmHg</a:t>
            </a:r>
            <a:r>
              <a:rPr lang="fr-FR" sz="2600" dirty="0" smtClean="0"/>
              <a:t> et/ou PAD&gt; 90mmHg ( ou la prise d’une médication AHT)</a:t>
            </a:r>
          </a:p>
          <a:p>
            <a:r>
              <a:rPr lang="fr-FR" sz="2600" dirty="0" smtClean="0"/>
              <a:t>Le diabète sucré , la prise vitaminique ( sans préciser sa nature)  et le tabagisme ( actif ou ancien fumeur) ont été recherchés par l’interrogatoire des patients</a:t>
            </a:r>
          </a:p>
          <a:p>
            <a:pPr>
              <a:buNone/>
            </a:pPr>
            <a:endParaRPr lang="fr-FR" sz="2600" dirty="0" smtClean="0"/>
          </a:p>
          <a:p>
            <a:r>
              <a:rPr lang="fr-FR" sz="2600" dirty="0" smtClean="0"/>
              <a:t>les patients exclus:</a:t>
            </a:r>
          </a:p>
          <a:p>
            <a:pPr lvl="1">
              <a:buFont typeface="Wingdings" pitchFamily="2" charset="2"/>
              <a:buChar char="Ø"/>
            </a:pPr>
            <a:r>
              <a:rPr lang="fr-FR" sz="2400" dirty="0" smtClean="0"/>
              <a:t> polytransfusés</a:t>
            </a:r>
          </a:p>
          <a:p>
            <a:pPr lvl="1">
              <a:buFont typeface="Wingdings" pitchFamily="2" charset="2"/>
              <a:buChar char="Ø"/>
            </a:pPr>
            <a:r>
              <a:rPr lang="fr-FR" sz="2400" dirty="0" smtClean="0"/>
              <a:t> avec des complications  cardiovasculaires avérées</a:t>
            </a:r>
          </a:p>
          <a:p>
            <a:pPr lvl="1">
              <a:buFont typeface="Wingdings" pitchFamily="2" charset="2"/>
              <a:buChar char="Ø"/>
            </a:pPr>
            <a:r>
              <a:rPr lang="fr-FR" sz="2400" dirty="0" smtClean="0"/>
              <a:t> foyers infectieux apparents</a:t>
            </a:r>
          </a:p>
          <a:p>
            <a:pPr lvl="1">
              <a:buFont typeface="Wingdings" pitchFamily="2" charset="2"/>
              <a:buChar char="Ø"/>
            </a:pPr>
            <a:r>
              <a:rPr lang="fr-FR" sz="2400" dirty="0" smtClean="0"/>
              <a:t> un bilan hépatique perturbé ( transaminases)</a:t>
            </a:r>
          </a:p>
          <a:p>
            <a:pPr>
              <a:buNone/>
            </a:pPr>
            <a:endParaRPr lang="fr-FR" sz="2600" dirty="0"/>
          </a:p>
        </p:txBody>
      </p:sp>
      <p:sp>
        <p:nvSpPr>
          <p:cNvPr id="4" name="ZoneTexte 8"/>
          <p:cNvSpPr txBox="1"/>
          <p:nvPr/>
        </p:nvSpPr>
        <p:spPr>
          <a:xfrm>
            <a:off x="6929422" y="6286520"/>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0"/>
            <a:ext cx="7772400" cy="785818"/>
          </a:xfrm>
        </p:spPr>
        <p:txBody>
          <a:bodyPr/>
          <a:lstStyle/>
          <a:p>
            <a:pPr algn="ctr"/>
            <a:r>
              <a:rPr lang="fr-FR" sz="2800" b="1" dirty="0" smtClean="0">
                <a:solidFill>
                  <a:srgbClr val="FFFF00"/>
                </a:solidFill>
              </a:rPr>
              <a:t>MATERIELS ET METHODES VIII</a:t>
            </a:r>
            <a:endParaRPr lang="fr-FR" sz="2800" dirty="0"/>
          </a:p>
        </p:txBody>
      </p:sp>
      <p:sp>
        <p:nvSpPr>
          <p:cNvPr id="3" name="Espace réservé du contenu 2"/>
          <p:cNvSpPr>
            <a:spLocks noGrp="1"/>
          </p:cNvSpPr>
          <p:nvPr>
            <p:ph idx="1"/>
          </p:nvPr>
        </p:nvSpPr>
        <p:spPr>
          <a:xfrm>
            <a:off x="857224" y="928670"/>
            <a:ext cx="7929618" cy="5643602"/>
          </a:xfrm>
        </p:spPr>
        <p:txBody>
          <a:bodyPr/>
          <a:lstStyle/>
          <a:p>
            <a:pPr>
              <a:buNone/>
            </a:pPr>
            <a:r>
              <a:rPr lang="fr-FR" dirty="0" smtClean="0"/>
              <a:t> </a:t>
            </a:r>
            <a:r>
              <a:rPr lang="fr-FR" dirty="0" smtClean="0">
                <a:solidFill>
                  <a:schemeClr val="accent1"/>
                </a:solidFill>
              </a:rPr>
              <a:t>Evaluation des évènements cardiovasculaires</a:t>
            </a:r>
          </a:p>
          <a:p>
            <a:pPr marL="640080" indent="-571500">
              <a:buNone/>
            </a:pPr>
            <a:r>
              <a:rPr lang="fr-FR" sz="2400" dirty="0" smtClean="0">
                <a:solidFill>
                  <a:schemeClr val="tx2">
                    <a:lumMod val="90000"/>
                  </a:schemeClr>
                </a:solidFill>
              </a:rPr>
              <a:t>	Evénements cardiaques</a:t>
            </a:r>
          </a:p>
          <a:p>
            <a:pPr marL="640080" indent="-571500">
              <a:buNone/>
            </a:pPr>
            <a:r>
              <a:rPr lang="fr-FR" sz="2400" dirty="0" smtClean="0">
                <a:solidFill>
                  <a:schemeClr val="tx2">
                    <a:lumMod val="90000"/>
                  </a:schemeClr>
                </a:solidFill>
              </a:rPr>
              <a:t>	</a:t>
            </a:r>
            <a:r>
              <a:rPr lang="fr-FR" sz="2400" dirty="0" smtClean="0"/>
              <a:t>infarctus du myocarde; crise d’angine de poitrine, insuffisance cardiaque; angioplastie; mort subite</a:t>
            </a:r>
          </a:p>
          <a:p>
            <a:pPr marL="640080" indent="-571500">
              <a:buNone/>
            </a:pPr>
            <a:endParaRPr lang="fr-FR" sz="2400" u="sng" dirty="0" smtClean="0"/>
          </a:p>
          <a:p>
            <a:pPr marL="640080" indent="-571500">
              <a:buNone/>
            </a:pPr>
            <a:r>
              <a:rPr lang="fr-FR" sz="2400" dirty="0" smtClean="0">
                <a:solidFill>
                  <a:schemeClr val="tx2">
                    <a:lumMod val="90000"/>
                  </a:schemeClr>
                </a:solidFill>
              </a:rPr>
              <a:t>	Accidents vasculaires cérébraux</a:t>
            </a:r>
          </a:p>
          <a:p>
            <a:pPr marL="640080" indent="-571500">
              <a:buNone/>
            </a:pPr>
            <a:r>
              <a:rPr lang="fr-FR" sz="2400" dirty="0" smtClean="0">
                <a:solidFill>
                  <a:schemeClr val="tx2">
                    <a:lumMod val="90000"/>
                  </a:schemeClr>
                </a:solidFill>
              </a:rPr>
              <a:t>	</a:t>
            </a:r>
            <a:r>
              <a:rPr lang="fr-FR" sz="2400" dirty="0" smtClean="0"/>
              <a:t>perte transitoire ou durable d’une ou plusieurs fonctions sensitives et/ou motrices</a:t>
            </a:r>
          </a:p>
          <a:p>
            <a:pPr marL="640080" indent="-571500">
              <a:buNone/>
            </a:pPr>
            <a:endParaRPr lang="fr-FR" sz="2400" dirty="0" smtClean="0"/>
          </a:p>
          <a:p>
            <a:pPr marL="1225296" lvl="2" indent="-571500">
              <a:buNone/>
            </a:pPr>
            <a:r>
              <a:rPr lang="fr-FR" sz="2800" dirty="0" smtClean="0">
                <a:solidFill>
                  <a:schemeClr val="tx2">
                    <a:lumMod val="90000"/>
                  </a:schemeClr>
                </a:solidFill>
              </a:rPr>
              <a:t>Artériopathies des membres inférieurs</a:t>
            </a:r>
          </a:p>
          <a:p>
            <a:pPr marL="640080" indent="-571500">
              <a:buNone/>
            </a:pPr>
            <a:r>
              <a:rPr lang="fr-FR" sz="2400" dirty="0" smtClean="0">
                <a:solidFill>
                  <a:schemeClr val="tx2">
                    <a:lumMod val="90000"/>
                  </a:schemeClr>
                </a:solidFill>
              </a:rPr>
              <a:t>	</a:t>
            </a:r>
            <a:r>
              <a:rPr lang="fr-FR" sz="2400" dirty="0" smtClean="0"/>
              <a:t>claudication intermittente ; amputation</a:t>
            </a:r>
            <a:endParaRPr lang="fr-FR" sz="2400" dirty="0"/>
          </a:p>
        </p:txBody>
      </p:sp>
      <p:sp>
        <p:nvSpPr>
          <p:cNvPr id="4" name="ZoneTexte 8"/>
          <p:cNvSpPr txBox="1"/>
          <p:nvPr/>
        </p:nvSpPr>
        <p:spPr>
          <a:xfrm>
            <a:off x="6929422" y="6286520"/>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2060848"/>
            <a:ext cx="7772400" cy="1836816"/>
          </a:xfrm>
        </p:spPr>
        <p:txBody>
          <a:bodyPr/>
          <a:lstStyle/>
          <a:p>
            <a:pPr>
              <a:buFont typeface="Wingdings" pitchFamily="2" charset="2"/>
              <a:buChar char="q"/>
            </a:pPr>
            <a:r>
              <a:rPr lang="fr-FR" sz="2400" dirty="0" smtClean="0"/>
              <a:t> </a:t>
            </a:r>
            <a:r>
              <a:rPr lang="fr-FR" sz="2800" dirty="0" smtClean="0"/>
              <a:t>les prélèvements étaient réalisés au milieu de semaine; </a:t>
            </a:r>
            <a:r>
              <a:rPr lang="fr-FR" sz="2400" dirty="0" smtClean="0"/>
              <a:t/>
            </a:r>
            <a:br>
              <a:rPr lang="fr-FR" sz="2400" dirty="0" smtClean="0"/>
            </a:br>
            <a:r>
              <a:rPr lang="fr-FR" sz="2400" dirty="0" smtClean="0"/>
              <a:t> </a:t>
            </a:r>
            <a:r>
              <a:rPr lang="fr-FR" sz="2400" dirty="0" smtClean="0"/>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 </a:t>
            </a:r>
            <a:r>
              <a:rPr lang="fr-FR" sz="2400" dirty="0" smtClean="0"/>
              <a:t> </a:t>
            </a:r>
            <a:br>
              <a:rPr lang="fr-FR" sz="2400" dirty="0" smtClean="0"/>
            </a:br>
            <a:r>
              <a:rPr lang="fr-FR" sz="2400" dirty="0" smtClean="0"/>
              <a:t/>
            </a:r>
            <a:br>
              <a:rPr lang="fr-FR" sz="2400" dirty="0" smtClean="0"/>
            </a:br>
            <a:endParaRPr lang="fr-FR" sz="2400" dirty="0"/>
          </a:p>
        </p:txBody>
      </p:sp>
      <p:sp>
        <p:nvSpPr>
          <p:cNvPr id="3" name="ZoneTexte 2"/>
          <p:cNvSpPr txBox="1"/>
          <p:nvPr/>
        </p:nvSpPr>
        <p:spPr>
          <a:xfrm>
            <a:off x="827584" y="3789040"/>
            <a:ext cx="7920880" cy="954107"/>
          </a:xfrm>
          <a:prstGeom prst="rect">
            <a:avLst/>
          </a:prstGeom>
          <a:noFill/>
        </p:spPr>
        <p:txBody>
          <a:bodyPr wrap="square" rtlCol="0">
            <a:spAutoFit/>
          </a:bodyPr>
          <a:lstStyle/>
          <a:p>
            <a:pPr>
              <a:buFont typeface="Wingdings" pitchFamily="2" charset="2"/>
              <a:buChar char="q"/>
            </a:pPr>
            <a:r>
              <a:rPr lang="fr-FR" sz="2800" dirty="0" smtClean="0"/>
              <a:t> </a:t>
            </a:r>
            <a:r>
              <a:rPr lang="fr-FR" sz="2800" dirty="0" smtClean="0">
                <a:solidFill>
                  <a:schemeClr val="tx2"/>
                </a:solidFill>
              </a:rPr>
              <a:t>Toutes </a:t>
            </a:r>
            <a:r>
              <a:rPr lang="fr-FR" sz="2800" dirty="0" smtClean="0">
                <a:solidFill>
                  <a:schemeClr val="tx2"/>
                </a:solidFill>
              </a:rPr>
              <a:t>les méthodes utilisées sont des méthodes recommandées;</a:t>
            </a:r>
            <a:endParaRPr lang="fr-FR" sz="2800" dirty="0">
              <a:solidFill>
                <a:schemeClr val="tx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0"/>
            <a:ext cx="7772400" cy="500066"/>
          </a:xfrm>
        </p:spPr>
        <p:txBody>
          <a:bodyPr/>
          <a:lstStyle/>
          <a:p>
            <a:pPr algn="ctr"/>
            <a:r>
              <a:rPr lang="fr-FR" sz="2800" b="1" dirty="0" smtClean="0">
                <a:solidFill>
                  <a:srgbClr val="FFFF00"/>
                </a:solidFill>
              </a:rPr>
              <a:t>RESULTATS ET DISCUSSION I</a:t>
            </a:r>
            <a:endParaRPr lang="fr-FR" sz="2800" dirty="0"/>
          </a:p>
        </p:txBody>
      </p:sp>
      <p:graphicFrame>
        <p:nvGraphicFramePr>
          <p:cNvPr id="6" name="Espace réservé du contenu 5"/>
          <p:cNvGraphicFramePr>
            <a:graphicFrameLocks noGrp="1"/>
          </p:cNvGraphicFramePr>
          <p:nvPr>
            <p:ph idx="1"/>
          </p:nvPr>
        </p:nvGraphicFramePr>
        <p:xfrm>
          <a:off x="914400" y="1000108"/>
          <a:ext cx="7772400" cy="5356242"/>
        </p:xfrm>
        <a:graphic>
          <a:graphicData uri="http://schemas.openxmlformats.org/drawingml/2006/chart">
            <c:chart xmlns:c="http://schemas.openxmlformats.org/drawingml/2006/chart" xmlns:r="http://schemas.openxmlformats.org/officeDocument/2006/relationships" r:id="rId2"/>
          </a:graphicData>
        </a:graphic>
      </p:graphicFrame>
      <p:sp>
        <p:nvSpPr>
          <p:cNvPr id="7" name="ZoneTexte 6"/>
          <p:cNvSpPr txBox="1"/>
          <p:nvPr/>
        </p:nvSpPr>
        <p:spPr>
          <a:xfrm>
            <a:off x="6929454" y="1785926"/>
            <a:ext cx="1643074" cy="369332"/>
          </a:xfrm>
          <a:prstGeom prst="rect">
            <a:avLst/>
          </a:prstGeom>
          <a:noFill/>
        </p:spPr>
        <p:txBody>
          <a:bodyPr wrap="square" rtlCol="0">
            <a:spAutoFit/>
          </a:bodyPr>
          <a:lstStyle/>
          <a:p>
            <a:r>
              <a:rPr lang="fr-FR" b="1" dirty="0" smtClean="0"/>
              <a:t>N diabétique</a:t>
            </a:r>
            <a:endParaRPr lang="fr-FR" b="1" dirty="0"/>
          </a:p>
        </p:txBody>
      </p:sp>
      <p:sp>
        <p:nvSpPr>
          <p:cNvPr id="9" name="ZoneTexte 8"/>
          <p:cNvSpPr txBox="1"/>
          <p:nvPr/>
        </p:nvSpPr>
        <p:spPr>
          <a:xfrm>
            <a:off x="714348" y="1928802"/>
            <a:ext cx="1928826" cy="369332"/>
          </a:xfrm>
          <a:prstGeom prst="rect">
            <a:avLst/>
          </a:prstGeom>
          <a:noFill/>
        </p:spPr>
        <p:txBody>
          <a:bodyPr wrap="square" rtlCol="0">
            <a:spAutoFit/>
          </a:bodyPr>
          <a:lstStyle/>
          <a:p>
            <a:r>
              <a:rPr lang="fr-FR" b="1" dirty="0" smtClean="0"/>
              <a:t>C  indéterminée</a:t>
            </a:r>
            <a:endParaRPr lang="fr-FR" b="1" dirty="0"/>
          </a:p>
        </p:txBody>
      </p:sp>
      <p:sp>
        <p:nvSpPr>
          <p:cNvPr id="10" name="ZoneTexte 9"/>
          <p:cNvSpPr txBox="1"/>
          <p:nvPr/>
        </p:nvSpPr>
        <p:spPr>
          <a:xfrm>
            <a:off x="428596" y="4429132"/>
            <a:ext cx="1571636" cy="369332"/>
          </a:xfrm>
          <a:prstGeom prst="rect">
            <a:avLst/>
          </a:prstGeom>
          <a:noFill/>
        </p:spPr>
        <p:txBody>
          <a:bodyPr wrap="square" rtlCol="0">
            <a:spAutoFit/>
          </a:bodyPr>
          <a:lstStyle/>
          <a:p>
            <a:r>
              <a:rPr lang="fr-FR" b="1" dirty="0" smtClean="0"/>
              <a:t>N héréditaire</a:t>
            </a:r>
            <a:endParaRPr lang="fr-FR" b="1" dirty="0"/>
          </a:p>
        </p:txBody>
      </p:sp>
      <p:sp>
        <p:nvSpPr>
          <p:cNvPr id="11" name="ZoneTexte 10"/>
          <p:cNvSpPr txBox="1"/>
          <p:nvPr/>
        </p:nvSpPr>
        <p:spPr>
          <a:xfrm>
            <a:off x="571472" y="5786454"/>
            <a:ext cx="8215370" cy="461665"/>
          </a:xfrm>
          <a:prstGeom prst="rect">
            <a:avLst/>
          </a:prstGeom>
          <a:noFill/>
        </p:spPr>
        <p:txBody>
          <a:bodyPr wrap="square" rtlCol="0">
            <a:spAutoFit/>
          </a:bodyPr>
          <a:lstStyle/>
          <a:p>
            <a:r>
              <a:rPr lang="fr-FR" sz="2400" b="1" dirty="0" smtClean="0"/>
              <a:t>Figure 1 . Principales étiologies à l’origine de l’IRC</a:t>
            </a:r>
            <a:endParaRPr lang="fr-FR" sz="2400" b="1" dirty="0"/>
          </a:p>
        </p:txBody>
      </p:sp>
      <p:sp>
        <p:nvSpPr>
          <p:cNvPr id="8" name="ZoneTexte 8"/>
          <p:cNvSpPr txBox="1"/>
          <p:nvPr/>
        </p:nvSpPr>
        <p:spPr>
          <a:xfrm>
            <a:off x="6929422" y="6286520"/>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
        <p:nvSpPr>
          <p:cNvPr id="12" name="ZoneTexte 11"/>
          <p:cNvSpPr txBox="1"/>
          <p:nvPr/>
        </p:nvSpPr>
        <p:spPr>
          <a:xfrm>
            <a:off x="4932040" y="1412776"/>
            <a:ext cx="1008112" cy="369332"/>
          </a:xfrm>
          <a:prstGeom prst="rect">
            <a:avLst/>
          </a:prstGeom>
          <a:noFill/>
        </p:spPr>
        <p:txBody>
          <a:bodyPr wrap="square" rtlCol="0">
            <a:spAutoFit/>
          </a:bodyPr>
          <a:lstStyle/>
          <a:p>
            <a:r>
              <a:rPr lang="fr-FR" b="1" dirty="0" smtClean="0"/>
              <a:t>GNC</a:t>
            </a:r>
            <a:endParaRPr lang="fr-FR" b="1" dirty="0"/>
          </a:p>
        </p:txBody>
      </p:sp>
      <p:sp>
        <p:nvSpPr>
          <p:cNvPr id="13" name="ZoneTexte 12"/>
          <p:cNvSpPr txBox="1"/>
          <p:nvPr/>
        </p:nvSpPr>
        <p:spPr>
          <a:xfrm>
            <a:off x="7956376" y="3717032"/>
            <a:ext cx="720080" cy="369332"/>
          </a:xfrm>
          <a:prstGeom prst="rect">
            <a:avLst/>
          </a:prstGeom>
          <a:noFill/>
        </p:spPr>
        <p:txBody>
          <a:bodyPr wrap="square" rtlCol="0">
            <a:spAutoFit/>
          </a:bodyPr>
          <a:lstStyle/>
          <a:p>
            <a:r>
              <a:rPr lang="fr-FR" b="1" dirty="0" smtClean="0"/>
              <a:t>NI</a:t>
            </a:r>
            <a:endParaRPr lang="fr-FR"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0"/>
            <a:ext cx="7772400" cy="428628"/>
          </a:xfrm>
        </p:spPr>
        <p:txBody>
          <a:bodyPr/>
          <a:lstStyle/>
          <a:p>
            <a:pPr algn="ctr"/>
            <a:r>
              <a:rPr lang="fr-FR" sz="2800" b="1" dirty="0" smtClean="0">
                <a:solidFill>
                  <a:srgbClr val="FFFF00"/>
                </a:solidFill>
              </a:rPr>
              <a:t>RESULTATS ET DISCUSSION II</a:t>
            </a:r>
            <a:endParaRPr lang="fr-FR" sz="2800" dirty="0"/>
          </a:p>
        </p:txBody>
      </p:sp>
      <p:graphicFrame>
        <p:nvGraphicFramePr>
          <p:cNvPr id="5" name="Espace réservé du contenu 4"/>
          <p:cNvGraphicFramePr>
            <a:graphicFrameLocks noGrp="1"/>
          </p:cNvGraphicFramePr>
          <p:nvPr>
            <p:ph idx="1"/>
          </p:nvPr>
        </p:nvGraphicFramePr>
        <p:xfrm>
          <a:off x="500034" y="1214422"/>
          <a:ext cx="8501094" cy="5429290"/>
        </p:xfrm>
        <a:graphic>
          <a:graphicData uri="http://schemas.openxmlformats.org/drawingml/2006/table">
            <a:tbl>
              <a:tblPr firstRow="1" bandRow="1">
                <a:tableStyleId>{5C22544A-7EE6-4342-B048-85BDC9FD1C3A}</a:tableStyleId>
              </a:tblPr>
              <a:tblGrid>
                <a:gridCol w="2571768"/>
                <a:gridCol w="2484923"/>
                <a:gridCol w="1905430"/>
                <a:gridCol w="1538973"/>
              </a:tblGrid>
              <a:tr h="542929">
                <a:tc>
                  <a:txBody>
                    <a:bodyPr/>
                    <a:lstStyle/>
                    <a:p>
                      <a:r>
                        <a:rPr lang="fr-FR" b="1" dirty="0" smtClean="0"/>
                        <a:t>Paramètre</a:t>
                      </a:r>
                      <a:endParaRPr lang="fr-FR" b="1" dirty="0"/>
                    </a:p>
                  </a:txBody>
                  <a:tcPr/>
                </a:tc>
                <a:tc>
                  <a:txBody>
                    <a:bodyPr/>
                    <a:lstStyle/>
                    <a:p>
                      <a:pPr algn="ctr"/>
                      <a:r>
                        <a:rPr lang="fr-FR" b="1" dirty="0" smtClean="0"/>
                        <a:t>Effectif pathologique</a:t>
                      </a:r>
                      <a:endParaRPr lang="fr-FR" b="1" dirty="0"/>
                    </a:p>
                  </a:txBody>
                  <a:tcPr/>
                </a:tc>
                <a:tc>
                  <a:txBody>
                    <a:bodyPr/>
                    <a:lstStyle/>
                    <a:p>
                      <a:pPr algn="ctr"/>
                      <a:r>
                        <a:rPr lang="fr-FR" b="1" dirty="0" smtClean="0"/>
                        <a:t>Effectif total</a:t>
                      </a:r>
                      <a:endParaRPr lang="fr-FR" b="1" dirty="0"/>
                    </a:p>
                  </a:txBody>
                  <a:tcPr/>
                </a:tc>
                <a:tc>
                  <a:txBody>
                    <a:bodyPr/>
                    <a:lstStyle/>
                    <a:p>
                      <a:pPr algn="ctr"/>
                      <a:r>
                        <a:rPr lang="fr-FR" b="1" dirty="0" smtClean="0"/>
                        <a:t>%</a:t>
                      </a:r>
                      <a:endParaRPr lang="fr-FR" b="1" dirty="0"/>
                    </a:p>
                  </a:txBody>
                  <a:tcPr/>
                </a:tc>
              </a:tr>
              <a:tr h="542929">
                <a:tc>
                  <a:txBody>
                    <a:bodyPr/>
                    <a:lstStyle/>
                    <a:p>
                      <a:r>
                        <a:rPr lang="fr-FR" b="1" dirty="0" err="1" smtClean="0">
                          <a:solidFill>
                            <a:schemeClr val="accent2">
                              <a:lumMod val="75000"/>
                            </a:schemeClr>
                          </a:solidFill>
                        </a:rPr>
                        <a:t>Homocys</a:t>
                      </a:r>
                      <a:r>
                        <a:rPr lang="fr-FR" b="1" dirty="0" smtClean="0">
                          <a:solidFill>
                            <a:schemeClr val="accent2">
                              <a:lumMod val="75000"/>
                            </a:schemeClr>
                          </a:solidFill>
                        </a:rPr>
                        <a:t> &gt; 15  (µmol/L)</a:t>
                      </a:r>
                      <a:endParaRPr lang="fr-FR" b="1" dirty="0">
                        <a:solidFill>
                          <a:schemeClr val="accent2">
                            <a:lumMod val="75000"/>
                          </a:schemeClr>
                        </a:solidFill>
                      </a:endParaRPr>
                    </a:p>
                  </a:txBody>
                  <a:tcPr/>
                </a:tc>
                <a:tc>
                  <a:txBody>
                    <a:bodyPr/>
                    <a:lstStyle/>
                    <a:p>
                      <a:pPr algn="ctr"/>
                      <a:r>
                        <a:rPr lang="fr-FR" b="1" dirty="0" smtClean="0">
                          <a:solidFill>
                            <a:schemeClr val="accent2">
                              <a:lumMod val="75000"/>
                            </a:schemeClr>
                          </a:solidFill>
                        </a:rPr>
                        <a:t>116</a:t>
                      </a:r>
                      <a:endParaRPr lang="fr-FR" b="1" dirty="0">
                        <a:solidFill>
                          <a:schemeClr val="accent2">
                            <a:lumMod val="75000"/>
                          </a:schemeClr>
                        </a:solidFill>
                      </a:endParaRPr>
                    </a:p>
                  </a:txBody>
                  <a:tcPr/>
                </a:tc>
                <a:tc>
                  <a:txBody>
                    <a:bodyPr/>
                    <a:lstStyle/>
                    <a:p>
                      <a:pPr algn="ctr"/>
                      <a:r>
                        <a:rPr lang="fr-FR" b="1" dirty="0" smtClean="0">
                          <a:solidFill>
                            <a:schemeClr val="accent2">
                              <a:lumMod val="75000"/>
                            </a:schemeClr>
                          </a:solidFill>
                        </a:rPr>
                        <a:t>117</a:t>
                      </a:r>
                      <a:endParaRPr lang="fr-FR" b="1" dirty="0">
                        <a:solidFill>
                          <a:schemeClr val="accent2">
                            <a:lumMod val="75000"/>
                          </a:schemeClr>
                        </a:solidFill>
                      </a:endParaRPr>
                    </a:p>
                  </a:txBody>
                  <a:tcPr/>
                </a:tc>
                <a:tc>
                  <a:txBody>
                    <a:bodyPr/>
                    <a:lstStyle/>
                    <a:p>
                      <a:pPr algn="ctr"/>
                      <a:r>
                        <a:rPr lang="fr-FR" b="1" dirty="0" smtClean="0">
                          <a:solidFill>
                            <a:schemeClr val="accent2">
                              <a:lumMod val="75000"/>
                            </a:schemeClr>
                          </a:solidFill>
                        </a:rPr>
                        <a:t>99.14</a:t>
                      </a:r>
                      <a:endParaRPr lang="fr-FR" b="1" dirty="0">
                        <a:solidFill>
                          <a:schemeClr val="accent2">
                            <a:lumMod val="75000"/>
                          </a:schemeClr>
                        </a:solidFill>
                      </a:endParaRPr>
                    </a:p>
                  </a:txBody>
                  <a:tcPr/>
                </a:tc>
              </a:tr>
              <a:tr h="542929">
                <a:tc>
                  <a:txBody>
                    <a:bodyPr/>
                    <a:lstStyle/>
                    <a:p>
                      <a:r>
                        <a:rPr lang="fr-FR" b="1" dirty="0" smtClean="0">
                          <a:solidFill>
                            <a:schemeClr val="accent2">
                              <a:lumMod val="75000"/>
                            </a:schemeClr>
                          </a:solidFill>
                        </a:rPr>
                        <a:t>CRP &gt;  5  (mg/L)</a:t>
                      </a:r>
                      <a:endParaRPr lang="fr-FR" b="1" dirty="0">
                        <a:solidFill>
                          <a:schemeClr val="accent2">
                            <a:lumMod val="75000"/>
                          </a:schemeClr>
                        </a:solidFill>
                      </a:endParaRPr>
                    </a:p>
                  </a:txBody>
                  <a:tcPr/>
                </a:tc>
                <a:tc>
                  <a:txBody>
                    <a:bodyPr/>
                    <a:lstStyle/>
                    <a:p>
                      <a:pPr algn="ctr"/>
                      <a:r>
                        <a:rPr lang="fr-FR" b="1" dirty="0" smtClean="0">
                          <a:solidFill>
                            <a:schemeClr val="accent2">
                              <a:lumMod val="75000"/>
                            </a:schemeClr>
                          </a:solidFill>
                        </a:rPr>
                        <a:t>58</a:t>
                      </a:r>
                      <a:endParaRPr lang="fr-FR" b="1" dirty="0">
                        <a:solidFill>
                          <a:schemeClr val="accent2">
                            <a:lumMod val="75000"/>
                          </a:schemeClr>
                        </a:solidFill>
                      </a:endParaRPr>
                    </a:p>
                  </a:txBody>
                  <a:tcPr/>
                </a:tc>
                <a:tc>
                  <a:txBody>
                    <a:bodyPr/>
                    <a:lstStyle/>
                    <a:p>
                      <a:pPr algn="ctr"/>
                      <a:r>
                        <a:rPr lang="fr-FR" b="1" dirty="0" smtClean="0">
                          <a:solidFill>
                            <a:schemeClr val="accent2">
                              <a:lumMod val="75000"/>
                            </a:schemeClr>
                          </a:solidFill>
                        </a:rPr>
                        <a:t>114</a:t>
                      </a:r>
                      <a:endParaRPr lang="fr-FR" b="1" dirty="0">
                        <a:solidFill>
                          <a:schemeClr val="accent2">
                            <a:lumMod val="75000"/>
                          </a:schemeClr>
                        </a:solidFill>
                      </a:endParaRPr>
                    </a:p>
                  </a:txBody>
                  <a:tcPr/>
                </a:tc>
                <a:tc>
                  <a:txBody>
                    <a:bodyPr/>
                    <a:lstStyle/>
                    <a:p>
                      <a:pPr algn="ctr"/>
                      <a:r>
                        <a:rPr lang="fr-FR" b="1" dirty="0" smtClean="0">
                          <a:solidFill>
                            <a:schemeClr val="accent2">
                              <a:lumMod val="75000"/>
                            </a:schemeClr>
                          </a:solidFill>
                        </a:rPr>
                        <a:t>50.08</a:t>
                      </a:r>
                      <a:endParaRPr lang="fr-FR" b="1" dirty="0">
                        <a:solidFill>
                          <a:schemeClr val="accent2">
                            <a:lumMod val="75000"/>
                          </a:schemeClr>
                        </a:solidFill>
                      </a:endParaRPr>
                    </a:p>
                  </a:txBody>
                  <a:tcPr/>
                </a:tc>
              </a:tr>
              <a:tr h="542929">
                <a:tc>
                  <a:txBody>
                    <a:bodyPr/>
                    <a:lstStyle/>
                    <a:p>
                      <a:r>
                        <a:rPr lang="fr-FR" b="1" dirty="0" err="1" smtClean="0">
                          <a:solidFill>
                            <a:schemeClr val="accent2">
                              <a:lumMod val="75000"/>
                            </a:schemeClr>
                          </a:solidFill>
                        </a:rPr>
                        <a:t>Lp</a:t>
                      </a:r>
                      <a:r>
                        <a:rPr lang="fr-FR" b="1" dirty="0" smtClean="0">
                          <a:solidFill>
                            <a:schemeClr val="accent2">
                              <a:lumMod val="75000"/>
                            </a:schemeClr>
                          </a:solidFill>
                        </a:rPr>
                        <a:t>(a) &gt; 0.3  (g/L)</a:t>
                      </a:r>
                      <a:endParaRPr lang="fr-FR" b="1" dirty="0">
                        <a:solidFill>
                          <a:schemeClr val="accent2">
                            <a:lumMod val="75000"/>
                          </a:schemeClr>
                        </a:solidFill>
                      </a:endParaRPr>
                    </a:p>
                  </a:txBody>
                  <a:tcPr/>
                </a:tc>
                <a:tc>
                  <a:txBody>
                    <a:bodyPr/>
                    <a:lstStyle/>
                    <a:p>
                      <a:pPr algn="ctr"/>
                      <a:r>
                        <a:rPr lang="fr-FR" b="1" dirty="0" smtClean="0">
                          <a:solidFill>
                            <a:schemeClr val="accent2">
                              <a:lumMod val="75000"/>
                            </a:schemeClr>
                          </a:solidFill>
                        </a:rPr>
                        <a:t>55</a:t>
                      </a:r>
                      <a:endParaRPr lang="fr-FR" b="1" dirty="0">
                        <a:solidFill>
                          <a:schemeClr val="accent2">
                            <a:lumMod val="75000"/>
                          </a:schemeClr>
                        </a:solidFill>
                      </a:endParaRPr>
                    </a:p>
                  </a:txBody>
                  <a:tcPr/>
                </a:tc>
                <a:tc>
                  <a:txBody>
                    <a:bodyPr/>
                    <a:lstStyle/>
                    <a:p>
                      <a:pPr algn="ctr"/>
                      <a:r>
                        <a:rPr lang="fr-FR" b="1" dirty="0" smtClean="0">
                          <a:solidFill>
                            <a:schemeClr val="accent2">
                              <a:lumMod val="75000"/>
                            </a:schemeClr>
                          </a:solidFill>
                        </a:rPr>
                        <a:t>118</a:t>
                      </a:r>
                      <a:endParaRPr lang="fr-FR" b="1" dirty="0">
                        <a:solidFill>
                          <a:schemeClr val="accent2">
                            <a:lumMod val="75000"/>
                          </a:schemeClr>
                        </a:solidFill>
                      </a:endParaRPr>
                    </a:p>
                  </a:txBody>
                  <a:tcPr/>
                </a:tc>
                <a:tc>
                  <a:txBody>
                    <a:bodyPr/>
                    <a:lstStyle/>
                    <a:p>
                      <a:pPr algn="ctr"/>
                      <a:r>
                        <a:rPr lang="fr-FR" b="1" dirty="0" smtClean="0">
                          <a:solidFill>
                            <a:schemeClr val="accent2">
                              <a:lumMod val="75000"/>
                            </a:schemeClr>
                          </a:solidFill>
                        </a:rPr>
                        <a:t>46.6</a:t>
                      </a:r>
                      <a:endParaRPr lang="fr-FR" b="1" dirty="0">
                        <a:solidFill>
                          <a:schemeClr val="accent2">
                            <a:lumMod val="75000"/>
                          </a:schemeClr>
                        </a:solidFill>
                      </a:endParaRPr>
                    </a:p>
                  </a:txBody>
                  <a:tcPr/>
                </a:tc>
              </a:tr>
              <a:tr h="542929">
                <a:tc>
                  <a:txBody>
                    <a:bodyPr/>
                    <a:lstStyle/>
                    <a:p>
                      <a:r>
                        <a:rPr lang="fr-FR" b="1" dirty="0" smtClean="0"/>
                        <a:t>C</a:t>
                      </a:r>
                      <a:r>
                        <a:rPr lang="fr-FR" b="1" baseline="0" dirty="0" smtClean="0"/>
                        <a:t> T &gt; 2.4  (g/L)</a:t>
                      </a:r>
                      <a:endParaRPr lang="fr-FR" b="1" dirty="0"/>
                    </a:p>
                  </a:txBody>
                  <a:tcPr/>
                </a:tc>
                <a:tc>
                  <a:txBody>
                    <a:bodyPr/>
                    <a:lstStyle/>
                    <a:p>
                      <a:pPr algn="ctr"/>
                      <a:r>
                        <a:rPr lang="fr-FR" b="1" dirty="0" smtClean="0"/>
                        <a:t>3</a:t>
                      </a:r>
                      <a:endParaRPr lang="fr-FR" b="1" dirty="0"/>
                    </a:p>
                  </a:txBody>
                  <a:tcPr/>
                </a:tc>
                <a:tc>
                  <a:txBody>
                    <a:bodyPr/>
                    <a:lstStyle/>
                    <a:p>
                      <a:pPr algn="ctr"/>
                      <a:r>
                        <a:rPr lang="fr-FR" b="1" dirty="0" smtClean="0"/>
                        <a:t>118</a:t>
                      </a:r>
                      <a:endParaRPr lang="fr-FR" b="1" dirty="0"/>
                    </a:p>
                  </a:txBody>
                  <a:tcPr/>
                </a:tc>
                <a:tc>
                  <a:txBody>
                    <a:bodyPr/>
                    <a:lstStyle/>
                    <a:p>
                      <a:pPr algn="ctr"/>
                      <a:r>
                        <a:rPr lang="fr-FR" b="1" dirty="0" smtClean="0"/>
                        <a:t>2.5</a:t>
                      </a:r>
                      <a:endParaRPr lang="fr-FR" b="1" dirty="0"/>
                    </a:p>
                  </a:txBody>
                  <a:tcPr/>
                </a:tc>
              </a:tr>
              <a:tr h="542929">
                <a:tc>
                  <a:txBody>
                    <a:bodyPr/>
                    <a:lstStyle/>
                    <a:p>
                      <a:r>
                        <a:rPr lang="fr-FR" b="1" dirty="0" err="1" smtClean="0"/>
                        <a:t>HDLc</a:t>
                      </a:r>
                      <a:r>
                        <a:rPr lang="fr-FR" b="1" dirty="0" smtClean="0"/>
                        <a:t> &lt; 0.4 (g/L)</a:t>
                      </a:r>
                      <a:endParaRPr lang="fr-FR" b="1" dirty="0"/>
                    </a:p>
                  </a:txBody>
                  <a:tcPr/>
                </a:tc>
                <a:tc>
                  <a:txBody>
                    <a:bodyPr/>
                    <a:lstStyle/>
                    <a:p>
                      <a:pPr algn="ctr"/>
                      <a:r>
                        <a:rPr lang="fr-FR" b="1" dirty="0" smtClean="0"/>
                        <a:t>79</a:t>
                      </a:r>
                      <a:endParaRPr lang="fr-FR" b="1" dirty="0"/>
                    </a:p>
                  </a:txBody>
                  <a:tcPr/>
                </a:tc>
                <a:tc>
                  <a:txBody>
                    <a:bodyPr/>
                    <a:lstStyle/>
                    <a:p>
                      <a:pPr algn="ctr"/>
                      <a:r>
                        <a:rPr lang="fr-FR" b="1" dirty="0" smtClean="0"/>
                        <a:t>118</a:t>
                      </a:r>
                      <a:endParaRPr lang="fr-FR" b="1" dirty="0"/>
                    </a:p>
                  </a:txBody>
                  <a:tcPr/>
                </a:tc>
                <a:tc>
                  <a:txBody>
                    <a:bodyPr/>
                    <a:lstStyle/>
                    <a:p>
                      <a:pPr algn="ctr"/>
                      <a:r>
                        <a:rPr lang="fr-FR" b="1" dirty="0" smtClean="0"/>
                        <a:t>66</a:t>
                      </a:r>
                      <a:endParaRPr lang="fr-FR" b="1" dirty="0"/>
                    </a:p>
                  </a:txBody>
                  <a:tcPr/>
                </a:tc>
              </a:tr>
              <a:tr h="542929">
                <a:tc>
                  <a:txBody>
                    <a:bodyPr/>
                    <a:lstStyle/>
                    <a:p>
                      <a:r>
                        <a:rPr lang="fr-FR" b="1" dirty="0" smtClean="0"/>
                        <a:t>CT/</a:t>
                      </a:r>
                      <a:r>
                        <a:rPr lang="fr-FR" b="1" dirty="0" err="1" smtClean="0"/>
                        <a:t>HDLc</a:t>
                      </a:r>
                      <a:r>
                        <a:rPr lang="fr-FR" b="1" dirty="0" smtClean="0"/>
                        <a:t>  &gt; 5</a:t>
                      </a:r>
                      <a:endParaRPr lang="fr-FR" b="1" dirty="0"/>
                    </a:p>
                  </a:txBody>
                  <a:tcPr/>
                </a:tc>
                <a:tc>
                  <a:txBody>
                    <a:bodyPr/>
                    <a:lstStyle/>
                    <a:p>
                      <a:pPr algn="ctr"/>
                      <a:r>
                        <a:rPr lang="fr-FR" b="1" dirty="0" smtClean="0"/>
                        <a:t>60</a:t>
                      </a:r>
                      <a:endParaRPr lang="fr-FR" b="1" dirty="0"/>
                    </a:p>
                  </a:txBody>
                  <a:tcPr/>
                </a:tc>
                <a:tc>
                  <a:txBody>
                    <a:bodyPr/>
                    <a:lstStyle/>
                    <a:p>
                      <a:pPr algn="ctr"/>
                      <a:r>
                        <a:rPr lang="fr-FR" b="1" dirty="0" smtClean="0"/>
                        <a:t>118</a:t>
                      </a:r>
                      <a:endParaRPr lang="fr-FR" b="1" dirty="0"/>
                    </a:p>
                  </a:txBody>
                  <a:tcPr/>
                </a:tc>
                <a:tc>
                  <a:txBody>
                    <a:bodyPr/>
                    <a:lstStyle/>
                    <a:p>
                      <a:pPr algn="ctr"/>
                      <a:r>
                        <a:rPr lang="fr-FR" b="1" dirty="0" smtClean="0"/>
                        <a:t>50.8</a:t>
                      </a:r>
                      <a:endParaRPr lang="fr-FR" b="1" dirty="0"/>
                    </a:p>
                  </a:txBody>
                  <a:tcPr/>
                </a:tc>
              </a:tr>
              <a:tr h="542929">
                <a:tc>
                  <a:txBody>
                    <a:bodyPr/>
                    <a:lstStyle/>
                    <a:p>
                      <a:r>
                        <a:rPr lang="fr-FR" b="1" dirty="0" smtClean="0"/>
                        <a:t>TG &gt;  2  (g/)</a:t>
                      </a:r>
                      <a:endParaRPr lang="fr-FR" b="1" dirty="0"/>
                    </a:p>
                  </a:txBody>
                  <a:tcPr/>
                </a:tc>
                <a:tc>
                  <a:txBody>
                    <a:bodyPr/>
                    <a:lstStyle/>
                    <a:p>
                      <a:pPr algn="ctr"/>
                      <a:r>
                        <a:rPr lang="fr-FR" b="1" dirty="0" smtClean="0"/>
                        <a:t>45</a:t>
                      </a:r>
                      <a:endParaRPr lang="fr-FR" b="1" dirty="0"/>
                    </a:p>
                  </a:txBody>
                  <a:tcPr/>
                </a:tc>
                <a:tc>
                  <a:txBody>
                    <a:bodyPr/>
                    <a:lstStyle/>
                    <a:p>
                      <a:pPr algn="ctr"/>
                      <a:r>
                        <a:rPr lang="fr-FR" b="1" dirty="0" smtClean="0"/>
                        <a:t>118</a:t>
                      </a:r>
                      <a:endParaRPr lang="fr-FR" b="1" dirty="0"/>
                    </a:p>
                  </a:txBody>
                  <a:tcPr/>
                </a:tc>
                <a:tc>
                  <a:txBody>
                    <a:bodyPr/>
                    <a:lstStyle/>
                    <a:p>
                      <a:pPr algn="ctr"/>
                      <a:r>
                        <a:rPr lang="fr-FR" b="1" dirty="0" smtClean="0"/>
                        <a:t>38</a:t>
                      </a:r>
                      <a:endParaRPr lang="fr-FR" b="1" dirty="0"/>
                    </a:p>
                  </a:txBody>
                  <a:tcPr/>
                </a:tc>
              </a:tr>
              <a:tr h="542929">
                <a:tc>
                  <a:txBody>
                    <a:bodyPr/>
                    <a:lstStyle/>
                    <a:p>
                      <a:r>
                        <a:rPr lang="fr-FR" b="1" dirty="0" smtClean="0"/>
                        <a:t>IMC &lt;  20  (Kg/m2)</a:t>
                      </a:r>
                      <a:endParaRPr lang="fr-FR" b="1" dirty="0"/>
                    </a:p>
                  </a:txBody>
                  <a:tcPr/>
                </a:tc>
                <a:tc>
                  <a:txBody>
                    <a:bodyPr/>
                    <a:lstStyle/>
                    <a:p>
                      <a:pPr algn="ctr"/>
                      <a:r>
                        <a:rPr lang="fr-FR" b="1" dirty="0" smtClean="0"/>
                        <a:t>30</a:t>
                      </a:r>
                      <a:endParaRPr lang="fr-FR" b="1" dirty="0"/>
                    </a:p>
                  </a:txBody>
                  <a:tcPr/>
                </a:tc>
                <a:tc>
                  <a:txBody>
                    <a:bodyPr/>
                    <a:lstStyle/>
                    <a:p>
                      <a:pPr algn="ctr"/>
                      <a:r>
                        <a:rPr lang="fr-FR" b="1" dirty="0" smtClean="0"/>
                        <a:t>102</a:t>
                      </a:r>
                      <a:endParaRPr lang="fr-FR" b="1" dirty="0"/>
                    </a:p>
                  </a:txBody>
                  <a:tcPr/>
                </a:tc>
                <a:tc>
                  <a:txBody>
                    <a:bodyPr/>
                    <a:lstStyle/>
                    <a:p>
                      <a:pPr algn="ctr"/>
                      <a:r>
                        <a:rPr lang="fr-FR" b="1" dirty="0" smtClean="0"/>
                        <a:t>29.4</a:t>
                      </a:r>
                      <a:endParaRPr lang="fr-FR" b="1" dirty="0"/>
                    </a:p>
                  </a:txBody>
                  <a:tcPr/>
                </a:tc>
              </a:tr>
              <a:tr h="542929">
                <a:tc>
                  <a:txBody>
                    <a:bodyPr/>
                    <a:lstStyle/>
                    <a:p>
                      <a:r>
                        <a:rPr lang="fr-FR" b="1" dirty="0" smtClean="0"/>
                        <a:t>URR &lt;  65%</a:t>
                      </a:r>
                      <a:endParaRPr lang="fr-FR" b="1" dirty="0"/>
                    </a:p>
                  </a:txBody>
                  <a:tcPr/>
                </a:tc>
                <a:tc>
                  <a:txBody>
                    <a:bodyPr/>
                    <a:lstStyle/>
                    <a:p>
                      <a:pPr algn="ctr"/>
                      <a:r>
                        <a:rPr lang="fr-FR" b="1" dirty="0" smtClean="0"/>
                        <a:t>25</a:t>
                      </a:r>
                      <a:endParaRPr lang="fr-FR" b="1" dirty="0"/>
                    </a:p>
                  </a:txBody>
                  <a:tcPr/>
                </a:tc>
                <a:tc>
                  <a:txBody>
                    <a:bodyPr/>
                    <a:lstStyle/>
                    <a:p>
                      <a:pPr algn="ctr"/>
                      <a:r>
                        <a:rPr lang="fr-FR" b="1" dirty="0" smtClean="0"/>
                        <a:t>94</a:t>
                      </a:r>
                      <a:endParaRPr lang="fr-FR" b="1" dirty="0"/>
                    </a:p>
                  </a:txBody>
                  <a:tcPr/>
                </a:tc>
                <a:tc>
                  <a:txBody>
                    <a:bodyPr/>
                    <a:lstStyle/>
                    <a:p>
                      <a:pPr algn="ctr"/>
                      <a:r>
                        <a:rPr lang="fr-FR" b="1" dirty="0" smtClean="0"/>
                        <a:t>26.5</a:t>
                      </a:r>
                      <a:endParaRPr lang="fr-FR" b="1" dirty="0"/>
                    </a:p>
                  </a:txBody>
                  <a:tcPr/>
                </a:tc>
              </a:tr>
            </a:tbl>
          </a:graphicData>
        </a:graphic>
      </p:graphicFrame>
      <p:sp>
        <p:nvSpPr>
          <p:cNvPr id="7" name="ZoneTexte 6"/>
          <p:cNvSpPr txBox="1"/>
          <p:nvPr/>
        </p:nvSpPr>
        <p:spPr>
          <a:xfrm>
            <a:off x="642910" y="642918"/>
            <a:ext cx="8143932" cy="461665"/>
          </a:xfrm>
          <a:prstGeom prst="rect">
            <a:avLst/>
          </a:prstGeom>
          <a:noFill/>
        </p:spPr>
        <p:txBody>
          <a:bodyPr wrap="square" rtlCol="0">
            <a:spAutoFit/>
          </a:bodyPr>
          <a:lstStyle/>
          <a:p>
            <a:r>
              <a:rPr lang="fr-FR" sz="2400" b="1" dirty="0" smtClean="0"/>
              <a:t>Tableau 4.  prévalence des principaux facteurs étudiés</a:t>
            </a:r>
            <a:endParaRPr lang="fr-FR" sz="2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0"/>
            <a:ext cx="7772400" cy="571480"/>
          </a:xfrm>
        </p:spPr>
        <p:txBody>
          <a:bodyPr/>
          <a:lstStyle/>
          <a:p>
            <a:pPr algn="ctr"/>
            <a:r>
              <a:rPr lang="fr-FR" sz="2800" b="1" dirty="0" smtClean="0">
                <a:solidFill>
                  <a:srgbClr val="FFFF00"/>
                </a:solidFill>
              </a:rPr>
              <a:t>RESULTATS ET DISCUSSION III</a:t>
            </a:r>
            <a:endParaRPr lang="fr-FR" sz="2800" dirty="0"/>
          </a:p>
        </p:txBody>
      </p:sp>
      <p:graphicFrame>
        <p:nvGraphicFramePr>
          <p:cNvPr id="4" name="Espace réservé du contenu 3"/>
          <p:cNvGraphicFramePr>
            <a:graphicFrameLocks noGrp="1"/>
          </p:cNvGraphicFramePr>
          <p:nvPr>
            <p:ph idx="1"/>
          </p:nvPr>
        </p:nvGraphicFramePr>
        <p:xfrm>
          <a:off x="571472" y="1285860"/>
          <a:ext cx="8358246" cy="5314030"/>
        </p:xfrm>
        <a:graphic>
          <a:graphicData uri="http://schemas.openxmlformats.org/drawingml/2006/table">
            <a:tbl>
              <a:tblPr firstRow="1" bandRow="1">
                <a:tableStyleId>{5C22544A-7EE6-4342-B048-85BDC9FD1C3A}</a:tableStyleId>
              </a:tblPr>
              <a:tblGrid>
                <a:gridCol w="2428029"/>
                <a:gridCol w="2428029"/>
                <a:gridCol w="2280875"/>
                <a:gridCol w="1221313"/>
              </a:tblGrid>
              <a:tr h="571502">
                <a:tc>
                  <a:txBody>
                    <a:bodyPr/>
                    <a:lstStyle/>
                    <a:p>
                      <a:r>
                        <a:rPr lang="fr-FR" b="1" dirty="0" smtClean="0"/>
                        <a:t>Paramètre</a:t>
                      </a:r>
                      <a:endParaRPr lang="fr-FR" b="1" dirty="0"/>
                    </a:p>
                  </a:txBody>
                  <a:tcPr/>
                </a:tc>
                <a:tc>
                  <a:txBody>
                    <a:bodyPr/>
                    <a:lstStyle/>
                    <a:p>
                      <a:pPr algn="ctr"/>
                      <a:r>
                        <a:rPr lang="fr-FR" b="1" dirty="0" smtClean="0"/>
                        <a:t>Patients</a:t>
                      </a:r>
                    </a:p>
                    <a:p>
                      <a:pPr algn="ctr"/>
                      <a:r>
                        <a:rPr lang="fr-FR" b="1" dirty="0" smtClean="0"/>
                        <a:t>(n=118)</a:t>
                      </a:r>
                      <a:endParaRPr lang="fr-FR" b="1" dirty="0"/>
                    </a:p>
                  </a:txBody>
                  <a:tcPr/>
                </a:tc>
                <a:tc>
                  <a:txBody>
                    <a:bodyPr/>
                    <a:lstStyle/>
                    <a:p>
                      <a:pPr algn="ctr"/>
                      <a:r>
                        <a:rPr lang="fr-FR" b="1" dirty="0" smtClean="0"/>
                        <a:t>Témoins</a:t>
                      </a:r>
                    </a:p>
                    <a:p>
                      <a:pPr algn="ctr"/>
                      <a:r>
                        <a:rPr lang="fr-FR" b="1" dirty="0" smtClean="0"/>
                        <a:t>(</a:t>
                      </a:r>
                      <a:r>
                        <a:rPr lang="fr-FR" b="1" baseline="0" dirty="0" smtClean="0"/>
                        <a:t> n= 90)</a:t>
                      </a:r>
                      <a:endParaRPr lang="fr-FR" b="1" dirty="0"/>
                    </a:p>
                  </a:txBody>
                  <a:tcPr/>
                </a:tc>
                <a:tc>
                  <a:txBody>
                    <a:bodyPr/>
                    <a:lstStyle/>
                    <a:p>
                      <a:pPr algn="ctr"/>
                      <a:r>
                        <a:rPr lang="fr-FR" b="1" dirty="0" smtClean="0"/>
                        <a:t>P</a:t>
                      </a:r>
                      <a:endParaRPr lang="fr-FR" b="1" dirty="0"/>
                    </a:p>
                  </a:txBody>
                  <a:tcPr/>
                </a:tc>
              </a:tr>
              <a:tr h="571502">
                <a:tc>
                  <a:txBody>
                    <a:bodyPr/>
                    <a:lstStyle/>
                    <a:p>
                      <a:r>
                        <a:rPr lang="fr-FR" sz="1900" b="1" dirty="0" err="1" smtClean="0"/>
                        <a:t>Homocys</a:t>
                      </a:r>
                      <a:r>
                        <a:rPr lang="fr-FR" sz="1900" b="1" dirty="0" smtClean="0"/>
                        <a:t> ( µmol/L)</a:t>
                      </a:r>
                      <a:endParaRPr lang="fr-FR" sz="1900" b="1" dirty="0"/>
                    </a:p>
                  </a:txBody>
                  <a:tcPr/>
                </a:tc>
                <a:tc>
                  <a:txBody>
                    <a:bodyPr/>
                    <a:lstStyle/>
                    <a:p>
                      <a:pPr algn="ctr"/>
                      <a:r>
                        <a:rPr lang="fr-FR" sz="1900" b="1" dirty="0" smtClean="0"/>
                        <a:t>37.04   ±  25.07</a:t>
                      </a:r>
                      <a:endParaRPr lang="fr-FR" sz="1900" b="1" dirty="0"/>
                    </a:p>
                  </a:txBody>
                  <a:tcPr/>
                </a:tc>
                <a:tc>
                  <a:txBody>
                    <a:bodyPr/>
                    <a:lstStyle/>
                    <a:p>
                      <a:pPr algn="ctr"/>
                      <a:r>
                        <a:rPr lang="fr-FR" sz="1900" b="1" dirty="0" smtClean="0"/>
                        <a:t>10.10  ±  3.92</a:t>
                      </a:r>
                      <a:endParaRPr lang="fr-FR" sz="1900" b="1" dirty="0"/>
                    </a:p>
                  </a:txBody>
                  <a:tcPr/>
                </a:tc>
                <a:tc>
                  <a:txBody>
                    <a:bodyPr/>
                    <a:lstStyle/>
                    <a:p>
                      <a:pPr algn="ctr"/>
                      <a:r>
                        <a:rPr lang="fr-FR" sz="1900" b="1" dirty="0" smtClean="0"/>
                        <a:t>&lt; 0.000</a:t>
                      </a:r>
                      <a:endParaRPr lang="fr-FR" sz="1900" b="1" dirty="0"/>
                    </a:p>
                  </a:txBody>
                  <a:tcPr/>
                </a:tc>
              </a:tr>
              <a:tr h="571502">
                <a:tc>
                  <a:txBody>
                    <a:bodyPr/>
                    <a:lstStyle/>
                    <a:p>
                      <a:r>
                        <a:rPr lang="fr-FR" sz="1900" b="1" dirty="0" smtClean="0"/>
                        <a:t>Vitamine</a:t>
                      </a:r>
                      <a:r>
                        <a:rPr lang="fr-FR" sz="1900" b="1" baseline="0" dirty="0" smtClean="0"/>
                        <a:t> B12 (</a:t>
                      </a:r>
                      <a:r>
                        <a:rPr lang="fr-FR" sz="1900" b="1" baseline="0" dirty="0" err="1" smtClean="0"/>
                        <a:t>pg</a:t>
                      </a:r>
                      <a:r>
                        <a:rPr lang="fr-FR" sz="1900" b="1" baseline="0" dirty="0" smtClean="0"/>
                        <a:t>/ml)</a:t>
                      </a:r>
                      <a:endParaRPr lang="fr-FR" sz="1900" b="1" dirty="0"/>
                    </a:p>
                  </a:txBody>
                  <a:tcPr/>
                </a:tc>
                <a:tc>
                  <a:txBody>
                    <a:bodyPr/>
                    <a:lstStyle/>
                    <a:p>
                      <a:pPr algn="ctr"/>
                      <a:r>
                        <a:rPr lang="fr-FR" sz="1900" b="1" dirty="0" smtClean="0"/>
                        <a:t>329.86</a:t>
                      </a:r>
                      <a:r>
                        <a:rPr lang="fr-FR" sz="1900" b="1" baseline="0" dirty="0" smtClean="0"/>
                        <a:t> </a:t>
                      </a:r>
                      <a:r>
                        <a:rPr lang="fr-FR" sz="1900" b="1" dirty="0" smtClean="0"/>
                        <a:t> ±  196.02</a:t>
                      </a:r>
                      <a:endParaRPr lang="fr-FR" sz="1900" b="1" dirty="0"/>
                    </a:p>
                  </a:txBody>
                  <a:tcPr/>
                </a:tc>
                <a:tc>
                  <a:txBody>
                    <a:bodyPr/>
                    <a:lstStyle/>
                    <a:p>
                      <a:pPr algn="ctr"/>
                      <a:r>
                        <a:rPr lang="fr-FR" sz="1900" b="1" dirty="0" smtClean="0">
                          <a:solidFill>
                            <a:srgbClr val="FF0000"/>
                          </a:solidFill>
                        </a:rPr>
                        <a:t>208 – 963</a:t>
                      </a:r>
                      <a:endParaRPr lang="fr-FR" sz="1900" b="1" dirty="0">
                        <a:solidFill>
                          <a:srgbClr val="FF0000"/>
                        </a:solidFill>
                      </a:endParaRPr>
                    </a:p>
                  </a:txBody>
                  <a:tcPr/>
                </a:tc>
                <a:tc>
                  <a:txBody>
                    <a:bodyPr/>
                    <a:lstStyle/>
                    <a:p>
                      <a:pPr algn="ctr"/>
                      <a:r>
                        <a:rPr lang="fr-FR" sz="1900" b="1" dirty="0" smtClean="0"/>
                        <a:t>&lt; 0.000</a:t>
                      </a:r>
                      <a:endParaRPr lang="fr-FR" sz="1900" b="1" dirty="0"/>
                    </a:p>
                  </a:txBody>
                  <a:tcPr/>
                </a:tc>
              </a:tr>
              <a:tr h="571502">
                <a:tc>
                  <a:txBody>
                    <a:bodyPr/>
                    <a:lstStyle/>
                    <a:p>
                      <a:r>
                        <a:rPr lang="fr-FR" sz="1900" b="1" dirty="0" smtClean="0"/>
                        <a:t>CRP ( mg/L)</a:t>
                      </a:r>
                      <a:endParaRPr lang="fr-FR" sz="1900" b="1" dirty="0"/>
                    </a:p>
                  </a:txBody>
                  <a:tcPr/>
                </a:tc>
                <a:tc>
                  <a:txBody>
                    <a:bodyPr/>
                    <a:lstStyle/>
                    <a:p>
                      <a:pPr algn="ctr"/>
                      <a:r>
                        <a:rPr lang="fr-FR" sz="1900" b="1" dirty="0" smtClean="0"/>
                        <a:t>13.14  ±  23.76</a:t>
                      </a:r>
                      <a:endParaRPr lang="fr-FR" sz="1900" b="1" dirty="0"/>
                    </a:p>
                  </a:txBody>
                  <a:tcPr/>
                </a:tc>
                <a:tc>
                  <a:txBody>
                    <a:bodyPr/>
                    <a:lstStyle/>
                    <a:p>
                      <a:pPr algn="ctr"/>
                      <a:r>
                        <a:rPr lang="fr-FR" sz="1900" b="1" dirty="0" smtClean="0"/>
                        <a:t>2.99  ±  2.44</a:t>
                      </a:r>
                      <a:endParaRPr lang="fr-FR" sz="1900" b="1" dirty="0"/>
                    </a:p>
                  </a:txBody>
                  <a:tcPr/>
                </a:tc>
                <a:tc>
                  <a:txBody>
                    <a:bodyPr/>
                    <a:lstStyle/>
                    <a:p>
                      <a:pPr algn="ctr"/>
                      <a:r>
                        <a:rPr lang="fr-FR" sz="1900" b="1" dirty="0" smtClean="0"/>
                        <a:t>&lt; 0.000</a:t>
                      </a:r>
                      <a:endParaRPr lang="fr-FR" sz="1900" b="1" dirty="0"/>
                    </a:p>
                  </a:txBody>
                  <a:tcPr/>
                </a:tc>
              </a:tr>
              <a:tr h="571502">
                <a:tc>
                  <a:txBody>
                    <a:bodyPr/>
                    <a:lstStyle/>
                    <a:p>
                      <a:r>
                        <a:rPr lang="fr-FR" sz="1900" b="1" dirty="0" smtClean="0"/>
                        <a:t>C3c (g/L)</a:t>
                      </a:r>
                      <a:endParaRPr lang="fr-FR" sz="1900" b="1" dirty="0"/>
                    </a:p>
                  </a:txBody>
                  <a:tcPr/>
                </a:tc>
                <a:tc>
                  <a:txBody>
                    <a:bodyPr/>
                    <a:lstStyle/>
                    <a:p>
                      <a:pPr algn="ctr"/>
                      <a:r>
                        <a:rPr lang="fr-FR" sz="1900" b="1" dirty="0" smtClean="0"/>
                        <a:t>1.12  ±  0.30</a:t>
                      </a:r>
                      <a:endParaRPr lang="fr-FR" sz="1900" b="1" dirty="0"/>
                    </a:p>
                  </a:txBody>
                  <a:tcPr/>
                </a:tc>
                <a:tc>
                  <a:txBody>
                    <a:bodyPr/>
                    <a:lstStyle/>
                    <a:p>
                      <a:pPr algn="ctr"/>
                      <a:r>
                        <a:rPr lang="fr-FR" sz="1900" b="1" dirty="0" smtClean="0"/>
                        <a:t>1.38  ±  0.35</a:t>
                      </a:r>
                      <a:endParaRPr lang="fr-FR" sz="1900" b="1" dirty="0"/>
                    </a:p>
                  </a:txBody>
                  <a:tcPr/>
                </a:tc>
                <a:tc>
                  <a:txBody>
                    <a:bodyPr/>
                    <a:lstStyle/>
                    <a:p>
                      <a:pPr algn="ctr"/>
                      <a:r>
                        <a:rPr lang="fr-FR" sz="1900" b="1" dirty="0" smtClean="0"/>
                        <a:t>&lt; 0.000</a:t>
                      </a:r>
                      <a:endParaRPr lang="fr-FR" sz="1900" b="1" dirty="0"/>
                    </a:p>
                  </a:txBody>
                  <a:tcPr/>
                </a:tc>
              </a:tr>
              <a:tr h="571502">
                <a:tc>
                  <a:txBody>
                    <a:bodyPr/>
                    <a:lstStyle/>
                    <a:p>
                      <a:r>
                        <a:rPr lang="fr-FR" sz="1900" b="1" dirty="0" err="1" smtClean="0"/>
                        <a:t>Céruloplasmine</a:t>
                      </a:r>
                      <a:r>
                        <a:rPr lang="fr-FR" sz="1900" b="1" dirty="0" smtClean="0"/>
                        <a:t> (g/L)</a:t>
                      </a:r>
                      <a:endParaRPr lang="fr-FR" sz="1900" b="1" dirty="0"/>
                    </a:p>
                  </a:txBody>
                  <a:tcPr/>
                </a:tc>
                <a:tc>
                  <a:txBody>
                    <a:bodyPr/>
                    <a:lstStyle/>
                    <a:p>
                      <a:pPr algn="ctr"/>
                      <a:r>
                        <a:rPr lang="fr-FR" sz="1900" b="1" dirty="0" smtClean="0"/>
                        <a:t>0.77  ±  0.14</a:t>
                      </a:r>
                      <a:endParaRPr lang="fr-FR" sz="1900" b="1" dirty="0"/>
                    </a:p>
                  </a:txBody>
                  <a:tcPr/>
                </a:tc>
                <a:tc>
                  <a:txBody>
                    <a:bodyPr/>
                    <a:lstStyle/>
                    <a:p>
                      <a:pPr algn="ctr"/>
                      <a:r>
                        <a:rPr lang="fr-FR" sz="1900" b="1" dirty="0" smtClean="0">
                          <a:solidFill>
                            <a:srgbClr val="FF0000"/>
                          </a:solidFill>
                        </a:rPr>
                        <a:t>0.35 –</a:t>
                      </a:r>
                      <a:r>
                        <a:rPr lang="fr-FR" sz="1900" b="1" baseline="0" dirty="0" smtClean="0">
                          <a:solidFill>
                            <a:srgbClr val="FF0000"/>
                          </a:solidFill>
                        </a:rPr>
                        <a:t> 0.70 </a:t>
                      </a:r>
                      <a:endParaRPr lang="fr-FR" sz="1900" b="1" dirty="0">
                        <a:solidFill>
                          <a:srgbClr val="FF0000"/>
                        </a:solidFill>
                      </a:endParaRPr>
                    </a:p>
                  </a:txBody>
                  <a:tcPr/>
                </a:tc>
                <a:tc>
                  <a:txBody>
                    <a:bodyPr/>
                    <a:lstStyle/>
                    <a:p>
                      <a:pPr algn="ctr"/>
                      <a:r>
                        <a:rPr lang="fr-FR" sz="1900" b="1" dirty="0" smtClean="0"/>
                        <a:t>&lt; 0.000</a:t>
                      </a:r>
                      <a:endParaRPr lang="fr-FR" sz="1900" b="1" dirty="0"/>
                    </a:p>
                  </a:txBody>
                  <a:tcPr/>
                </a:tc>
              </a:tr>
              <a:tr h="571502">
                <a:tc>
                  <a:txBody>
                    <a:bodyPr/>
                    <a:lstStyle/>
                    <a:p>
                      <a:r>
                        <a:rPr lang="fr-FR" sz="1900" b="1" dirty="0" smtClean="0"/>
                        <a:t>URR (%)</a:t>
                      </a:r>
                      <a:endParaRPr lang="fr-FR" sz="1900" b="1" dirty="0"/>
                    </a:p>
                  </a:txBody>
                  <a:tcPr/>
                </a:tc>
                <a:tc>
                  <a:txBody>
                    <a:bodyPr/>
                    <a:lstStyle/>
                    <a:p>
                      <a:pPr algn="ctr"/>
                      <a:r>
                        <a:rPr lang="fr-FR" sz="1900" b="1" dirty="0" smtClean="0"/>
                        <a:t>71.06  ±  10.63</a:t>
                      </a:r>
                      <a:endParaRPr lang="fr-FR" sz="1900" b="1" dirty="0"/>
                    </a:p>
                  </a:txBody>
                  <a:tcPr/>
                </a:tc>
                <a:tc>
                  <a:txBody>
                    <a:bodyPr/>
                    <a:lstStyle/>
                    <a:p>
                      <a:pPr algn="ctr"/>
                      <a:r>
                        <a:rPr lang="fr-FR" sz="1900" b="1" dirty="0" smtClean="0"/>
                        <a:t>-</a:t>
                      </a:r>
                      <a:endParaRPr lang="fr-FR" sz="1900" b="1" dirty="0"/>
                    </a:p>
                  </a:txBody>
                  <a:tcPr/>
                </a:tc>
                <a:tc>
                  <a:txBody>
                    <a:bodyPr/>
                    <a:lstStyle/>
                    <a:p>
                      <a:pPr algn="ctr"/>
                      <a:endParaRPr lang="fr-FR" sz="1900" b="1" dirty="0"/>
                    </a:p>
                  </a:txBody>
                  <a:tcPr/>
                </a:tc>
              </a:tr>
              <a:tr h="574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900" b="1" dirty="0" err="1" smtClean="0"/>
                        <a:t>Kt</a:t>
                      </a:r>
                      <a:r>
                        <a:rPr lang="fr-FR" sz="1900" b="1" dirty="0" smtClean="0"/>
                        <a:t>/V</a:t>
                      </a:r>
                    </a:p>
                    <a:p>
                      <a:endParaRPr lang="fr-FR" sz="1900" b="1" dirty="0"/>
                    </a:p>
                  </a:txBody>
                  <a:tcPr/>
                </a:tc>
                <a:tc>
                  <a:txBody>
                    <a:bodyPr/>
                    <a:lstStyle/>
                    <a:p>
                      <a:pPr algn="ctr"/>
                      <a:r>
                        <a:rPr lang="fr-FR" sz="1900" b="1" dirty="0" smtClean="0"/>
                        <a:t>1.62  ±  0.86</a:t>
                      </a:r>
                      <a:endParaRPr lang="fr-FR" sz="1900" b="1" dirty="0"/>
                    </a:p>
                  </a:txBody>
                  <a:tcPr/>
                </a:tc>
                <a:tc>
                  <a:txBody>
                    <a:bodyPr/>
                    <a:lstStyle/>
                    <a:p>
                      <a:pPr algn="ctr"/>
                      <a:r>
                        <a:rPr lang="fr-FR" sz="1900" b="1" dirty="0" smtClean="0"/>
                        <a:t>-</a:t>
                      </a:r>
                      <a:endParaRPr lang="fr-FR" sz="1900" b="1" dirty="0"/>
                    </a:p>
                  </a:txBody>
                  <a:tcPr/>
                </a:tc>
                <a:tc>
                  <a:txBody>
                    <a:bodyPr/>
                    <a:lstStyle/>
                    <a:p>
                      <a:pPr algn="ctr"/>
                      <a:endParaRPr lang="fr-FR" sz="1900" b="1" dirty="0"/>
                    </a:p>
                  </a:txBody>
                  <a:tcPr/>
                </a:tc>
              </a:tr>
              <a:tr h="574378">
                <a:tc>
                  <a:txBody>
                    <a:bodyPr/>
                    <a:lstStyle/>
                    <a:p>
                      <a:r>
                        <a:rPr lang="fr-FR" sz="1900" b="1" dirty="0" smtClean="0">
                          <a:solidFill>
                            <a:schemeClr val="accent2">
                              <a:lumMod val="75000"/>
                            </a:schemeClr>
                          </a:solidFill>
                        </a:rPr>
                        <a:t>Albumine (g/L)</a:t>
                      </a:r>
                      <a:endParaRPr lang="fr-FR" sz="1900" b="1" dirty="0">
                        <a:solidFill>
                          <a:schemeClr val="accent2">
                            <a:lumMod val="75000"/>
                          </a:schemeClr>
                        </a:solidFill>
                      </a:endParaRPr>
                    </a:p>
                  </a:txBody>
                  <a:tcPr/>
                </a:tc>
                <a:tc>
                  <a:txBody>
                    <a:bodyPr/>
                    <a:lstStyle/>
                    <a:p>
                      <a:pPr algn="ctr"/>
                      <a:r>
                        <a:rPr lang="fr-FR" sz="1900" b="1" dirty="0" smtClean="0">
                          <a:solidFill>
                            <a:schemeClr val="accent2">
                              <a:lumMod val="75000"/>
                            </a:schemeClr>
                          </a:solidFill>
                        </a:rPr>
                        <a:t>39.58  ±  7.34</a:t>
                      </a:r>
                      <a:endParaRPr lang="fr-FR" sz="1900" b="1" dirty="0">
                        <a:solidFill>
                          <a:schemeClr val="accent2">
                            <a:lumMod val="75000"/>
                          </a:schemeClr>
                        </a:solidFill>
                      </a:endParaRPr>
                    </a:p>
                  </a:txBody>
                  <a:tcPr/>
                </a:tc>
                <a:tc>
                  <a:txBody>
                    <a:bodyPr/>
                    <a:lstStyle/>
                    <a:p>
                      <a:pPr algn="ctr"/>
                      <a:r>
                        <a:rPr lang="fr-FR" sz="1900" b="1" dirty="0" smtClean="0">
                          <a:solidFill>
                            <a:schemeClr val="accent2">
                              <a:lumMod val="75000"/>
                            </a:schemeClr>
                          </a:solidFill>
                        </a:rPr>
                        <a:t>48.98  ±  4.59</a:t>
                      </a:r>
                      <a:endParaRPr lang="fr-FR" sz="1900" b="1" dirty="0">
                        <a:solidFill>
                          <a:schemeClr val="accent2">
                            <a:lumMod val="75000"/>
                          </a:schemeClr>
                        </a:solidFill>
                      </a:endParaRPr>
                    </a:p>
                  </a:txBody>
                  <a:tcPr/>
                </a:tc>
                <a:tc>
                  <a:txBody>
                    <a:bodyPr/>
                    <a:lstStyle/>
                    <a:p>
                      <a:pPr algn="ctr"/>
                      <a:r>
                        <a:rPr lang="fr-FR" sz="1900" b="1" dirty="0" smtClean="0">
                          <a:solidFill>
                            <a:schemeClr val="accent2">
                              <a:lumMod val="75000"/>
                            </a:schemeClr>
                          </a:solidFill>
                        </a:rPr>
                        <a:t>&lt; 0.000</a:t>
                      </a:r>
                      <a:endParaRPr lang="fr-FR" sz="1900" b="1" dirty="0">
                        <a:solidFill>
                          <a:schemeClr val="accent2">
                            <a:lumMod val="75000"/>
                          </a:schemeClr>
                        </a:solidFill>
                      </a:endParaRPr>
                    </a:p>
                  </a:txBody>
                  <a:tcPr/>
                </a:tc>
              </a:tr>
            </a:tbl>
          </a:graphicData>
        </a:graphic>
      </p:graphicFrame>
      <p:sp>
        <p:nvSpPr>
          <p:cNvPr id="5" name="ZoneTexte 4"/>
          <p:cNvSpPr txBox="1"/>
          <p:nvPr/>
        </p:nvSpPr>
        <p:spPr>
          <a:xfrm>
            <a:off x="642910" y="714356"/>
            <a:ext cx="8072494" cy="400110"/>
          </a:xfrm>
          <a:prstGeom prst="rect">
            <a:avLst/>
          </a:prstGeom>
          <a:noFill/>
        </p:spPr>
        <p:txBody>
          <a:bodyPr wrap="square" rtlCol="0">
            <a:spAutoFit/>
          </a:bodyPr>
          <a:lstStyle/>
          <a:p>
            <a:r>
              <a:rPr lang="fr-FR" sz="2000" b="1" dirty="0" smtClean="0"/>
              <a:t>Tableau 2 . Caractéristiques biologiques des  patients et témoins</a:t>
            </a:r>
            <a:endParaRPr lang="fr-FR" sz="20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0"/>
            <a:ext cx="7772400" cy="416606"/>
          </a:xfrm>
        </p:spPr>
        <p:txBody>
          <a:bodyPr/>
          <a:lstStyle/>
          <a:p>
            <a:pPr algn="ctr"/>
            <a:r>
              <a:rPr lang="fr-FR" sz="2800" b="1" dirty="0" smtClean="0">
                <a:solidFill>
                  <a:srgbClr val="FFFF00"/>
                </a:solidFill>
              </a:rPr>
              <a:t>RESULTATS ET DISCUSSION IV</a:t>
            </a:r>
            <a:endParaRPr lang="fr-FR" sz="2800" dirty="0"/>
          </a:p>
        </p:txBody>
      </p:sp>
      <p:graphicFrame>
        <p:nvGraphicFramePr>
          <p:cNvPr id="4" name="Espace réservé du contenu 3"/>
          <p:cNvGraphicFramePr>
            <a:graphicFrameLocks noGrp="1"/>
          </p:cNvGraphicFramePr>
          <p:nvPr>
            <p:ph idx="1"/>
          </p:nvPr>
        </p:nvGraphicFramePr>
        <p:xfrm>
          <a:off x="714348" y="1285860"/>
          <a:ext cx="8143932" cy="5072102"/>
        </p:xfrm>
        <a:graphic>
          <a:graphicData uri="http://schemas.openxmlformats.org/drawingml/2006/table">
            <a:tbl>
              <a:tblPr firstRow="1" bandRow="1">
                <a:tableStyleId>{B301B821-A1FF-4177-AEE7-76D212191A09}</a:tableStyleId>
              </a:tblPr>
              <a:tblGrid>
                <a:gridCol w="2428892"/>
                <a:gridCol w="2000264"/>
                <a:gridCol w="2214578"/>
                <a:gridCol w="1500198"/>
              </a:tblGrid>
              <a:tr h="564426">
                <a:tc>
                  <a:txBody>
                    <a:bodyPr/>
                    <a:lstStyle/>
                    <a:p>
                      <a:r>
                        <a:rPr lang="fr-FR" sz="2000" dirty="0" smtClean="0"/>
                        <a:t>Paramètre</a:t>
                      </a:r>
                      <a:endParaRPr lang="fr-FR" sz="2000" b="1" dirty="0"/>
                    </a:p>
                  </a:txBody>
                  <a:tcPr/>
                </a:tc>
                <a:tc>
                  <a:txBody>
                    <a:bodyPr/>
                    <a:lstStyle/>
                    <a:p>
                      <a:pPr algn="ctr"/>
                      <a:r>
                        <a:rPr lang="fr-FR" sz="2000" dirty="0" smtClean="0"/>
                        <a:t>Patients</a:t>
                      </a:r>
                      <a:endParaRPr lang="fr-FR" sz="2000" b="1" dirty="0"/>
                    </a:p>
                  </a:txBody>
                  <a:tcPr/>
                </a:tc>
                <a:tc>
                  <a:txBody>
                    <a:bodyPr/>
                    <a:lstStyle/>
                    <a:p>
                      <a:pPr algn="ctr"/>
                      <a:r>
                        <a:rPr lang="fr-FR" sz="2000" dirty="0" smtClean="0"/>
                        <a:t>Témoins</a:t>
                      </a:r>
                      <a:endParaRPr lang="fr-FR" sz="2000" b="1" dirty="0"/>
                    </a:p>
                  </a:txBody>
                  <a:tcPr/>
                </a:tc>
                <a:tc>
                  <a:txBody>
                    <a:bodyPr/>
                    <a:lstStyle/>
                    <a:p>
                      <a:pPr algn="ctr"/>
                      <a:r>
                        <a:rPr lang="fr-FR" sz="2000" dirty="0" smtClean="0"/>
                        <a:t>P</a:t>
                      </a:r>
                      <a:endParaRPr lang="fr-FR" sz="2000" b="1" dirty="0"/>
                    </a:p>
                  </a:txBody>
                  <a:tcPr/>
                </a:tc>
              </a:tr>
              <a:tr h="564426">
                <a:tc>
                  <a:txBody>
                    <a:bodyPr/>
                    <a:lstStyle/>
                    <a:p>
                      <a:r>
                        <a:rPr lang="fr-FR" b="1" dirty="0" smtClean="0">
                          <a:solidFill>
                            <a:schemeClr val="accent2">
                              <a:lumMod val="75000"/>
                            </a:schemeClr>
                          </a:solidFill>
                        </a:rPr>
                        <a:t>Lipoprotéine (a)  (g/L)</a:t>
                      </a:r>
                      <a:endParaRPr lang="fr-FR" b="1" dirty="0">
                        <a:solidFill>
                          <a:schemeClr val="accent2">
                            <a:lumMod val="75000"/>
                          </a:schemeClr>
                        </a:solidFill>
                      </a:endParaRPr>
                    </a:p>
                  </a:txBody>
                  <a:tcPr/>
                </a:tc>
                <a:tc>
                  <a:txBody>
                    <a:bodyPr/>
                    <a:lstStyle/>
                    <a:p>
                      <a:pPr algn="ctr"/>
                      <a:r>
                        <a:rPr lang="fr-FR" b="1" dirty="0" smtClean="0">
                          <a:solidFill>
                            <a:schemeClr val="accent2">
                              <a:lumMod val="75000"/>
                            </a:schemeClr>
                          </a:solidFill>
                        </a:rPr>
                        <a:t>0.38 ± 0.33</a:t>
                      </a:r>
                      <a:endParaRPr lang="fr-FR" b="1" dirty="0">
                        <a:solidFill>
                          <a:schemeClr val="accent2">
                            <a:lumMod val="75000"/>
                          </a:schemeClr>
                        </a:solidFill>
                      </a:endParaRPr>
                    </a:p>
                  </a:txBody>
                  <a:tcPr/>
                </a:tc>
                <a:tc>
                  <a:txBody>
                    <a:bodyPr/>
                    <a:lstStyle/>
                    <a:p>
                      <a:pPr algn="ctr"/>
                      <a:r>
                        <a:rPr lang="fr-FR" b="1" dirty="0" smtClean="0">
                          <a:solidFill>
                            <a:schemeClr val="accent2">
                              <a:lumMod val="75000"/>
                            </a:schemeClr>
                          </a:solidFill>
                        </a:rPr>
                        <a:t>0.38 ± 0.36</a:t>
                      </a:r>
                      <a:endParaRPr lang="fr-FR" b="1" dirty="0">
                        <a:solidFill>
                          <a:schemeClr val="accent2">
                            <a:lumMod val="75000"/>
                          </a:schemeClr>
                        </a:solidFill>
                      </a:endParaRPr>
                    </a:p>
                  </a:txBody>
                  <a:tcPr/>
                </a:tc>
                <a:tc>
                  <a:txBody>
                    <a:bodyPr/>
                    <a:lstStyle/>
                    <a:p>
                      <a:pPr algn="ctr"/>
                      <a:r>
                        <a:rPr lang="fr-FR" b="1" dirty="0" smtClean="0">
                          <a:solidFill>
                            <a:schemeClr val="accent2">
                              <a:lumMod val="75000"/>
                            </a:schemeClr>
                          </a:solidFill>
                        </a:rPr>
                        <a:t>NS</a:t>
                      </a:r>
                      <a:endParaRPr lang="fr-FR" b="1" dirty="0">
                        <a:solidFill>
                          <a:schemeClr val="accent2">
                            <a:lumMod val="75000"/>
                          </a:schemeClr>
                        </a:solidFill>
                      </a:endParaRPr>
                    </a:p>
                  </a:txBody>
                  <a:tcPr/>
                </a:tc>
              </a:tr>
              <a:tr h="564426">
                <a:tc>
                  <a:txBody>
                    <a:bodyPr/>
                    <a:lstStyle/>
                    <a:p>
                      <a:r>
                        <a:rPr lang="fr-FR" b="1" dirty="0" smtClean="0"/>
                        <a:t>Cholestérol </a:t>
                      </a:r>
                      <a:r>
                        <a:rPr lang="fr-FR" b="1" dirty="0" err="1" smtClean="0"/>
                        <a:t>tot</a:t>
                      </a:r>
                      <a:r>
                        <a:rPr lang="fr-FR" b="1" dirty="0" smtClean="0"/>
                        <a:t>  (g/L)</a:t>
                      </a:r>
                      <a:endParaRPr lang="fr-FR" b="1" dirty="0"/>
                    </a:p>
                  </a:txBody>
                  <a:tcPr/>
                </a:tc>
                <a:tc>
                  <a:txBody>
                    <a:bodyPr/>
                    <a:lstStyle/>
                    <a:p>
                      <a:pPr algn="ctr"/>
                      <a:r>
                        <a:rPr lang="fr-FR" b="1" dirty="0" smtClean="0"/>
                        <a:t>1.62 ± 0.39</a:t>
                      </a:r>
                      <a:endParaRPr lang="fr-FR" b="1" dirty="0"/>
                    </a:p>
                  </a:txBody>
                  <a:tcPr/>
                </a:tc>
                <a:tc>
                  <a:txBody>
                    <a:bodyPr/>
                    <a:lstStyle/>
                    <a:p>
                      <a:pPr algn="ctr"/>
                      <a:r>
                        <a:rPr lang="fr-FR" b="1" dirty="0" smtClean="0"/>
                        <a:t>1.81 ± 0.20</a:t>
                      </a:r>
                      <a:endParaRPr lang="fr-FR" b="1" dirty="0"/>
                    </a:p>
                  </a:txBody>
                  <a:tcPr/>
                </a:tc>
                <a:tc>
                  <a:txBody>
                    <a:bodyPr/>
                    <a:lstStyle/>
                    <a:p>
                      <a:pPr algn="ctr"/>
                      <a:r>
                        <a:rPr lang="fr-FR" b="1" dirty="0" smtClean="0"/>
                        <a:t>&lt; 0.000</a:t>
                      </a:r>
                      <a:endParaRPr lang="fr-FR" b="1" dirty="0"/>
                    </a:p>
                  </a:txBody>
                  <a:tcPr/>
                </a:tc>
              </a:tr>
              <a:tr h="564426">
                <a:tc>
                  <a:txBody>
                    <a:bodyPr/>
                    <a:lstStyle/>
                    <a:p>
                      <a:r>
                        <a:rPr lang="fr-FR" b="1" dirty="0" smtClean="0"/>
                        <a:t>Triglycérides  (g/L)</a:t>
                      </a:r>
                      <a:endParaRPr lang="fr-FR" b="1" dirty="0"/>
                    </a:p>
                  </a:txBody>
                  <a:tcPr/>
                </a:tc>
                <a:tc>
                  <a:txBody>
                    <a:bodyPr/>
                    <a:lstStyle/>
                    <a:p>
                      <a:pPr algn="ctr"/>
                      <a:r>
                        <a:rPr lang="fr-FR" b="1" dirty="0" smtClean="0"/>
                        <a:t>1.41 ± 0.68</a:t>
                      </a:r>
                      <a:endParaRPr lang="fr-FR" b="1" dirty="0"/>
                    </a:p>
                  </a:txBody>
                  <a:tcPr/>
                </a:tc>
                <a:tc>
                  <a:txBody>
                    <a:bodyPr/>
                    <a:lstStyle/>
                    <a:p>
                      <a:pPr algn="ctr"/>
                      <a:r>
                        <a:rPr lang="fr-FR" b="1" dirty="0" smtClean="0"/>
                        <a:t>1.11 ± 0.27</a:t>
                      </a:r>
                      <a:endParaRPr lang="fr-FR" b="1" dirty="0"/>
                    </a:p>
                  </a:txBody>
                  <a:tcPr/>
                </a:tc>
                <a:tc>
                  <a:txBody>
                    <a:bodyPr/>
                    <a:lstStyle/>
                    <a:p>
                      <a:pPr algn="ctr"/>
                      <a:r>
                        <a:rPr lang="fr-FR" b="1" dirty="0" smtClean="0"/>
                        <a:t>&lt; 0.000</a:t>
                      </a:r>
                      <a:endParaRPr lang="fr-FR" b="1" dirty="0"/>
                    </a:p>
                  </a:txBody>
                  <a:tcPr/>
                </a:tc>
              </a:tr>
              <a:tr h="564426">
                <a:tc>
                  <a:txBody>
                    <a:bodyPr/>
                    <a:lstStyle/>
                    <a:p>
                      <a:r>
                        <a:rPr lang="fr-FR" b="1" dirty="0" err="1" smtClean="0"/>
                        <a:t>HDLc</a:t>
                      </a:r>
                      <a:r>
                        <a:rPr lang="fr-FR" b="1" dirty="0" smtClean="0"/>
                        <a:t>  (g/L)</a:t>
                      </a:r>
                      <a:endParaRPr lang="fr-FR" b="1" dirty="0"/>
                    </a:p>
                  </a:txBody>
                  <a:tcPr/>
                </a:tc>
                <a:tc>
                  <a:txBody>
                    <a:bodyPr/>
                    <a:lstStyle/>
                    <a:p>
                      <a:pPr algn="ctr"/>
                      <a:r>
                        <a:rPr lang="fr-FR" b="1" dirty="0" smtClean="0"/>
                        <a:t>0.36 ± 0.09</a:t>
                      </a:r>
                      <a:endParaRPr lang="fr-FR" b="1" dirty="0"/>
                    </a:p>
                  </a:txBody>
                  <a:tcPr/>
                </a:tc>
                <a:tc>
                  <a:txBody>
                    <a:bodyPr/>
                    <a:lstStyle/>
                    <a:p>
                      <a:pPr algn="ctr"/>
                      <a:r>
                        <a:rPr lang="fr-FR" b="1" dirty="0" smtClean="0"/>
                        <a:t>0.48 ± 0.10</a:t>
                      </a:r>
                      <a:endParaRPr lang="fr-FR" b="1" dirty="0"/>
                    </a:p>
                  </a:txBody>
                  <a:tcPr/>
                </a:tc>
                <a:tc>
                  <a:txBody>
                    <a:bodyPr/>
                    <a:lstStyle/>
                    <a:p>
                      <a:pPr algn="ctr"/>
                      <a:r>
                        <a:rPr lang="fr-FR" b="1" dirty="0" smtClean="0"/>
                        <a:t>&lt; 0.000</a:t>
                      </a:r>
                      <a:endParaRPr lang="fr-FR" b="1" dirty="0"/>
                    </a:p>
                  </a:txBody>
                  <a:tcPr/>
                </a:tc>
              </a:tr>
              <a:tr h="564426">
                <a:tc>
                  <a:txBody>
                    <a:bodyPr/>
                    <a:lstStyle/>
                    <a:p>
                      <a:r>
                        <a:rPr lang="fr-FR" b="1" dirty="0" err="1" smtClean="0"/>
                        <a:t>LDLc</a:t>
                      </a:r>
                      <a:r>
                        <a:rPr lang="fr-FR" b="1" dirty="0" smtClean="0"/>
                        <a:t>  (</a:t>
                      </a:r>
                      <a:r>
                        <a:rPr lang="fr-FR" b="1" baseline="0" dirty="0" smtClean="0"/>
                        <a:t>g/L)</a:t>
                      </a:r>
                      <a:endParaRPr lang="fr-FR" b="1" dirty="0">
                        <a:solidFill>
                          <a:srgbClr val="FF0000"/>
                        </a:solidFill>
                      </a:endParaRPr>
                    </a:p>
                  </a:txBody>
                  <a:tcPr/>
                </a:tc>
                <a:tc>
                  <a:txBody>
                    <a:bodyPr/>
                    <a:lstStyle/>
                    <a:p>
                      <a:pPr algn="ctr"/>
                      <a:r>
                        <a:rPr lang="fr-FR" b="1" dirty="0" smtClean="0"/>
                        <a:t>1.03 ± 0.32</a:t>
                      </a:r>
                      <a:endParaRPr lang="fr-FR" b="1" dirty="0">
                        <a:solidFill>
                          <a:srgbClr val="FF0000"/>
                        </a:solidFill>
                      </a:endParaRPr>
                    </a:p>
                  </a:txBody>
                  <a:tcPr/>
                </a:tc>
                <a:tc>
                  <a:txBody>
                    <a:bodyPr/>
                    <a:lstStyle/>
                    <a:p>
                      <a:pPr algn="ctr"/>
                      <a:r>
                        <a:rPr lang="fr-FR" b="1" dirty="0" smtClean="0"/>
                        <a:t>1.10 ± 0.26</a:t>
                      </a:r>
                      <a:endParaRPr lang="fr-FR" b="1" dirty="0">
                        <a:solidFill>
                          <a:srgbClr val="FF0000"/>
                        </a:solidFill>
                      </a:endParaRPr>
                    </a:p>
                  </a:txBody>
                  <a:tcPr/>
                </a:tc>
                <a:tc>
                  <a:txBody>
                    <a:bodyPr/>
                    <a:lstStyle/>
                    <a:p>
                      <a:pPr algn="ctr"/>
                      <a:r>
                        <a:rPr lang="fr-FR" b="1" dirty="0" smtClean="0"/>
                        <a:t>NS</a:t>
                      </a:r>
                      <a:endParaRPr lang="fr-FR" b="1" dirty="0">
                        <a:solidFill>
                          <a:srgbClr val="FF0000"/>
                        </a:solidFill>
                      </a:endParaRPr>
                    </a:p>
                  </a:txBody>
                  <a:tcPr/>
                </a:tc>
              </a:tr>
              <a:tr h="564426">
                <a:tc>
                  <a:txBody>
                    <a:bodyPr/>
                    <a:lstStyle/>
                    <a:p>
                      <a:r>
                        <a:rPr lang="fr-FR" b="1" dirty="0" smtClean="0"/>
                        <a:t>Apo</a:t>
                      </a:r>
                      <a:r>
                        <a:rPr lang="fr-FR" b="1" baseline="0" dirty="0" smtClean="0"/>
                        <a:t> A-I  (g/L)</a:t>
                      </a:r>
                      <a:endParaRPr lang="fr-FR" b="1" dirty="0"/>
                    </a:p>
                  </a:txBody>
                  <a:tcPr/>
                </a:tc>
                <a:tc>
                  <a:txBody>
                    <a:bodyPr/>
                    <a:lstStyle/>
                    <a:p>
                      <a:pPr algn="ctr"/>
                      <a:r>
                        <a:rPr lang="fr-FR" b="1" dirty="0" smtClean="0"/>
                        <a:t>1.16 ± 0.18</a:t>
                      </a:r>
                      <a:endParaRPr lang="fr-FR" b="1" dirty="0"/>
                    </a:p>
                  </a:txBody>
                  <a:tcPr/>
                </a:tc>
                <a:tc>
                  <a:txBody>
                    <a:bodyPr/>
                    <a:lstStyle/>
                    <a:p>
                      <a:pPr algn="ctr"/>
                      <a:r>
                        <a:rPr lang="fr-FR" b="1" dirty="0" smtClean="0"/>
                        <a:t>1.43 ± 0.29</a:t>
                      </a:r>
                      <a:endParaRPr lang="fr-FR" b="1" dirty="0"/>
                    </a:p>
                  </a:txBody>
                  <a:tcPr/>
                </a:tc>
                <a:tc>
                  <a:txBody>
                    <a:bodyPr/>
                    <a:lstStyle/>
                    <a:p>
                      <a:pPr algn="ctr"/>
                      <a:r>
                        <a:rPr lang="fr-FR" b="1" dirty="0" smtClean="0"/>
                        <a:t>&lt; 0.000</a:t>
                      </a:r>
                      <a:endParaRPr lang="fr-FR" b="1" dirty="0"/>
                    </a:p>
                  </a:txBody>
                  <a:tcPr/>
                </a:tc>
              </a:tr>
              <a:tr h="564426">
                <a:tc>
                  <a:txBody>
                    <a:bodyPr/>
                    <a:lstStyle/>
                    <a:p>
                      <a:r>
                        <a:rPr lang="fr-FR" b="1" dirty="0" smtClean="0"/>
                        <a:t>Apo B  (g/L)</a:t>
                      </a:r>
                      <a:endParaRPr lang="fr-FR" b="1" dirty="0"/>
                    </a:p>
                  </a:txBody>
                  <a:tcPr/>
                </a:tc>
                <a:tc>
                  <a:txBody>
                    <a:bodyPr/>
                    <a:lstStyle/>
                    <a:p>
                      <a:pPr algn="ctr"/>
                      <a:r>
                        <a:rPr lang="fr-FR" b="1" dirty="0" smtClean="0"/>
                        <a:t>0.74 ± 0.21</a:t>
                      </a:r>
                      <a:endParaRPr lang="fr-FR" b="1" dirty="0"/>
                    </a:p>
                  </a:txBody>
                  <a:tcPr/>
                </a:tc>
                <a:tc>
                  <a:txBody>
                    <a:bodyPr/>
                    <a:lstStyle/>
                    <a:p>
                      <a:pPr algn="ctr"/>
                      <a:r>
                        <a:rPr lang="fr-FR" b="1" dirty="0" smtClean="0"/>
                        <a:t>0.83 ± 0.22</a:t>
                      </a:r>
                      <a:endParaRPr lang="fr-FR" b="1" dirty="0"/>
                    </a:p>
                  </a:txBody>
                  <a:tcPr/>
                </a:tc>
                <a:tc>
                  <a:txBody>
                    <a:bodyPr/>
                    <a:lstStyle/>
                    <a:p>
                      <a:pPr algn="ctr"/>
                      <a:r>
                        <a:rPr lang="fr-FR" b="1" dirty="0" smtClean="0"/>
                        <a:t>&lt; 0.001</a:t>
                      </a:r>
                      <a:endParaRPr lang="fr-FR" b="1" dirty="0"/>
                    </a:p>
                  </a:txBody>
                  <a:tcPr/>
                </a:tc>
              </a:tr>
              <a:tr h="556694">
                <a:tc>
                  <a:txBody>
                    <a:bodyPr/>
                    <a:lstStyle/>
                    <a:p>
                      <a:r>
                        <a:rPr lang="fr-FR" b="1" dirty="0" smtClean="0"/>
                        <a:t>CT/</a:t>
                      </a:r>
                      <a:r>
                        <a:rPr lang="fr-FR" b="1" dirty="0" err="1" smtClean="0"/>
                        <a:t>HDLc</a:t>
                      </a:r>
                      <a:endParaRPr lang="fr-FR" b="1" dirty="0"/>
                    </a:p>
                  </a:txBody>
                  <a:tcPr/>
                </a:tc>
                <a:tc>
                  <a:txBody>
                    <a:bodyPr/>
                    <a:lstStyle/>
                    <a:p>
                      <a:pPr algn="ctr"/>
                      <a:r>
                        <a:rPr lang="fr-FR" b="1" dirty="0" smtClean="0"/>
                        <a:t>4.72 ± 1.66</a:t>
                      </a:r>
                      <a:endParaRPr lang="fr-FR" b="1" dirty="0"/>
                    </a:p>
                  </a:txBody>
                  <a:tcPr/>
                </a:tc>
                <a:tc>
                  <a:txBody>
                    <a:bodyPr/>
                    <a:lstStyle/>
                    <a:p>
                      <a:pPr algn="ctr"/>
                      <a:r>
                        <a:rPr lang="fr-FR" b="1" dirty="0" smtClean="0"/>
                        <a:t>3.7 ± 1.0 </a:t>
                      </a:r>
                      <a:endParaRPr lang="fr-FR" b="1" dirty="0"/>
                    </a:p>
                  </a:txBody>
                  <a:tcPr/>
                </a:tc>
                <a:tc>
                  <a:txBody>
                    <a:bodyPr/>
                    <a:lstStyle/>
                    <a:p>
                      <a:pPr algn="ctr"/>
                      <a:r>
                        <a:rPr lang="fr-FR" b="1" dirty="0" smtClean="0"/>
                        <a:t>&lt; 0.000</a:t>
                      </a:r>
                      <a:endParaRPr lang="fr-FR" b="1" dirty="0"/>
                    </a:p>
                  </a:txBody>
                  <a:tcPr/>
                </a:tc>
              </a:tr>
            </a:tbl>
          </a:graphicData>
        </a:graphic>
      </p:graphicFrame>
      <p:sp>
        <p:nvSpPr>
          <p:cNvPr id="5" name="ZoneTexte 4"/>
          <p:cNvSpPr txBox="1"/>
          <p:nvPr/>
        </p:nvSpPr>
        <p:spPr>
          <a:xfrm>
            <a:off x="642910" y="785794"/>
            <a:ext cx="6572296" cy="369332"/>
          </a:xfrm>
          <a:prstGeom prst="rect">
            <a:avLst/>
          </a:prstGeom>
          <a:noFill/>
        </p:spPr>
        <p:txBody>
          <a:bodyPr wrap="square" rtlCol="0">
            <a:spAutoFit/>
          </a:bodyPr>
          <a:lstStyle/>
          <a:p>
            <a:r>
              <a:rPr lang="fr-FR" b="1" dirty="0" smtClean="0"/>
              <a:t>Tableau 3. caractéristiques biologiques des patients</a:t>
            </a:r>
            <a:endParaRPr lang="fr-FR"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336076"/>
            <a:ext cx="7772400" cy="428628"/>
          </a:xfrm>
        </p:spPr>
        <p:txBody>
          <a:bodyPr/>
          <a:lstStyle/>
          <a:p>
            <a:pPr algn="ctr"/>
            <a:r>
              <a:rPr lang="fr-FR" sz="2800" b="1" dirty="0" smtClean="0">
                <a:solidFill>
                  <a:srgbClr val="FFFF00"/>
                </a:solidFill>
              </a:rPr>
              <a:t>RESULTATS ET DISCUSSION VII</a:t>
            </a:r>
            <a:endParaRPr lang="fr-FR" sz="2800" dirty="0"/>
          </a:p>
        </p:txBody>
      </p:sp>
      <p:pic>
        <p:nvPicPr>
          <p:cNvPr id="5" name="Image 4"/>
          <p:cNvPicPr/>
          <p:nvPr/>
        </p:nvPicPr>
        <p:blipFill>
          <a:blip r:embed="rId3" cstate="print"/>
          <a:srcRect/>
          <a:stretch>
            <a:fillRect/>
          </a:stretch>
        </p:blipFill>
        <p:spPr bwMode="auto">
          <a:xfrm>
            <a:off x="2771800" y="1268760"/>
            <a:ext cx="4536504" cy="4248472"/>
          </a:xfrm>
          <a:prstGeom prst="rect">
            <a:avLst/>
          </a:prstGeom>
          <a:noFill/>
          <a:ln w="9525">
            <a:noFill/>
            <a:miter lim="800000"/>
            <a:headEnd/>
            <a:tailEnd/>
          </a:ln>
        </p:spPr>
      </p:pic>
      <p:sp>
        <p:nvSpPr>
          <p:cNvPr id="8" name="ZoneTexte 7"/>
          <p:cNvSpPr txBox="1"/>
          <p:nvPr/>
        </p:nvSpPr>
        <p:spPr>
          <a:xfrm>
            <a:off x="6786578" y="2643182"/>
            <a:ext cx="857256" cy="369332"/>
          </a:xfrm>
          <a:prstGeom prst="rect">
            <a:avLst/>
          </a:prstGeom>
          <a:noFill/>
        </p:spPr>
        <p:txBody>
          <a:bodyPr wrap="square" rtlCol="0">
            <a:spAutoFit/>
          </a:bodyPr>
          <a:lstStyle/>
          <a:p>
            <a:endParaRPr lang="fr-FR" dirty="0"/>
          </a:p>
        </p:txBody>
      </p:sp>
      <p:sp>
        <p:nvSpPr>
          <p:cNvPr id="9" name="ZoneTexte 8"/>
          <p:cNvSpPr txBox="1"/>
          <p:nvPr/>
        </p:nvSpPr>
        <p:spPr>
          <a:xfrm>
            <a:off x="5220072" y="1628800"/>
            <a:ext cx="1368152" cy="461665"/>
          </a:xfrm>
          <a:prstGeom prst="rect">
            <a:avLst/>
          </a:prstGeom>
          <a:noFill/>
        </p:spPr>
        <p:txBody>
          <a:bodyPr wrap="square" rtlCol="0">
            <a:spAutoFit/>
          </a:bodyPr>
          <a:lstStyle/>
          <a:p>
            <a:r>
              <a:rPr lang="fr-FR" sz="2400" b="1" dirty="0" smtClean="0">
                <a:solidFill>
                  <a:srgbClr val="FF0000"/>
                </a:solidFill>
              </a:rPr>
              <a:t>P&lt;0.05</a:t>
            </a:r>
            <a:endParaRPr lang="fr-FR" sz="2400" b="1" dirty="0">
              <a:solidFill>
                <a:srgbClr val="FF0000"/>
              </a:solidFill>
            </a:endParaRPr>
          </a:p>
        </p:txBody>
      </p:sp>
      <p:sp>
        <p:nvSpPr>
          <p:cNvPr id="12" name="ZoneTexte 11"/>
          <p:cNvSpPr txBox="1"/>
          <p:nvPr/>
        </p:nvSpPr>
        <p:spPr>
          <a:xfrm>
            <a:off x="2771800" y="5745450"/>
            <a:ext cx="3714776" cy="707886"/>
          </a:xfrm>
          <a:prstGeom prst="rect">
            <a:avLst/>
          </a:prstGeom>
          <a:noFill/>
        </p:spPr>
        <p:txBody>
          <a:bodyPr wrap="square" rtlCol="0">
            <a:spAutoFit/>
          </a:bodyPr>
          <a:lstStyle/>
          <a:p>
            <a:r>
              <a:rPr lang="fr-FR" sz="2000" b="1" dirty="0" smtClean="0"/>
              <a:t>Figure 3. variations de l’</a:t>
            </a:r>
            <a:r>
              <a:rPr lang="fr-FR" sz="2000" b="1" dirty="0" err="1" smtClean="0"/>
              <a:t>Hcy</a:t>
            </a:r>
            <a:r>
              <a:rPr lang="fr-FR" sz="2000" b="1" dirty="0" smtClean="0"/>
              <a:t> en fonction de la  vitaminothérapie</a:t>
            </a:r>
            <a:endParaRPr lang="fr-FR" sz="20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0"/>
            <a:ext cx="7772400" cy="559482"/>
          </a:xfrm>
        </p:spPr>
        <p:txBody>
          <a:bodyPr/>
          <a:lstStyle/>
          <a:p>
            <a:pPr algn="ctr"/>
            <a:r>
              <a:rPr lang="fr-FR" sz="2800" b="1" dirty="0" smtClean="0">
                <a:solidFill>
                  <a:srgbClr val="FFFF00"/>
                </a:solidFill>
              </a:rPr>
              <a:t>RESULTATS ET DISCUSSION VIII</a:t>
            </a:r>
            <a:endParaRPr lang="fr-FR" sz="2800" dirty="0"/>
          </a:p>
        </p:txBody>
      </p:sp>
      <p:pic>
        <p:nvPicPr>
          <p:cNvPr id="4" name="Espace réservé du contenu 3"/>
          <p:cNvPicPr>
            <a:picLocks noGrp="1"/>
          </p:cNvPicPr>
          <p:nvPr>
            <p:ph idx="1"/>
          </p:nvPr>
        </p:nvPicPr>
        <p:blipFill>
          <a:blip r:embed="rId3" cstate="print"/>
          <a:srcRect/>
          <a:stretch>
            <a:fillRect/>
          </a:stretch>
        </p:blipFill>
        <p:spPr bwMode="auto">
          <a:xfrm>
            <a:off x="714348" y="928670"/>
            <a:ext cx="3857652" cy="3929090"/>
          </a:xfrm>
          <a:prstGeom prst="rect">
            <a:avLst/>
          </a:prstGeom>
          <a:noFill/>
          <a:ln w="9525">
            <a:noFill/>
            <a:miter lim="800000"/>
            <a:headEnd/>
            <a:tailEnd/>
          </a:ln>
        </p:spPr>
      </p:pic>
      <p:sp>
        <p:nvSpPr>
          <p:cNvPr id="5" name="ZoneTexte 4"/>
          <p:cNvSpPr txBox="1"/>
          <p:nvPr/>
        </p:nvSpPr>
        <p:spPr>
          <a:xfrm>
            <a:off x="571472" y="5072074"/>
            <a:ext cx="4143404" cy="1015663"/>
          </a:xfrm>
          <a:prstGeom prst="rect">
            <a:avLst/>
          </a:prstGeom>
          <a:noFill/>
        </p:spPr>
        <p:txBody>
          <a:bodyPr wrap="square" rtlCol="0">
            <a:spAutoFit/>
          </a:bodyPr>
          <a:lstStyle/>
          <a:p>
            <a:r>
              <a:rPr lang="fr-FR" sz="2000" b="1" dirty="0" smtClean="0"/>
              <a:t>Figure 4. Variations de l’</a:t>
            </a:r>
            <a:r>
              <a:rPr lang="fr-FR" sz="2000" b="1" dirty="0" err="1" smtClean="0"/>
              <a:t>Hcy</a:t>
            </a:r>
            <a:r>
              <a:rPr lang="fr-FR" sz="2000" b="1" dirty="0" smtClean="0"/>
              <a:t> en fonction du diabète. ND: non diabétique ;  D: diabétique</a:t>
            </a:r>
            <a:endParaRPr lang="fr-FR" sz="2000" b="1" dirty="0"/>
          </a:p>
        </p:txBody>
      </p:sp>
      <p:pic>
        <p:nvPicPr>
          <p:cNvPr id="7" name="Image 6"/>
          <p:cNvPicPr/>
          <p:nvPr/>
        </p:nvPicPr>
        <p:blipFill>
          <a:blip r:embed="rId4" cstate="print"/>
          <a:srcRect/>
          <a:stretch>
            <a:fillRect/>
          </a:stretch>
        </p:blipFill>
        <p:spPr bwMode="auto">
          <a:xfrm>
            <a:off x="4860032" y="928670"/>
            <a:ext cx="3712496" cy="3940490"/>
          </a:xfrm>
          <a:prstGeom prst="rect">
            <a:avLst/>
          </a:prstGeom>
          <a:noFill/>
          <a:ln w="9525">
            <a:noFill/>
            <a:miter lim="800000"/>
            <a:headEnd/>
            <a:tailEnd/>
          </a:ln>
        </p:spPr>
      </p:pic>
      <p:sp>
        <p:nvSpPr>
          <p:cNvPr id="8" name="ZoneTexte 7"/>
          <p:cNvSpPr txBox="1"/>
          <p:nvPr/>
        </p:nvSpPr>
        <p:spPr>
          <a:xfrm>
            <a:off x="5143504" y="5000636"/>
            <a:ext cx="3714776" cy="1323439"/>
          </a:xfrm>
          <a:prstGeom prst="rect">
            <a:avLst/>
          </a:prstGeom>
          <a:noFill/>
        </p:spPr>
        <p:txBody>
          <a:bodyPr wrap="square" rtlCol="0">
            <a:spAutoFit/>
          </a:bodyPr>
          <a:lstStyle/>
          <a:p>
            <a:r>
              <a:rPr lang="fr-FR" sz="2000" b="1" dirty="0" smtClean="0"/>
              <a:t>Figure 5 . Variations de l’</a:t>
            </a:r>
            <a:r>
              <a:rPr lang="fr-FR" sz="2000" b="1" dirty="0" err="1" smtClean="0"/>
              <a:t>Hcy</a:t>
            </a:r>
            <a:r>
              <a:rPr lang="fr-FR" sz="2000" b="1" dirty="0" smtClean="0"/>
              <a:t> en fonction de la durée de dialyse.</a:t>
            </a:r>
          </a:p>
          <a:p>
            <a:r>
              <a:rPr lang="fr-FR" sz="2000" b="1" dirty="0" smtClean="0"/>
              <a:t>1: 6  à 30 mois;    2: 30 à 60 mois;  3 : &gt; 60 mois</a:t>
            </a:r>
            <a:endParaRPr lang="fr-FR" sz="2000" b="1" dirty="0"/>
          </a:p>
        </p:txBody>
      </p:sp>
      <p:sp>
        <p:nvSpPr>
          <p:cNvPr id="9" name="ZoneTexte 8"/>
          <p:cNvSpPr txBox="1"/>
          <p:nvPr/>
        </p:nvSpPr>
        <p:spPr>
          <a:xfrm>
            <a:off x="2357422" y="1500174"/>
            <a:ext cx="1206466" cy="400110"/>
          </a:xfrm>
          <a:prstGeom prst="rect">
            <a:avLst/>
          </a:prstGeom>
          <a:noFill/>
        </p:spPr>
        <p:txBody>
          <a:bodyPr wrap="square" rtlCol="0">
            <a:spAutoFit/>
          </a:bodyPr>
          <a:lstStyle/>
          <a:p>
            <a:r>
              <a:rPr lang="fr-FR" sz="2000" b="1" dirty="0" smtClean="0">
                <a:solidFill>
                  <a:srgbClr val="C00000"/>
                </a:solidFill>
              </a:rPr>
              <a:t>P&lt;0.05</a:t>
            </a:r>
            <a:endParaRPr lang="fr-FR" sz="2000" b="1" dirty="0">
              <a:solidFill>
                <a:srgbClr val="C00000"/>
              </a:solidFill>
            </a:endParaRPr>
          </a:p>
        </p:txBody>
      </p:sp>
      <p:sp>
        <p:nvSpPr>
          <p:cNvPr id="11" name="ZoneTexte 10"/>
          <p:cNvSpPr txBox="1"/>
          <p:nvPr/>
        </p:nvSpPr>
        <p:spPr>
          <a:xfrm>
            <a:off x="6429388" y="1428736"/>
            <a:ext cx="1238956" cy="400110"/>
          </a:xfrm>
          <a:prstGeom prst="rect">
            <a:avLst/>
          </a:prstGeom>
          <a:noFill/>
        </p:spPr>
        <p:txBody>
          <a:bodyPr wrap="square" rtlCol="0">
            <a:spAutoFit/>
          </a:bodyPr>
          <a:lstStyle/>
          <a:p>
            <a:r>
              <a:rPr lang="fr-FR" sz="2000" b="1" dirty="0" smtClean="0">
                <a:solidFill>
                  <a:srgbClr val="C00000"/>
                </a:solidFill>
              </a:rPr>
              <a:t>P&lt;0.05</a:t>
            </a:r>
            <a:endParaRPr lang="fr-FR" sz="2000" b="1"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mg014.jpg"/>
          <p:cNvPicPr>
            <a:picLocks noGrp="1" noChangeAspect="1"/>
          </p:cNvPicPr>
          <p:nvPr>
            <p:ph idx="1"/>
          </p:nvPr>
        </p:nvPicPr>
        <p:blipFill>
          <a:blip r:embed="rId2" cstate="print"/>
          <a:stretch>
            <a:fillRect/>
          </a:stretch>
        </p:blipFill>
        <p:spPr>
          <a:xfrm>
            <a:off x="1071538" y="1086936"/>
            <a:ext cx="7146808" cy="4286280"/>
          </a:xfrm>
          <a:prstGeom prst="round2DiagRect">
            <a:avLst>
              <a:gd name="adj1" fmla="val 16667"/>
              <a:gd name="adj2" fmla="val 0"/>
            </a:avLst>
          </a:prstGeom>
          <a:ln w="88900" cap="sq">
            <a:solidFill>
              <a:schemeClr val="tx2">
                <a:lumMod val="50000"/>
              </a:schemeClr>
            </a:solidFill>
            <a:miter lim="800000"/>
          </a:ln>
          <a:effectLst>
            <a:outerShdw blurRad="254000" algn="tl" rotWithShape="0">
              <a:srgbClr val="000000">
                <a:alpha val="43000"/>
              </a:srgbClr>
            </a:outerShdw>
          </a:effectLst>
        </p:spPr>
      </p:pic>
      <p:sp>
        <p:nvSpPr>
          <p:cNvPr id="5" name="ZoneTexte 4"/>
          <p:cNvSpPr txBox="1"/>
          <p:nvPr/>
        </p:nvSpPr>
        <p:spPr>
          <a:xfrm>
            <a:off x="571472" y="5643578"/>
            <a:ext cx="8286808" cy="707886"/>
          </a:xfrm>
          <a:prstGeom prst="rect">
            <a:avLst/>
          </a:prstGeom>
          <a:noFill/>
        </p:spPr>
        <p:txBody>
          <a:bodyPr wrap="square" rtlCol="0">
            <a:spAutoFit/>
          </a:bodyPr>
          <a:lstStyle/>
          <a:p>
            <a:r>
              <a:rPr lang="fr-FR" sz="2000" b="1" dirty="0" smtClean="0">
                <a:solidFill>
                  <a:schemeClr val="accent2">
                    <a:lumMod val="40000"/>
                    <a:lumOff val="60000"/>
                  </a:schemeClr>
                </a:solidFill>
              </a:rPr>
              <a:t>Mortalité cardiovasculaire par âge, race  et  sexe dans la population générale et hémodialysée</a:t>
            </a:r>
            <a:endParaRPr lang="fr-FR" sz="2000" b="1" dirty="0">
              <a:solidFill>
                <a:schemeClr val="accent2">
                  <a:lumMod val="40000"/>
                  <a:lumOff val="60000"/>
                </a:schemeClr>
              </a:solidFill>
            </a:endParaRPr>
          </a:p>
        </p:txBody>
      </p:sp>
      <p:sp>
        <p:nvSpPr>
          <p:cNvPr id="6" name="ZoneTexte 5"/>
          <p:cNvSpPr txBox="1"/>
          <p:nvPr/>
        </p:nvSpPr>
        <p:spPr>
          <a:xfrm>
            <a:off x="6929422" y="6286520"/>
            <a:ext cx="2214578" cy="369332"/>
          </a:xfrm>
          <a:prstGeom prst="rect">
            <a:avLst/>
          </a:prstGeom>
          <a:noFill/>
        </p:spPr>
        <p:txBody>
          <a:bodyPr wrap="square" rtlCol="0">
            <a:spAutoFit/>
          </a:body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
        <p:nvSpPr>
          <p:cNvPr id="7" name="ZoneTexte 6"/>
          <p:cNvSpPr txBox="1"/>
          <p:nvPr/>
        </p:nvSpPr>
        <p:spPr>
          <a:xfrm>
            <a:off x="2627784" y="188640"/>
            <a:ext cx="4608512" cy="584775"/>
          </a:xfrm>
          <a:prstGeom prst="rect">
            <a:avLst/>
          </a:prstGeom>
          <a:noFill/>
        </p:spPr>
        <p:txBody>
          <a:bodyPr wrap="square" rtlCol="0">
            <a:spAutoFit/>
          </a:bodyPr>
          <a:lstStyle/>
          <a:p>
            <a:r>
              <a:rPr lang="fr-FR" sz="3200" b="1" dirty="0" smtClean="0">
                <a:solidFill>
                  <a:srgbClr val="FFFF00"/>
                </a:solidFill>
                <a:latin typeface="+mj-lt"/>
              </a:rPr>
              <a:t>INTRODUCTION II</a:t>
            </a:r>
            <a:endParaRPr lang="fr-FR" dirty="0">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0"/>
            <a:ext cx="7772400" cy="428628"/>
          </a:xfrm>
        </p:spPr>
        <p:txBody>
          <a:bodyPr/>
          <a:lstStyle/>
          <a:p>
            <a:pPr algn="ctr"/>
            <a:r>
              <a:rPr lang="fr-FR" sz="2800" b="1" dirty="0" smtClean="0">
                <a:solidFill>
                  <a:srgbClr val="FFFF00"/>
                </a:solidFill>
              </a:rPr>
              <a:t>RESULTATS ET DISCUSSION XI</a:t>
            </a:r>
            <a:endParaRPr lang="fr-FR" sz="2800" dirty="0"/>
          </a:p>
        </p:txBody>
      </p:sp>
      <p:graphicFrame>
        <p:nvGraphicFramePr>
          <p:cNvPr id="8" name="Espace réservé du contenu 7"/>
          <p:cNvGraphicFramePr>
            <a:graphicFrameLocks noGrp="1"/>
          </p:cNvGraphicFramePr>
          <p:nvPr>
            <p:ph idx="1"/>
          </p:nvPr>
        </p:nvGraphicFramePr>
        <p:xfrm>
          <a:off x="214284" y="642920"/>
          <a:ext cx="8929715" cy="5848350"/>
        </p:xfrm>
        <a:graphic>
          <a:graphicData uri="http://schemas.openxmlformats.org/drawingml/2006/table">
            <a:tbl>
              <a:tblPr firstRow="1" bandRow="1">
                <a:tableStyleId>{5C22544A-7EE6-4342-B048-85BDC9FD1C3A}</a:tableStyleId>
              </a:tblPr>
              <a:tblGrid>
                <a:gridCol w="610578"/>
                <a:gridCol w="610579"/>
                <a:gridCol w="610579"/>
                <a:gridCol w="610579"/>
                <a:gridCol w="534256"/>
                <a:gridCol w="610579"/>
                <a:gridCol w="610579"/>
                <a:gridCol w="588615"/>
                <a:gridCol w="556220"/>
                <a:gridCol w="610579"/>
                <a:gridCol w="619151"/>
                <a:gridCol w="602007"/>
                <a:gridCol w="593854"/>
                <a:gridCol w="550982"/>
                <a:gridCol w="610578"/>
              </a:tblGrid>
              <a:tr h="389890">
                <a:tc>
                  <a:txBody>
                    <a:bodyPr/>
                    <a:lstStyle/>
                    <a:p>
                      <a:endParaRPr lang="fr-FR" b="1" dirty="0"/>
                    </a:p>
                  </a:txBody>
                  <a:tcPr/>
                </a:tc>
                <a:tc>
                  <a:txBody>
                    <a:bodyPr/>
                    <a:lstStyle/>
                    <a:p>
                      <a:r>
                        <a:rPr lang="fr-FR" b="1" dirty="0" smtClean="0"/>
                        <a:t>B12</a:t>
                      </a:r>
                      <a:endParaRPr lang="fr-FR" b="1" dirty="0"/>
                    </a:p>
                  </a:txBody>
                  <a:tcPr/>
                </a:tc>
                <a:tc>
                  <a:txBody>
                    <a:bodyPr/>
                    <a:lstStyle/>
                    <a:p>
                      <a:r>
                        <a:rPr lang="fr-FR" b="1" dirty="0" smtClean="0"/>
                        <a:t>dd</a:t>
                      </a:r>
                      <a:endParaRPr lang="fr-FR" b="1" dirty="0"/>
                    </a:p>
                  </a:txBody>
                  <a:tcPr/>
                </a:tc>
                <a:tc>
                  <a:txBody>
                    <a:bodyPr/>
                    <a:lstStyle/>
                    <a:p>
                      <a:r>
                        <a:rPr lang="fr-FR" b="1" dirty="0" err="1" smtClean="0"/>
                        <a:t>imc</a:t>
                      </a:r>
                      <a:endParaRPr lang="fr-FR" b="1" dirty="0"/>
                    </a:p>
                  </a:txBody>
                  <a:tcPr/>
                </a:tc>
                <a:tc>
                  <a:txBody>
                    <a:bodyPr/>
                    <a:lstStyle/>
                    <a:p>
                      <a:r>
                        <a:rPr lang="fr-FR" b="1" dirty="0" err="1" smtClean="0"/>
                        <a:t>alb</a:t>
                      </a:r>
                      <a:endParaRPr lang="fr-FR" b="1" dirty="0"/>
                    </a:p>
                  </a:txBody>
                  <a:tcPr/>
                </a:tc>
                <a:tc>
                  <a:txBody>
                    <a:bodyPr/>
                    <a:lstStyle/>
                    <a:p>
                      <a:r>
                        <a:rPr lang="fr-FR" b="1" dirty="0" err="1" smtClean="0"/>
                        <a:t>Crp</a:t>
                      </a:r>
                      <a:endParaRPr lang="fr-FR" b="1" dirty="0"/>
                    </a:p>
                  </a:txBody>
                  <a:tcPr/>
                </a:tc>
                <a:tc>
                  <a:txBody>
                    <a:bodyPr/>
                    <a:lstStyle/>
                    <a:p>
                      <a:r>
                        <a:rPr lang="fr-FR" b="1" dirty="0" smtClean="0"/>
                        <a:t>TG</a:t>
                      </a:r>
                      <a:endParaRPr lang="fr-FR" b="1" dirty="0"/>
                    </a:p>
                  </a:txBody>
                  <a:tcPr/>
                </a:tc>
                <a:tc>
                  <a:txBody>
                    <a:bodyPr/>
                    <a:lstStyle/>
                    <a:p>
                      <a:r>
                        <a:rPr lang="fr-FR" b="1" dirty="0" smtClean="0"/>
                        <a:t>CT</a:t>
                      </a:r>
                      <a:endParaRPr lang="fr-FR" b="1" dirty="0"/>
                    </a:p>
                  </a:txBody>
                  <a:tcPr/>
                </a:tc>
                <a:tc>
                  <a:txBody>
                    <a:bodyPr/>
                    <a:lstStyle/>
                    <a:p>
                      <a:r>
                        <a:rPr lang="fr-FR" b="1" dirty="0" err="1" smtClean="0"/>
                        <a:t>Lpa</a:t>
                      </a:r>
                      <a:endParaRPr lang="fr-FR" b="1" dirty="0"/>
                    </a:p>
                  </a:txBody>
                  <a:tcPr/>
                </a:tc>
                <a:tc>
                  <a:txBody>
                    <a:bodyPr/>
                    <a:lstStyle/>
                    <a:p>
                      <a:r>
                        <a:rPr lang="fr-FR" b="1" dirty="0" err="1" smtClean="0"/>
                        <a:t>Urr</a:t>
                      </a:r>
                      <a:endParaRPr lang="fr-FR" b="1" dirty="0"/>
                    </a:p>
                  </a:txBody>
                  <a:tcPr/>
                </a:tc>
                <a:tc>
                  <a:txBody>
                    <a:bodyPr/>
                    <a:lstStyle/>
                    <a:p>
                      <a:r>
                        <a:rPr lang="fr-FR" b="1" dirty="0" err="1" smtClean="0"/>
                        <a:t>Hcy</a:t>
                      </a:r>
                      <a:endParaRPr lang="fr-FR" b="1" dirty="0"/>
                    </a:p>
                  </a:txBody>
                  <a:tcPr/>
                </a:tc>
                <a:tc>
                  <a:txBody>
                    <a:bodyPr/>
                    <a:lstStyle/>
                    <a:p>
                      <a:r>
                        <a:rPr lang="fr-FR" b="1" dirty="0" smtClean="0"/>
                        <a:t>C3c</a:t>
                      </a:r>
                      <a:endParaRPr lang="fr-FR" b="1" dirty="0"/>
                    </a:p>
                  </a:txBody>
                  <a:tcPr/>
                </a:tc>
                <a:tc>
                  <a:txBody>
                    <a:bodyPr/>
                    <a:lstStyle/>
                    <a:p>
                      <a:r>
                        <a:rPr lang="fr-FR" b="1" dirty="0" smtClean="0"/>
                        <a:t>Cp</a:t>
                      </a:r>
                      <a:endParaRPr lang="fr-FR" b="1" dirty="0"/>
                    </a:p>
                  </a:txBody>
                  <a:tcPr/>
                </a:tc>
                <a:tc>
                  <a:txBody>
                    <a:bodyPr/>
                    <a:lstStyle/>
                    <a:p>
                      <a:r>
                        <a:rPr lang="fr-FR" b="1" dirty="0" err="1" smtClean="0"/>
                        <a:t>Cré</a:t>
                      </a:r>
                      <a:endParaRPr lang="fr-FR" b="1" dirty="0"/>
                    </a:p>
                  </a:txBody>
                  <a:tcPr/>
                </a:tc>
                <a:tc>
                  <a:txBody>
                    <a:bodyPr/>
                    <a:lstStyle/>
                    <a:p>
                      <a:r>
                        <a:rPr lang="fr-FR" b="1" dirty="0" smtClean="0"/>
                        <a:t>âge</a:t>
                      </a:r>
                      <a:endParaRPr lang="fr-FR" b="1" dirty="0"/>
                    </a:p>
                  </a:txBody>
                  <a:tcPr/>
                </a:tc>
              </a:tr>
              <a:tr h="389890">
                <a:tc>
                  <a:txBody>
                    <a:bodyPr/>
                    <a:lstStyle/>
                    <a:p>
                      <a:r>
                        <a:rPr lang="fr-FR" b="1" dirty="0" smtClean="0"/>
                        <a:t>B12</a:t>
                      </a:r>
                      <a:endParaRPr lang="fr-FR" b="1" dirty="0"/>
                    </a:p>
                  </a:txBody>
                  <a:tcPr/>
                </a:tc>
                <a:tc>
                  <a:txBody>
                    <a:bodyPr/>
                    <a:lstStyle/>
                    <a:p>
                      <a:r>
                        <a:rPr lang="fr-FR" sz="1400" b="1" dirty="0" smtClean="0"/>
                        <a:t>1</a:t>
                      </a:r>
                      <a:endParaRPr lang="fr-FR" sz="1400" b="1" dirty="0"/>
                    </a:p>
                  </a:txBody>
                  <a:tcPr/>
                </a:tc>
                <a:tc>
                  <a:txBody>
                    <a:bodyPr/>
                    <a:lstStyle/>
                    <a:p>
                      <a:r>
                        <a:rPr lang="fr-FR" sz="1400" b="1" dirty="0" smtClean="0"/>
                        <a:t>0.00</a:t>
                      </a:r>
                      <a:endParaRPr lang="fr-FR" sz="1400" b="1" dirty="0"/>
                    </a:p>
                  </a:txBody>
                  <a:tcPr/>
                </a:tc>
                <a:tc>
                  <a:txBody>
                    <a:bodyPr/>
                    <a:lstStyle/>
                    <a:p>
                      <a:r>
                        <a:rPr lang="fr-FR" sz="1400" b="1" dirty="0" smtClean="0"/>
                        <a:t>- 0.0</a:t>
                      </a:r>
                      <a:endParaRPr lang="fr-FR" sz="1400" b="1" dirty="0"/>
                    </a:p>
                  </a:txBody>
                  <a:tcPr/>
                </a:tc>
                <a:tc>
                  <a:txBody>
                    <a:bodyPr/>
                    <a:lstStyle/>
                    <a:p>
                      <a:r>
                        <a:rPr lang="fr-FR" sz="1400" b="1" dirty="0" smtClean="0"/>
                        <a:t>-0.2</a:t>
                      </a:r>
                      <a:endParaRPr lang="fr-FR" sz="1400" b="1" dirty="0"/>
                    </a:p>
                  </a:txBody>
                  <a:tcPr/>
                </a:tc>
                <a:tc>
                  <a:txBody>
                    <a:bodyPr/>
                    <a:lstStyle/>
                    <a:p>
                      <a:r>
                        <a:rPr lang="fr-FR" sz="1400" b="1" dirty="0" smtClean="0"/>
                        <a:t>0.02</a:t>
                      </a:r>
                      <a:endParaRPr lang="fr-FR" sz="1400" b="1" dirty="0"/>
                    </a:p>
                  </a:txBody>
                  <a:tcPr/>
                </a:tc>
                <a:tc>
                  <a:txBody>
                    <a:bodyPr/>
                    <a:lstStyle/>
                    <a:p>
                      <a:r>
                        <a:rPr lang="fr-FR" sz="1400" b="1" dirty="0" smtClean="0"/>
                        <a:t>-0.07</a:t>
                      </a:r>
                      <a:endParaRPr lang="fr-FR" sz="1400" b="1" dirty="0"/>
                    </a:p>
                  </a:txBody>
                  <a:tcPr/>
                </a:tc>
                <a:tc>
                  <a:txBody>
                    <a:bodyPr/>
                    <a:lstStyle/>
                    <a:p>
                      <a:r>
                        <a:rPr lang="fr-FR" sz="1400" b="1" dirty="0" smtClean="0"/>
                        <a:t>-0.0</a:t>
                      </a:r>
                      <a:endParaRPr lang="fr-FR" sz="1400" b="1" dirty="0"/>
                    </a:p>
                  </a:txBody>
                  <a:tcPr/>
                </a:tc>
                <a:tc>
                  <a:txBody>
                    <a:bodyPr/>
                    <a:lstStyle/>
                    <a:p>
                      <a:r>
                        <a:rPr lang="fr-FR" sz="1400" b="1" dirty="0" smtClean="0"/>
                        <a:t>-0.0</a:t>
                      </a:r>
                      <a:endParaRPr lang="fr-FR" sz="1400" b="1" dirty="0"/>
                    </a:p>
                  </a:txBody>
                  <a:tcPr/>
                </a:tc>
                <a:tc>
                  <a:txBody>
                    <a:bodyPr/>
                    <a:lstStyle/>
                    <a:p>
                      <a:r>
                        <a:rPr lang="fr-FR" sz="1400" b="1" dirty="0" smtClean="0"/>
                        <a:t>-0.1</a:t>
                      </a:r>
                      <a:endParaRPr lang="fr-FR" sz="1400" b="1" dirty="0"/>
                    </a:p>
                  </a:txBody>
                  <a:tcPr/>
                </a:tc>
                <a:tc>
                  <a:txBody>
                    <a:bodyPr/>
                    <a:lstStyle/>
                    <a:p>
                      <a:r>
                        <a:rPr lang="fr-FR" sz="1500" b="1" dirty="0" smtClean="0">
                          <a:solidFill>
                            <a:schemeClr val="bg1"/>
                          </a:solidFill>
                        </a:rPr>
                        <a:t>-0.26</a:t>
                      </a:r>
                      <a:endParaRPr lang="fr-FR" sz="1500" b="1" dirty="0">
                        <a:solidFill>
                          <a:schemeClr val="bg1"/>
                        </a:solidFill>
                      </a:endParaRPr>
                    </a:p>
                  </a:txBody>
                  <a:tcPr>
                    <a:solidFill>
                      <a:srgbClr val="FFFF00"/>
                    </a:solidFill>
                  </a:tcPr>
                </a:tc>
                <a:tc>
                  <a:txBody>
                    <a:bodyPr/>
                    <a:lstStyle/>
                    <a:p>
                      <a:r>
                        <a:rPr lang="fr-FR" sz="1400" b="1" dirty="0" smtClean="0"/>
                        <a:t>0.12</a:t>
                      </a:r>
                      <a:endParaRPr lang="fr-FR" sz="1400" b="1" dirty="0"/>
                    </a:p>
                  </a:txBody>
                  <a:tcPr/>
                </a:tc>
                <a:tc>
                  <a:txBody>
                    <a:bodyPr/>
                    <a:lstStyle/>
                    <a:p>
                      <a:r>
                        <a:rPr lang="fr-FR" sz="1400" b="1" dirty="0" smtClean="0"/>
                        <a:t>-0.0</a:t>
                      </a:r>
                      <a:endParaRPr lang="fr-FR" sz="1400" b="1" dirty="0"/>
                    </a:p>
                  </a:txBody>
                  <a:tcPr/>
                </a:tc>
                <a:tc>
                  <a:txBody>
                    <a:bodyPr/>
                    <a:lstStyle/>
                    <a:p>
                      <a:r>
                        <a:rPr lang="fr-FR" sz="1400" b="1" dirty="0" smtClean="0"/>
                        <a:t>-0.0</a:t>
                      </a:r>
                      <a:endParaRPr lang="fr-FR" sz="1400" b="1" dirty="0"/>
                    </a:p>
                  </a:txBody>
                  <a:tcPr/>
                </a:tc>
                <a:tc>
                  <a:txBody>
                    <a:bodyPr/>
                    <a:lstStyle/>
                    <a:p>
                      <a:r>
                        <a:rPr lang="fr-FR" sz="1400" b="1" dirty="0" smtClean="0"/>
                        <a:t>-0.03</a:t>
                      </a:r>
                      <a:endParaRPr lang="fr-FR" sz="1400" b="1" dirty="0"/>
                    </a:p>
                  </a:txBody>
                  <a:tcPr/>
                </a:tc>
              </a:tr>
              <a:tr h="389890">
                <a:tc>
                  <a:txBody>
                    <a:bodyPr/>
                    <a:lstStyle/>
                    <a:p>
                      <a:r>
                        <a:rPr lang="fr-FR" b="1" dirty="0" smtClean="0"/>
                        <a:t>dd</a:t>
                      </a:r>
                      <a:endParaRPr lang="fr-FR" b="1" dirty="0"/>
                    </a:p>
                  </a:txBody>
                  <a:tcPr/>
                </a:tc>
                <a:tc>
                  <a:txBody>
                    <a:bodyPr/>
                    <a:lstStyle/>
                    <a:p>
                      <a:endParaRPr lang="fr-FR" sz="1400" b="1" dirty="0"/>
                    </a:p>
                  </a:txBody>
                  <a:tcPr/>
                </a:tc>
                <a:tc>
                  <a:txBody>
                    <a:bodyPr/>
                    <a:lstStyle/>
                    <a:p>
                      <a:r>
                        <a:rPr lang="fr-FR" sz="1400" b="1" dirty="0" smtClean="0"/>
                        <a:t>1</a:t>
                      </a:r>
                      <a:endParaRPr lang="fr-FR" sz="1400" b="1" dirty="0"/>
                    </a:p>
                  </a:txBody>
                  <a:tcPr/>
                </a:tc>
                <a:tc>
                  <a:txBody>
                    <a:bodyPr/>
                    <a:lstStyle/>
                    <a:p>
                      <a:r>
                        <a:rPr lang="fr-FR" sz="1400" b="1" dirty="0" smtClean="0"/>
                        <a:t>-0.01</a:t>
                      </a:r>
                      <a:endParaRPr lang="fr-FR" sz="1400" b="1" dirty="0"/>
                    </a:p>
                  </a:txBody>
                  <a:tcPr/>
                </a:tc>
                <a:tc>
                  <a:txBody>
                    <a:bodyPr/>
                    <a:lstStyle/>
                    <a:p>
                      <a:r>
                        <a:rPr lang="fr-FR" sz="1400" b="1" dirty="0" smtClean="0"/>
                        <a:t>0.11</a:t>
                      </a:r>
                      <a:endParaRPr lang="fr-FR" sz="1400" b="1" dirty="0"/>
                    </a:p>
                  </a:txBody>
                  <a:tcPr/>
                </a:tc>
                <a:tc>
                  <a:txBody>
                    <a:bodyPr/>
                    <a:lstStyle/>
                    <a:p>
                      <a:r>
                        <a:rPr lang="fr-FR" sz="1400" b="1" dirty="0" smtClean="0"/>
                        <a:t>-0.06</a:t>
                      </a:r>
                      <a:endParaRPr lang="fr-FR" sz="1400" b="1" dirty="0"/>
                    </a:p>
                  </a:txBody>
                  <a:tcPr/>
                </a:tc>
                <a:tc>
                  <a:txBody>
                    <a:bodyPr/>
                    <a:lstStyle/>
                    <a:p>
                      <a:r>
                        <a:rPr lang="fr-FR" sz="1400" b="1" dirty="0" smtClean="0"/>
                        <a:t>0.13</a:t>
                      </a:r>
                      <a:endParaRPr lang="fr-FR" sz="1400" b="1" dirty="0"/>
                    </a:p>
                  </a:txBody>
                  <a:tcPr/>
                </a:tc>
                <a:tc>
                  <a:txBody>
                    <a:bodyPr/>
                    <a:lstStyle/>
                    <a:p>
                      <a:r>
                        <a:rPr lang="fr-FR" sz="1400" b="1" dirty="0" smtClean="0"/>
                        <a:t>0.2</a:t>
                      </a:r>
                      <a:endParaRPr lang="fr-FR" sz="1400" b="1" dirty="0"/>
                    </a:p>
                  </a:txBody>
                  <a:tcPr/>
                </a:tc>
                <a:tc>
                  <a:txBody>
                    <a:bodyPr/>
                    <a:lstStyle/>
                    <a:p>
                      <a:r>
                        <a:rPr lang="fr-FR" sz="1400" b="1" dirty="0" smtClean="0"/>
                        <a:t>-0.0</a:t>
                      </a:r>
                      <a:endParaRPr lang="fr-FR" sz="1400" b="1" dirty="0"/>
                    </a:p>
                  </a:txBody>
                  <a:tcPr/>
                </a:tc>
                <a:tc>
                  <a:txBody>
                    <a:bodyPr/>
                    <a:lstStyle/>
                    <a:p>
                      <a:r>
                        <a:rPr lang="fr-FR" sz="1400" b="1" dirty="0" smtClean="0"/>
                        <a:t>0.18</a:t>
                      </a:r>
                      <a:endParaRPr lang="fr-FR" sz="1400" b="1" dirty="0"/>
                    </a:p>
                  </a:txBody>
                  <a:tcPr/>
                </a:tc>
                <a:tc>
                  <a:txBody>
                    <a:bodyPr/>
                    <a:lstStyle/>
                    <a:p>
                      <a:r>
                        <a:rPr lang="fr-FR" sz="1500" b="1" dirty="0" smtClean="0"/>
                        <a:t>0.37</a:t>
                      </a:r>
                      <a:endParaRPr lang="fr-FR" sz="1500" b="1" dirty="0"/>
                    </a:p>
                  </a:txBody>
                  <a:tcPr>
                    <a:solidFill>
                      <a:srgbClr val="FFFF00"/>
                    </a:solidFill>
                  </a:tcPr>
                </a:tc>
                <a:tc>
                  <a:txBody>
                    <a:bodyPr/>
                    <a:lstStyle/>
                    <a:p>
                      <a:r>
                        <a:rPr lang="fr-FR" sz="1400" b="1" dirty="0" smtClean="0"/>
                        <a:t>0.05</a:t>
                      </a:r>
                      <a:endParaRPr lang="fr-FR" sz="1400" b="1" dirty="0"/>
                    </a:p>
                  </a:txBody>
                  <a:tcPr/>
                </a:tc>
                <a:tc>
                  <a:txBody>
                    <a:bodyPr/>
                    <a:lstStyle/>
                    <a:p>
                      <a:r>
                        <a:rPr lang="fr-FR" sz="1400" b="1" dirty="0" smtClean="0"/>
                        <a:t>0.23</a:t>
                      </a:r>
                      <a:endParaRPr lang="fr-FR" sz="1400" b="1" dirty="0"/>
                    </a:p>
                  </a:txBody>
                  <a:tcPr/>
                </a:tc>
                <a:tc>
                  <a:txBody>
                    <a:bodyPr/>
                    <a:lstStyle/>
                    <a:p>
                      <a:r>
                        <a:rPr lang="fr-FR" sz="1400" b="1" dirty="0" smtClean="0"/>
                        <a:t>0.16</a:t>
                      </a:r>
                      <a:endParaRPr lang="fr-FR" sz="1400" b="1" dirty="0"/>
                    </a:p>
                  </a:txBody>
                  <a:tcPr/>
                </a:tc>
                <a:tc>
                  <a:txBody>
                    <a:bodyPr/>
                    <a:lstStyle/>
                    <a:p>
                      <a:r>
                        <a:rPr lang="fr-FR" sz="1400" b="1" dirty="0" smtClean="0"/>
                        <a:t>-0.13</a:t>
                      </a:r>
                      <a:endParaRPr lang="fr-FR" sz="1400" b="1" dirty="0"/>
                    </a:p>
                  </a:txBody>
                  <a:tcPr/>
                </a:tc>
              </a:tr>
              <a:tr h="389890">
                <a:tc>
                  <a:txBody>
                    <a:bodyPr/>
                    <a:lstStyle/>
                    <a:p>
                      <a:r>
                        <a:rPr lang="fr-FR" b="1" dirty="0" err="1" smtClean="0"/>
                        <a:t>Imc</a:t>
                      </a:r>
                      <a:endParaRPr lang="fr-FR" b="1" dirty="0"/>
                    </a:p>
                  </a:txBody>
                  <a:tcPr/>
                </a:tc>
                <a:tc>
                  <a:txBody>
                    <a:bodyPr/>
                    <a:lstStyle/>
                    <a:p>
                      <a:endParaRPr lang="fr-FR" sz="1400" b="1" dirty="0"/>
                    </a:p>
                  </a:txBody>
                  <a:tcPr/>
                </a:tc>
                <a:tc>
                  <a:txBody>
                    <a:bodyPr/>
                    <a:lstStyle/>
                    <a:p>
                      <a:endParaRPr lang="fr-FR" sz="1400" b="1" dirty="0"/>
                    </a:p>
                  </a:txBody>
                  <a:tcPr/>
                </a:tc>
                <a:tc>
                  <a:txBody>
                    <a:bodyPr/>
                    <a:lstStyle/>
                    <a:p>
                      <a:r>
                        <a:rPr lang="fr-FR" sz="1400" b="1" dirty="0" smtClean="0"/>
                        <a:t>1</a:t>
                      </a:r>
                      <a:endParaRPr lang="fr-FR" sz="1400" b="1" dirty="0"/>
                    </a:p>
                  </a:txBody>
                  <a:tcPr/>
                </a:tc>
                <a:tc>
                  <a:txBody>
                    <a:bodyPr/>
                    <a:lstStyle/>
                    <a:p>
                      <a:r>
                        <a:rPr lang="fr-FR" sz="1400" b="1" dirty="0" smtClean="0"/>
                        <a:t>0.10</a:t>
                      </a:r>
                      <a:endParaRPr lang="fr-FR" sz="1400" b="1" dirty="0"/>
                    </a:p>
                  </a:txBody>
                  <a:tcPr/>
                </a:tc>
                <a:tc>
                  <a:txBody>
                    <a:bodyPr/>
                    <a:lstStyle/>
                    <a:p>
                      <a:r>
                        <a:rPr lang="fr-FR" sz="1500" b="1" dirty="0" smtClean="0"/>
                        <a:t>0.25</a:t>
                      </a:r>
                      <a:endParaRPr lang="fr-FR" sz="1500" b="1" dirty="0"/>
                    </a:p>
                  </a:txBody>
                  <a:tcPr>
                    <a:solidFill>
                      <a:srgbClr val="FFFF00"/>
                    </a:solidFill>
                  </a:tcPr>
                </a:tc>
                <a:tc>
                  <a:txBody>
                    <a:bodyPr/>
                    <a:lstStyle/>
                    <a:p>
                      <a:r>
                        <a:rPr lang="fr-FR" sz="1500" b="1" dirty="0" smtClean="0"/>
                        <a:t>0.39</a:t>
                      </a:r>
                      <a:endParaRPr lang="fr-FR" sz="1500" b="1" dirty="0"/>
                    </a:p>
                  </a:txBody>
                  <a:tcPr>
                    <a:solidFill>
                      <a:schemeClr val="accent5">
                        <a:lumMod val="40000"/>
                        <a:lumOff val="60000"/>
                      </a:schemeClr>
                    </a:solidFill>
                  </a:tcPr>
                </a:tc>
                <a:tc>
                  <a:txBody>
                    <a:bodyPr/>
                    <a:lstStyle/>
                    <a:p>
                      <a:r>
                        <a:rPr lang="fr-FR" sz="1500" b="1" dirty="0" smtClean="0"/>
                        <a:t>0.26</a:t>
                      </a:r>
                      <a:endParaRPr lang="fr-FR" sz="1500" b="1" dirty="0"/>
                    </a:p>
                  </a:txBody>
                  <a:tcPr>
                    <a:solidFill>
                      <a:schemeClr val="accent5">
                        <a:lumMod val="40000"/>
                        <a:lumOff val="60000"/>
                      </a:schemeClr>
                    </a:solidFill>
                  </a:tcPr>
                </a:tc>
                <a:tc>
                  <a:txBody>
                    <a:bodyPr/>
                    <a:lstStyle/>
                    <a:p>
                      <a:r>
                        <a:rPr lang="fr-FR" sz="1400" b="1" dirty="0" smtClean="0"/>
                        <a:t>0.13</a:t>
                      </a:r>
                      <a:endParaRPr lang="fr-FR" sz="1400" b="1" dirty="0"/>
                    </a:p>
                  </a:txBody>
                  <a:tcPr/>
                </a:tc>
                <a:tc>
                  <a:txBody>
                    <a:bodyPr/>
                    <a:lstStyle/>
                    <a:p>
                      <a:r>
                        <a:rPr lang="fr-FR" sz="1500" b="1" dirty="0" smtClean="0"/>
                        <a:t>-0.24</a:t>
                      </a:r>
                      <a:endParaRPr lang="fr-FR" sz="1500" b="1" dirty="0"/>
                    </a:p>
                  </a:txBody>
                  <a:tcPr>
                    <a:solidFill>
                      <a:srgbClr val="FFFF00"/>
                    </a:solidFill>
                  </a:tcPr>
                </a:tc>
                <a:tc>
                  <a:txBody>
                    <a:bodyPr/>
                    <a:lstStyle/>
                    <a:p>
                      <a:r>
                        <a:rPr lang="fr-FR" sz="1400" b="1" dirty="0" smtClean="0"/>
                        <a:t>0.14</a:t>
                      </a:r>
                      <a:endParaRPr lang="fr-FR" sz="1400" b="1" dirty="0"/>
                    </a:p>
                  </a:txBody>
                  <a:tcPr/>
                </a:tc>
                <a:tc>
                  <a:txBody>
                    <a:bodyPr/>
                    <a:lstStyle/>
                    <a:p>
                      <a:r>
                        <a:rPr lang="fr-FR" sz="1500" b="1" dirty="0" smtClean="0"/>
                        <a:t>0.32</a:t>
                      </a:r>
                      <a:endParaRPr lang="fr-FR" sz="1500" b="1" dirty="0"/>
                    </a:p>
                  </a:txBody>
                  <a:tcPr>
                    <a:solidFill>
                      <a:schemeClr val="accent5">
                        <a:lumMod val="40000"/>
                        <a:lumOff val="60000"/>
                      </a:schemeClr>
                    </a:solidFill>
                  </a:tcPr>
                </a:tc>
                <a:tc>
                  <a:txBody>
                    <a:bodyPr/>
                    <a:lstStyle/>
                    <a:p>
                      <a:r>
                        <a:rPr lang="fr-FR" sz="1400" b="1" dirty="0" smtClean="0"/>
                        <a:t>-0.13</a:t>
                      </a:r>
                      <a:endParaRPr lang="fr-FR" sz="1400" b="1" dirty="0"/>
                    </a:p>
                  </a:txBody>
                  <a:tcPr/>
                </a:tc>
                <a:tc>
                  <a:txBody>
                    <a:bodyPr/>
                    <a:lstStyle/>
                    <a:p>
                      <a:r>
                        <a:rPr lang="fr-FR" sz="1400" b="1" dirty="0" smtClean="0"/>
                        <a:t>0.01</a:t>
                      </a:r>
                      <a:endParaRPr lang="fr-FR" sz="1400" b="1" dirty="0"/>
                    </a:p>
                  </a:txBody>
                  <a:tcPr/>
                </a:tc>
                <a:tc>
                  <a:txBody>
                    <a:bodyPr/>
                    <a:lstStyle/>
                    <a:p>
                      <a:r>
                        <a:rPr lang="fr-FR" sz="1500" b="1" dirty="0" smtClean="0"/>
                        <a:t>0.32</a:t>
                      </a:r>
                      <a:endParaRPr lang="fr-FR" sz="1500" b="1" dirty="0"/>
                    </a:p>
                  </a:txBody>
                  <a:tcPr>
                    <a:solidFill>
                      <a:schemeClr val="accent5">
                        <a:lumMod val="40000"/>
                        <a:lumOff val="60000"/>
                      </a:schemeClr>
                    </a:solidFill>
                  </a:tcPr>
                </a:tc>
              </a:tr>
              <a:tr h="389890">
                <a:tc>
                  <a:txBody>
                    <a:bodyPr/>
                    <a:lstStyle/>
                    <a:p>
                      <a:r>
                        <a:rPr lang="fr-FR" b="1" dirty="0" err="1" smtClean="0"/>
                        <a:t>alb</a:t>
                      </a:r>
                      <a:endParaRPr lang="fr-FR" b="1" dirty="0"/>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r>
                        <a:rPr lang="fr-FR" sz="1400" b="1" dirty="0" smtClean="0"/>
                        <a:t>1</a:t>
                      </a:r>
                      <a:endParaRPr lang="fr-FR" sz="1400" b="1" dirty="0"/>
                    </a:p>
                  </a:txBody>
                  <a:tcPr/>
                </a:tc>
                <a:tc>
                  <a:txBody>
                    <a:bodyPr/>
                    <a:lstStyle/>
                    <a:p>
                      <a:r>
                        <a:rPr lang="fr-FR" sz="1400" b="1" dirty="0" smtClean="0"/>
                        <a:t>-0.03</a:t>
                      </a:r>
                      <a:endParaRPr lang="fr-FR" sz="1400" b="1" dirty="0"/>
                    </a:p>
                  </a:txBody>
                  <a:tcPr/>
                </a:tc>
                <a:tc>
                  <a:txBody>
                    <a:bodyPr/>
                    <a:lstStyle/>
                    <a:p>
                      <a:r>
                        <a:rPr lang="fr-FR" sz="1500" b="1" dirty="0" smtClean="0"/>
                        <a:t>0.2</a:t>
                      </a:r>
                      <a:endParaRPr lang="fr-FR" sz="1500" b="1" dirty="0"/>
                    </a:p>
                  </a:txBody>
                  <a:tcPr>
                    <a:solidFill>
                      <a:srgbClr val="FFFF00"/>
                    </a:solidFill>
                  </a:tcPr>
                </a:tc>
                <a:tc>
                  <a:txBody>
                    <a:bodyPr/>
                    <a:lstStyle/>
                    <a:p>
                      <a:r>
                        <a:rPr lang="fr-FR" sz="1500" b="1" dirty="0" smtClean="0"/>
                        <a:t>0.44</a:t>
                      </a:r>
                      <a:endParaRPr lang="fr-FR" sz="1500" b="1" dirty="0"/>
                    </a:p>
                  </a:txBody>
                  <a:tcPr>
                    <a:solidFill>
                      <a:schemeClr val="accent5">
                        <a:lumMod val="40000"/>
                        <a:lumOff val="60000"/>
                      </a:schemeClr>
                    </a:solidFill>
                  </a:tcPr>
                </a:tc>
                <a:tc>
                  <a:txBody>
                    <a:bodyPr/>
                    <a:lstStyle/>
                    <a:p>
                      <a:r>
                        <a:rPr lang="fr-FR" sz="1400" b="1" dirty="0" smtClean="0"/>
                        <a:t>-0.0</a:t>
                      </a:r>
                      <a:endParaRPr lang="fr-FR" sz="1400" b="1" dirty="0"/>
                    </a:p>
                  </a:txBody>
                  <a:tcPr/>
                </a:tc>
                <a:tc>
                  <a:txBody>
                    <a:bodyPr/>
                    <a:lstStyle/>
                    <a:p>
                      <a:r>
                        <a:rPr lang="fr-FR" sz="1400" b="1" dirty="0" smtClean="0"/>
                        <a:t>0.18</a:t>
                      </a:r>
                      <a:endParaRPr lang="fr-FR" sz="1400" b="1" dirty="0"/>
                    </a:p>
                  </a:txBody>
                  <a:tcPr/>
                </a:tc>
                <a:tc>
                  <a:txBody>
                    <a:bodyPr/>
                    <a:lstStyle/>
                    <a:p>
                      <a:r>
                        <a:rPr lang="fr-FR" sz="1400" b="1" dirty="0" smtClean="0"/>
                        <a:t>0.11</a:t>
                      </a:r>
                      <a:endParaRPr lang="fr-FR" sz="1400" b="1" dirty="0"/>
                    </a:p>
                  </a:txBody>
                  <a:tcPr/>
                </a:tc>
                <a:tc>
                  <a:txBody>
                    <a:bodyPr/>
                    <a:lstStyle/>
                    <a:p>
                      <a:r>
                        <a:rPr lang="fr-FR" sz="1400" b="1" dirty="0" smtClean="0"/>
                        <a:t>-0.08</a:t>
                      </a:r>
                      <a:endParaRPr lang="fr-FR" sz="1400" b="1" dirty="0"/>
                    </a:p>
                  </a:txBody>
                  <a:tcPr/>
                </a:tc>
                <a:tc>
                  <a:txBody>
                    <a:bodyPr/>
                    <a:lstStyle/>
                    <a:p>
                      <a:r>
                        <a:rPr lang="fr-FR" sz="1400" b="1" dirty="0" smtClean="0"/>
                        <a:t>0.13</a:t>
                      </a:r>
                      <a:endParaRPr lang="fr-FR" sz="1400" b="1" dirty="0"/>
                    </a:p>
                  </a:txBody>
                  <a:tcPr/>
                </a:tc>
                <a:tc>
                  <a:txBody>
                    <a:bodyPr/>
                    <a:lstStyle/>
                    <a:p>
                      <a:r>
                        <a:rPr lang="fr-FR" sz="1400" b="1" dirty="0" smtClean="0"/>
                        <a:t>0.11</a:t>
                      </a:r>
                      <a:endParaRPr lang="fr-FR" sz="1400" b="1" dirty="0"/>
                    </a:p>
                  </a:txBody>
                  <a:tcPr/>
                </a:tc>
                <a:tc>
                  <a:txBody>
                    <a:bodyPr/>
                    <a:lstStyle/>
                    <a:p>
                      <a:r>
                        <a:rPr lang="fr-FR" sz="1400" b="1" dirty="0" smtClean="0"/>
                        <a:t>0.03</a:t>
                      </a:r>
                      <a:endParaRPr lang="fr-FR" sz="1400" b="1" dirty="0"/>
                    </a:p>
                  </a:txBody>
                  <a:tcPr/>
                </a:tc>
              </a:tr>
              <a:tr h="389890">
                <a:tc>
                  <a:txBody>
                    <a:bodyPr/>
                    <a:lstStyle/>
                    <a:p>
                      <a:r>
                        <a:rPr lang="fr-FR" b="1" dirty="0" err="1" smtClean="0"/>
                        <a:t>Crp</a:t>
                      </a:r>
                      <a:endParaRPr lang="fr-FR" b="1" dirty="0"/>
                    </a:p>
                  </a:txBody>
                  <a:tcPr/>
                </a:tc>
                <a:tc>
                  <a:txBody>
                    <a:bodyPr/>
                    <a:lstStyle/>
                    <a:p>
                      <a:endParaRPr lang="fr-FR" sz="1400" b="1"/>
                    </a:p>
                  </a:txBody>
                  <a:tcPr/>
                </a:tc>
                <a:tc>
                  <a:txBody>
                    <a:bodyPr/>
                    <a:lstStyle/>
                    <a:p>
                      <a:endParaRPr lang="fr-FR" sz="1400" b="1" dirty="0"/>
                    </a:p>
                  </a:txBody>
                  <a:tcPr/>
                </a:tc>
                <a:tc>
                  <a:txBody>
                    <a:bodyPr/>
                    <a:lstStyle/>
                    <a:p>
                      <a:endParaRPr lang="fr-FR" sz="1400" b="1"/>
                    </a:p>
                  </a:txBody>
                  <a:tcPr/>
                </a:tc>
                <a:tc>
                  <a:txBody>
                    <a:bodyPr/>
                    <a:lstStyle/>
                    <a:p>
                      <a:endParaRPr lang="fr-FR" sz="1400" b="1" dirty="0"/>
                    </a:p>
                  </a:txBody>
                  <a:tcPr/>
                </a:tc>
                <a:tc>
                  <a:txBody>
                    <a:bodyPr/>
                    <a:lstStyle/>
                    <a:p>
                      <a:r>
                        <a:rPr lang="fr-FR" sz="1400" b="1" dirty="0" smtClean="0"/>
                        <a:t>1</a:t>
                      </a:r>
                      <a:endParaRPr lang="fr-FR" sz="1400" b="1" dirty="0"/>
                    </a:p>
                  </a:txBody>
                  <a:tcPr/>
                </a:tc>
                <a:tc>
                  <a:txBody>
                    <a:bodyPr/>
                    <a:lstStyle/>
                    <a:p>
                      <a:r>
                        <a:rPr lang="fr-FR" sz="1400" b="1" dirty="0" smtClean="0"/>
                        <a:t>0.03</a:t>
                      </a:r>
                      <a:endParaRPr lang="fr-FR" sz="1400" b="1" dirty="0"/>
                    </a:p>
                  </a:txBody>
                  <a:tcPr/>
                </a:tc>
                <a:tc>
                  <a:txBody>
                    <a:bodyPr/>
                    <a:lstStyle/>
                    <a:p>
                      <a:r>
                        <a:rPr lang="fr-FR" sz="1400" b="1" dirty="0" smtClean="0"/>
                        <a:t>0.08</a:t>
                      </a:r>
                      <a:endParaRPr lang="fr-FR" sz="1400" b="1" dirty="0"/>
                    </a:p>
                  </a:txBody>
                  <a:tcPr/>
                </a:tc>
                <a:tc>
                  <a:txBody>
                    <a:bodyPr/>
                    <a:lstStyle/>
                    <a:p>
                      <a:r>
                        <a:rPr lang="fr-FR" sz="1500" b="1" dirty="0" smtClean="0"/>
                        <a:t>0.28</a:t>
                      </a:r>
                      <a:endParaRPr lang="fr-FR" sz="1500" b="1" dirty="0"/>
                    </a:p>
                  </a:txBody>
                  <a:tcPr>
                    <a:solidFill>
                      <a:schemeClr val="accent5">
                        <a:lumMod val="40000"/>
                        <a:lumOff val="60000"/>
                      </a:schemeClr>
                    </a:solidFill>
                  </a:tcPr>
                </a:tc>
                <a:tc>
                  <a:txBody>
                    <a:bodyPr/>
                    <a:lstStyle/>
                    <a:p>
                      <a:r>
                        <a:rPr lang="fr-FR" sz="1400" b="1" dirty="0" smtClean="0"/>
                        <a:t>-0.07</a:t>
                      </a:r>
                      <a:endParaRPr lang="fr-FR" sz="1400" b="1" dirty="0"/>
                    </a:p>
                  </a:txBody>
                  <a:tcPr/>
                </a:tc>
                <a:tc>
                  <a:txBody>
                    <a:bodyPr/>
                    <a:lstStyle/>
                    <a:p>
                      <a:r>
                        <a:rPr lang="fr-FR" sz="1400" b="1" dirty="0" smtClean="0"/>
                        <a:t>-0.16</a:t>
                      </a:r>
                      <a:endParaRPr lang="fr-FR" sz="1400" b="1" dirty="0"/>
                    </a:p>
                  </a:txBody>
                  <a:tcPr/>
                </a:tc>
                <a:tc>
                  <a:txBody>
                    <a:bodyPr/>
                    <a:lstStyle/>
                    <a:p>
                      <a:r>
                        <a:rPr lang="fr-FR" sz="1500" b="1" dirty="0" smtClean="0"/>
                        <a:t>0.48</a:t>
                      </a:r>
                      <a:endParaRPr lang="fr-FR" sz="1500" b="1" dirty="0"/>
                    </a:p>
                  </a:txBody>
                  <a:tcPr>
                    <a:solidFill>
                      <a:schemeClr val="accent5">
                        <a:lumMod val="40000"/>
                        <a:lumOff val="60000"/>
                      </a:schemeClr>
                    </a:solidFill>
                  </a:tcPr>
                </a:tc>
                <a:tc>
                  <a:txBody>
                    <a:bodyPr/>
                    <a:lstStyle/>
                    <a:p>
                      <a:r>
                        <a:rPr lang="fr-FR" sz="1500" b="1" dirty="0" smtClean="0"/>
                        <a:t>0.58</a:t>
                      </a:r>
                      <a:endParaRPr lang="fr-FR" sz="1500" b="1" dirty="0"/>
                    </a:p>
                  </a:txBody>
                  <a:tcPr>
                    <a:solidFill>
                      <a:schemeClr val="accent5">
                        <a:lumMod val="40000"/>
                        <a:lumOff val="60000"/>
                      </a:schemeClr>
                    </a:solidFill>
                  </a:tcPr>
                </a:tc>
                <a:tc>
                  <a:txBody>
                    <a:bodyPr/>
                    <a:lstStyle/>
                    <a:p>
                      <a:r>
                        <a:rPr lang="fr-FR" sz="1400" b="1" dirty="0" smtClean="0"/>
                        <a:t>-0.1</a:t>
                      </a:r>
                      <a:endParaRPr lang="fr-FR" sz="1400" b="1" dirty="0"/>
                    </a:p>
                  </a:txBody>
                  <a:tcPr/>
                </a:tc>
                <a:tc>
                  <a:txBody>
                    <a:bodyPr/>
                    <a:lstStyle/>
                    <a:p>
                      <a:r>
                        <a:rPr lang="fr-FR" sz="1500" b="1" dirty="0" smtClean="0"/>
                        <a:t>0.2</a:t>
                      </a:r>
                      <a:endParaRPr lang="fr-FR" sz="1500" b="1" dirty="0"/>
                    </a:p>
                  </a:txBody>
                  <a:tcPr>
                    <a:solidFill>
                      <a:srgbClr val="FFFF00"/>
                    </a:solidFill>
                  </a:tcPr>
                </a:tc>
              </a:tr>
              <a:tr h="389890">
                <a:tc>
                  <a:txBody>
                    <a:bodyPr/>
                    <a:lstStyle/>
                    <a:p>
                      <a:r>
                        <a:rPr lang="fr-FR" b="1" dirty="0" smtClean="0"/>
                        <a:t>TG</a:t>
                      </a:r>
                      <a:endParaRPr lang="fr-FR" b="1" dirty="0"/>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endParaRPr lang="fr-FR" sz="1400" b="1" dirty="0"/>
                    </a:p>
                  </a:txBody>
                  <a:tcPr/>
                </a:tc>
                <a:tc>
                  <a:txBody>
                    <a:bodyPr/>
                    <a:lstStyle/>
                    <a:p>
                      <a:r>
                        <a:rPr lang="fr-FR" sz="1400" b="1" dirty="0" smtClean="0"/>
                        <a:t>1</a:t>
                      </a:r>
                      <a:endParaRPr lang="fr-FR" sz="1400" b="1" dirty="0"/>
                    </a:p>
                  </a:txBody>
                  <a:tcPr/>
                </a:tc>
                <a:tc>
                  <a:txBody>
                    <a:bodyPr/>
                    <a:lstStyle/>
                    <a:p>
                      <a:r>
                        <a:rPr lang="fr-FR" sz="1500" b="1" dirty="0" smtClean="0"/>
                        <a:t>0.54</a:t>
                      </a:r>
                      <a:endParaRPr lang="fr-FR" sz="1500" b="1" dirty="0"/>
                    </a:p>
                  </a:txBody>
                  <a:tcPr>
                    <a:solidFill>
                      <a:schemeClr val="accent5">
                        <a:lumMod val="40000"/>
                        <a:lumOff val="60000"/>
                      </a:schemeClr>
                    </a:solidFill>
                  </a:tcPr>
                </a:tc>
                <a:tc>
                  <a:txBody>
                    <a:bodyPr/>
                    <a:lstStyle/>
                    <a:p>
                      <a:r>
                        <a:rPr lang="fr-FR" sz="1400" b="1" dirty="0" smtClean="0"/>
                        <a:t>0.23</a:t>
                      </a:r>
                      <a:endParaRPr lang="fr-FR" sz="1400" b="1" dirty="0"/>
                    </a:p>
                  </a:txBody>
                  <a:tcPr/>
                </a:tc>
                <a:tc>
                  <a:txBody>
                    <a:bodyPr/>
                    <a:lstStyle/>
                    <a:p>
                      <a:r>
                        <a:rPr lang="fr-FR" sz="1400" b="1" dirty="0" smtClean="0"/>
                        <a:t>0.10</a:t>
                      </a:r>
                      <a:endParaRPr lang="fr-FR" sz="1400" b="1" dirty="0"/>
                    </a:p>
                  </a:txBody>
                  <a:tcPr/>
                </a:tc>
                <a:tc>
                  <a:txBody>
                    <a:bodyPr/>
                    <a:lstStyle/>
                    <a:p>
                      <a:r>
                        <a:rPr lang="fr-FR" sz="1400" b="1" dirty="0" smtClean="0"/>
                        <a:t>0.07</a:t>
                      </a:r>
                      <a:endParaRPr lang="fr-FR" sz="1400" b="1" dirty="0"/>
                    </a:p>
                  </a:txBody>
                  <a:tcPr/>
                </a:tc>
                <a:tc>
                  <a:txBody>
                    <a:bodyPr/>
                    <a:lstStyle/>
                    <a:p>
                      <a:r>
                        <a:rPr lang="fr-FR" sz="1500" b="1" dirty="0" smtClean="0"/>
                        <a:t>0.25</a:t>
                      </a:r>
                      <a:endParaRPr lang="fr-FR" sz="1500" b="1" dirty="0"/>
                    </a:p>
                  </a:txBody>
                  <a:tcPr>
                    <a:solidFill>
                      <a:schemeClr val="accent5">
                        <a:lumMod val="40000"/>
                        <a:lumOff val="60000"/>
                      </a:schemeClr>
                    </a:solidFill>
                  </a:tcPr>
                </a:tc>
                <a:tc>
                  <a:txBody>
                    <a:bodyPr/>
                    <a:lstStyle/>
                    <a:p>
                      <a:r>
                        <a:rPr lang="fr-FR" sz="1400" b="1" dirty="0" smtClean="0"/>
                        <a:t>0.03</a:t>
                      </a:r>
                      <a:endParaRPr lang="fr-FR" sz="1400" b="1" dirty="0"/>
                    </a:p>
                  </a:txBody>
                  <a:tcPr/>
                </a:tc>
                <a:tc>
                  <a:txBody>
                    <a:bodyPr/>
                    <a:lstStyle/>
                    <a:p>
                      <a:r>
                        <a:rPr lang="fr-FR" sz="1400" b="1" dirty="0" smtClean="0"/>
                        <a:t>-0.0</a:t>
                      </a:r>
                      <a:endParaRPr lang="fr-FR" sz="1400" b="1" dirty="0"/>
                    </a:p>
                  </a:txBody>
                  <a:tcPr/>
                </a:tc>
                <a:tc>
                  <a:txBody>
                    <a:bodyPr/>
                    <a:lstStyle/>
                    <a:p>
                      <a:r>
                        <a:rPr lang="fr-FR" sz="1400" b="1" dirty="0" smtClean="0"/>
                        <a:t>0.05</a:t>
                      </a:r>
                      <a:endParaRPr lang="fr-FR" sz="1400" b="1" dirty="0"/>
                    </a:p>
                  </a:txBody>
                  <a:tcPr/>
                </a:tc>
              </a:tr>
              <a:tr h="389890">
                <a:tc>
                  <a:txBody>
                    <a:bodyPr/>
                    <a:lstStyle/>
                    <a:p>
                      <a:r>
                        <a:rPr lang="fr-FR" b="1" dirty="0" smtClean="0"/>
                        <a:t>CT</a:t>
                      </a:r>
                      <a:endParaRPr lang="fr-FR" b="1" dirty="0"/>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endParaRPr lang="fr-FR" sz="1400" b="1" dirty="0"/>
                    </a:p>
                  </a:txBody>
                  <a:tcPr/>
                </a:tc>
                <a:tc>
                  <a:txBody>
                    <a:bodyPr/>
                    <a:lstStyle/>
                    <a:p>
                      <a:r>
                        <a:rPr lang="fr-FR" sz="1400" b="1" dirty="0" smtClean="0"/>
                        <a:t>1</a:t>
                      </a:r>
                      <a:endParaRPr lang="fr-FR" sz="1400" b="1" dirty="0"/>
                    </a:p>
                  </a:txBody>
                  <a:tcPr/>
                </a:tc>
                <a:tc>
                  <a:txBody>
                    <a:bodyPr/>
                    <a:lstStyle/>
                    <a:p>
                      <a:r>
                        <a:rPr lang="fr-FR" sz="1400" b="1" dirty="0" smtClean="0"/>
                        <a:t>0.19</a:t>
                      </a:r>
                      <a:endParaRPr lang="fr-FR" sz="1400" b="1" dirty="0"/>
                    </a:p>
                  </a:txBody>
                  <a:tcPr/>
                </a:tc>
                <a:tc>
                  <a:txBody>
                    <a:bodyPr/>
                    <a:lstStyle/>
                    <a:p>
                      <a:r>
                        <a:rPr lang="fr-FR" sz="1500" b="1" dirty="0" smtClean="0"/>
                        <a:t>0.31</a:t>
                      </a:r>
                      <a:endParaRPr lang="fr-FR" sz="1500" b="1" dirty="0"/>
                    </a:p>
                  </a:txBody>
                  <a:tcPr>
                    <a:solidFill>
                      <a:schemeClr val="accent5">
                        <a:lumMod val="40000"/>
                        <a:lumOff val="60000"/>
                      </a:schemeClr>
                    </a:solidFill>
                  </a:tcPr>
                </a:tc>
                <a:tc>
                  <a:txBody>
                    <a:bodyPr/>
                    <a:lstStyle/>
                    <a:p>
                      <a:r>
                        <a:rPr lang="fr-FR" sz="1400" b="1" dirty="0" smtClean="0"/>
                        <a:t>0.10</a:t>
                      </a:r>
                      <a:endParaRPr lang="fr-FR" sz="1400" b="1" dirty="0"/>
                    </a:p>
                  </a:txBody>
                  <a:tcPr/>
                </a:tc>
                <a:tc>
                  <a:txBody>
                    <a:bodyPr/>
                    <a:lstStyle/>
                    <a:p>
                      <a:r>
                        <a:rPr lang="fr-FR" sz="1500" b="1" dirty="0" smtClean="0"/>
                        <a:t>0.26</a:t>
                      </a:r>
                      <a:endParaRPr lang="fr-FR" sz="1500" b="1" dirty="0"/>
                    </a:p>
                  </a:txBody>
                  <a:tcPr>
                    <a:solidFill>
                      <a:schemeClr val="accent5">
                        <a:lumMod val="40000"/>
                        <a:lumOff val="60000"/>
                      </a:schemeClr>
                    </a:solidFill>
                  </a:tcPr>
                </a:tc>
                <a:tc>
                  <a:txBody>
                    <a:bodyPr/>
                    <a:lstStyle/>
                    <a:p>
                      <a:r>
                        <a:rPr lang="fr-FR" sz="1400" b="1" dirty="0" smtClean="0"/>
                        <a:t>0.16</a:t>
                      </a:r>
                      <a:endParaRPr lang="fr-FR" sz="1400" b="1" dirty="0"/>
                    </a:p>
                  </a:txBody>
                  <a:tcPr/>
                </a:tc>
                <a:tc>
                  <a:txBody>
                    <a:bodyPr/>
                    <a:lstStyle/>
                    <a:p>
                      <a:r>
                        <a:rPr lang="fr-FR" sz="1400" b="1" dirty="0" smtClean="0"/>
                        <a:t>-0.2</a:t>
                      </a:r>
                      <a:endParaRPr lang="fr-FR" sz="1400" b="1" dirty="0"/>
                    </a:p>
                  </a:txBody>
                  <a:tcPr/>
                </a:tc>
                <a:tc>
                  <a:txBody>
                    <a:bodyPr/>
                    <a:lstStyle/>
                    <a:p>
                      <a:r>
                        <a:rPr lang="fr-FR" sz="1500" b="1" dirty="0" smtClean="0"/>
                        <a:t>0.26</a:t>
                      </a:r>
                      <a:endParaRPr lang="fr-FR" sz="1500" b="1" dirty="0"/>
                    </a:p>
                  </a:txBody>
                  <a:tcPr>
                    <a:solidFill>
                      <a:schemeClr val="accent5">
                        <a:lumMod val="40000"/>
                        <a:lumOff val="60000"/>
                      </a:schemeClr>
                    </a:solidFill>
                  </a:tcPr>
                </a:tc>
              </a:tr>
              <a:tr h="389890">
                <a:tc>
                  <a:txBody>
                    <a:bodyPr/>
                    <a:lstStyle/>
                    <a:p>
                      <a:r>
                        <a:rPr lang="fr-FR" b="1" dirty="0" err="1" smtClean="0"/>
                        <a:t>Lpa</a:t>
                      </a:r>
                      <a:endParaRPr lang="fr-FR" b="1" dirty="0"/>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r>
                        <a:rPr lang="fr-FR" sz="1400" b="1" dirty="0" smtClean="0"/>
                        <a:t>1</a:t>
                      </a:r>
                      <a:endParaRPr lang="fr-FR" sz="1400" b="1" dirty="0"/>
                    </a:p>
                  </a:txBody>
                  <a:tcPr/>
                </a:tc>
                <a:tc>
                  <a:txBody>
                    <a:bodyPr/>
                    <a:lstStyle/>
                    <a:p>
                      <a:r>
                        <a:rPr lang="fr-FR" sz="1500" b="1" dirty="0" smtClean="0"/>
                        <a:t>-0.20</a:t>
                      </a:r>
                      <a:endParaRPr lang="fr-FR" sz="1500" b="1" dirty="0"/>
                    </a:p>
                  </a:txBody>
                  <a:tcPr>
                    <a:solidFill>
                      <a:srgbClr val="FFFF00"/>
                    </a:solidFill>
                  </a:tcPr>
                </a:tc>
                <a:tc>
                  <a:txBody>
                    <a:bodyPr/>
                    <a:lstStyle/>
                    <a:p>
                      <a:r>
                        <a:rPr lang="fr-FR" sz="1400" b="1" dirty="0" smtClean="0"/>
                        <a:t>-0.0</a:t>
                      </a:r>
                      <a:endParaRPr lang="fr-FR" sz="1400" b="1" dirty="0"/>
                    </a:p>
                  </a:txBody>
                  <a:tcPr/>
                </a:tc>
                <a:tc>
                  <a:txBody>
                    <a:bodyPr/>
                    <a:lstStyle/>
                    <a:p>
                      <a:r>
                        <a:rPr lang="fr-FR" sz="1400" b="1" dirty="0" smtClean="0"/>
                        <a:t>0.14</a:t>
                      </a:r>
                      <a:endParaRPr lang="fr-FR" sz="1400" b="1" dirty="0"/>
                    </a:p>
                  </a:txBody>
                  <a:tcPr/>
                </a:tc>
                <a:tc>
                  <a:txBody>
                    <a:bodyPr/>
                    <a:lstStyle/>
                    <a:p>
                      <a:r>
                        <a:rPr lang="fr-FR" sz="1400" b="1" dirty="0" smtClean="0"/>
                        <a:t>0.11</a:t>
                      </a:r>
                      <a:endParaRPr lang="fr-FR" sz="1400" b="1" dirty="0"/>
                    </a:p>
                  </a:txBody>
                  <a:tcPr/>
                </a:tc>
                <a:tc>
                  <a:txBody>
                    <a:bodyPr/>
                    <a:lstStyle/>
                    <a:p>
                      <a:r>
                        <a:rPr lang="fr-FR" sz="1400" b="1" dirty="0" smtClean="0"/>
                        <a:t>-0.0</a:t>
                      </a:r>
                      <a:endParaRPr lang="fr-FR" sz="1400" b="1" dirty="0"/>
                    </a:p>
                  </a:txBody>
                  <a:tcPr/>
                </a:tc>
                <a:tc>
                  <a:txBody>
                    <a:bodyPr/>
                    <a:lstStyle/>
                    <a:p>
                      <a:r>
                        <a:rPr lang="fr-FR" sz="1400" b="1" dirty="0" smtClean="0"/>
                        <a:t>0.12</a:t>
                      </a:r>
                      <a:endParaRPr lang="fr-FR" sz="1400" b="1" dirty="0"/>
                    </a:p>
                  </a:txBody>
                  <a:tcPr/>
                </a:tc>
              </a:tr>
              <a:tr h="389890">
                <a:tc>
                  <a:txBody>
                    <a:bodyPr/>
                    <a:lstStyle/>
                    <a:p>
                      <a:r>
                        <a:rPr lang="fr-FR" b="1" dirty="0" err="1" smtClean="0"/>
                        <a:t>Urr</a:t>
                      </a:r>
                      <a:endParaRPr lang="fr-FR" b="1" dirty="0"/>
                    </a:p>
                  </a:txBody>
                  <a:tcPr/>
                </a:tc>
                <a:tc>
                  <a:txBody>
                    <a:bodyPr/>
                    <a:lstStyle/>
                    <a:p>
                      <a:endParaRPr lang="fr-FR" sz="1400" b="1" dirty="0"/>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r>
                        <a:rPr lang="fr-FR" sz="1400" b="1" dirty="0" smtClean="0"/>
                        <a:t>1</a:t>
                      </a:r>
                      <a:endParaRPr lang="fr-FR" sz="1400" b="1" dirty="0"/>
                    </a:p>
                  </a:txBody>
                  <a:tcPr/>
                </a:tc>
                <a:tc>
                  <a:txBody>
                    <a:bodyPr/>
                    <a:lstStyle/>
                    <a:p>
                      <a:r>
                        <a:rPr lang="fr-FR" sz="1400" b="1" dirty="0" smtClean="0"/>
                        <a:t>0.11</a:t>
                      </a:r>
                      <a:endParaRPr lang="fr-FR" sz="1400" b="1" dirty="0"/>
                    </a:p>
                  </a:txBody>
                  <a:tcPr/>
                </a:tc>
                <a:tc>
                  <a:txBody>
                    <a:bodyPr/>
                    <a:lstStyle/>
                    <a:p>
                      <a:r>
                        <a:rPr lang="fr-FR" sz="1400" b="1" dirty="0" smtClean="0"/>
                        <a:t>-0.01</a:t>
                      </a:r>
                      <a:endParaRPr lang="fr-FR" sz="1400" b="1" dirty="0"/>
                    </a:p>
                  </a:txBody>
                  <a:tcPr/>
                </a:tc>
                <a:tc>
                  <a:txBody>
                    <a:bodyPr/>
                    <a:lstStyle/>
                    <a:p>
                      <a:r>
                        <a:rPr lang="fr-FR" sz="1400" b="1" dirty="0" smtClean="0"/>
                        <a:t>0.09</a:t>
                      </a:r>
                      <a:endParaRPr lang="fr-FR" sz="1400" b="1" dirty="0"/>
                    </a:p>
                  </a:txBody>
                  <a:tcPr/>
                </a:tc>
                <a:tc>
                  <a:txBody>
                    <a:bodyPr/>
                    <a:lstStyle/>
                    <a:p>
                      <a:r>
                        <a:rPr lang="fr-FR" sz="1400" b="1" dirty="0" smtClean="0"/>
                        <a:t>-0.2</a:t>
                      </a:r>
                      <a:endParaRPr lang="fr-FR" sz="1400" b="1" dirty="0"/>
                    </a:p>
                  </a:txBody>
                  <a:tcPr/>
                </a:tc>
                <a:tc>
                  <a:txBody>
                    <a:bodyPr/>
                    <a:lstStyle/>
                    <a:p>
                      <a:r>
                        <a:rPr lang="fr-FR" sz="1400" b="1" dirty="0" smtClean="0"/>
                        <a:t>-0.0</a:t>
                      </a:r>
                      <a:endParaRPr lang="fr-FR" sz="1400" b="1" dirty="0"/>
                    </a:p>
                  </a:txBody>
                  <a:tcPr/>
                </a:tc>
              </a:tr>
              <a:tr h="389890">
                <a:tc>
                  <a:txBody>
                    <a:bodyPr/>
                    <a:lstStyle/>
                    <a:p>
                      <a:r>
                        <a:rPr lang="fr-FR" b="1" dirty="0" err="1" smtClean="0"/>
                        <a:t>Hcy</a:t>
                      </a:r>
                      <a:endParaRPr lang="fr-FR" b="1" dirty="0"/>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endParaRPr lang="fr-FR" sz="1400" b="1" dirty="0"/>
                    </a:p>
                  </a:txBody>
                  <a:tcPr/>
                </a:tc>
                <a:tc>
                  <a:txBody>
                    <a:bodyPr/>
                    <a:lstStyle/>
                    <a:p>
                      <a:endParaRPr lang="fr-FR" sz="1400" b="1" dirty="0"/>
                    </a:p>
                  </a:txBody>
                  <a:tcPr/>
                </a:tc>
                <a:tc>
                  <a:txBody>
                    <a:bodyPr/>
                    <a:lstStyle/>
                    <a:p>
                      <a:endParaRPr lang="fr-FR" sz="1400" b="1" dirty="0"/>
                    </a:p>
                  </a:txBody>
                  <a:tcPr/>
                </a:tc>
                <a:tc>
                  <a:txBody>
                    <a:bodyPr/>
                    <a:lstStyle/>
                    <a:p>
                      <a:endParaRPr lang="fr-FR" sz="1400" b="1"/>
                    </a:p>
                  </a:txBody>
                  <a:tcPr/>
                </a:tc>
                <a:tc>
                  <a:txBody>
                    <a:bodyPr/>
                    <a:lstStyle/>
                    <a:p>
                      <a:r>
                        <a:rPr lang="fr-FR" sz="1400" b="1" dirty="0" smtClean="0"/>
                        <a:t>1</a:t>
                      </a:r>
                      <a:endParaRPr lang="fr-FR" sz="1400" b="1" dirty="0"/>
                    </a:p>
                  </a:txBody>
                  <a:tcPr/>
                </a:tc>
                <a:tc>
                  <a:txBody>
                    <a:bodyPr/>
                    <a:lstStyle/>
                    <a:p>
                      <a:r>
                        <a:rPr lang="fr-FR" sz="1400" b="1" dirty="0" smtClean="0"/>
                        <a:t>-0.0</a:t>
                      </a:r>
                      <a:endParaRPr lang="fr-FR" sz="1400" b="1" dirty="0"/>
                    </a:p>
                  </a:txBody>
                  <a:tcPr/>
                </a:tc>
                <a:tc>
                  <a:txBody>
                    <a:bodyPr/>
                    <a:lstStyle/>
                    <a:p>
                      <a:r>
                        <a:rPr lang="fr-FR" sz="1400" b="1" dirty="0" smtClean="0"/>
                        <a:t>-0.15</a:t>
                      </a:r>
                      <a:endParaRPr lang="fr-FR" sz="1400" b="1" dirty="0"/>
                    </a:p>
                  </a:txBody>
                  <a:tcPr/>
                </a:tc>
                <a:tc>
                  <a:txBody>
                    <a:bodyPr/>
                    <a:lstStyle/>
                    <a:p>
                      <a:r>
                        <a:rPr lang="fr-FR" sz="1500" b="1" dirty="0" smtClean="0"/>
                        <a:t>0.28</a:t>
                      </a:r>
                      <a:endParaRPr lang="fr-FR" sz="1500" b="1" dirty="0"/>
                    </a:p>
                  </a:txBody>
                  <a:tcPr>
                    <a:solidFill>
                      <a:schemeClr val="accent5">
                        <a:lumMod val="40000"/>
                        <a:lumOff val="60000"/>
                      </a:schemeClr>
                    </a:solidFill>
                  </a:tcPr>
                </a:tc>
                <a:tc>
                  <a:txBody>
                    <a:bodyPr/>
                    <a:lstStyle/>
                    <a:p>
                      <a:r>
                        <a:rPr lang="fr-FR" sz="1400" b="1" dirty="0" smtClean="0"/>
                        <a:t>0.07</a:t>
                      </a:r>
                      <a:endParaRPr lang="fr-FR" sz="1400" b="1" dirty="0"/>
                    </a:p>
                  </a:txBody>
                  <a:tcPr/>
                </a:tc>
              </a:tr>
              <a:tr h="389890">
                <a:tc>
                  <a:txBody>
                    <a:bodyPr/>
                    <a:lstStyle/>
                    <a:p>
                      <a:r>
                        <a:rPr lang="fr-FR" b="1" dirty="0" smtClean="0"/>
                        <a:t>C3c</a:t>
                      </a:r>
                      <a:endParaRPr lang="fr-FR" b="1" dirty="0"/>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endParaRPr lang="fr-FR" sz="1400" b="1" dirty="0"/>
                    </a:p>
                  </a:txBody>
                  <a:tcPr/>
                </a:tc>
                <a:tc>
                  <a:txBody>
                    <a:bodyPr/>
                    <a:lstStyle/>
                    <a:p>
                      <a:endParaRPr lang="fr-FR" sz="1400" b="1"/>
                    </a:p>
                  </a:txBody>
                  <a:tcPr/>
                </a:tc>
                <a:tc>
                  <a:txBody>
                    <a:bodyPr/>
                    <a:lstStyle/>
                    <a:p>
                      <a:endParaRPr lang="fr-FR" sz="1400" b="1" dirty="0"/>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r>
                        <a:rPr lang="fr-FR" sz="1400" b="1" dirty="0" smtClean="0"/>
                        <a:t>1</a:t>
                      </a:r>
                      <a:endParaRPr lang="fr-FR" sz="1400" b="1" dirty="0"/>
                    </a:p>
                  </a:txBody>
                  <a:tcPr/>
                </a:tc>
                <a:tc>
                  <a:txBody>
                    <a:bodyPr/>
                    <a:lstStyle/>
                    <a:p>
                      <a:r>
                        <a:rPr lang="fr-FR" sz="1500" b="1" dirty="0" smtClean="0"/>
                        <a:t>0.3</a:t>
                      </a:r>
                      <a:endParaRPr lang="fr-FR" sz="1500" b="1" dirty="0"/>
                    </a:p>
                  </a:txBody>
                  <a:tcPr>
                    <a:solidFill>
                      <a:schemeClr val="accent5">
                        <a:lumMod val="40000"/>
                        <a:lumOff val="60000"/>
                      </a:schemeClr>
                    </a:solidFill>
                  </a:tcPr>
                </a:tc>
                <a:tc>
                  <a:txBody>
                    <a:bodyPr/>
                    <a:lstStyle/>
                    <a:p>
                      <a:r>
                        <a:rPr lang="fr-FR" sz="1400" b="1" dirty="0" smtClean="0"/>
                        <a:t>-0.0</a:t>
                      </a:r>
                      <a:endParaRPr lang="fr-FR" sz="1400" b="1" dirty="0"/>
                    </a:p>
                  </a:txBody>
                  <a:tcPr/>
                </a:tc>
                <a:tc>
                  <a:txBody>
                    <a:bodyPr/>
                    <a:lstStyle/>
                    <a:p>
                      <a:r>
                        <a:rPr lang="fr-FR" sz="1500" b="1" dirty="0" smtClean="0"/>
                        <a:t>0.28</a:t>
                      </a:r>
                      <a:endParaRPr lang="fr-FR" sz="1500" b="1" dirty="0"/>
                    </a:p>
                  </a:txBody>
                  <a:tcPr>
                    <a:solidFill>
                      <a:srgbClr val="FFFF00"/>
                    </a:solidFill>
                  </a:tcPr>
                </a:tc>
              </a:tr>
              <a:tr h="389890">
                <a:tc>
                  <a:txBody>
                    <a:bodyPr/>
                    <a:lstStyle/>
                    <a:p>
                      <a:r>
                        <a:rPr lang="fr-FR" b="1" dirty="0" smtClean="0"/>
                        <a:t>Cp</a:t>
                      </a:r>
                      <a:endParaRPr lang="fr-FR" b="1" dirty="0"/>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endParaRPr lang="fr-FR" sz="1400" b="1" dirty="0"/>
                    </a:p>
                  </a:txBody>
                  <a:tcPr/>
                </a:tc>
                <a:tc>
                  <a:txBody>
                    <a:bodyPr/>
                    <a:lstStyle/>
                    <a:p>
                      <a:endParaRPr lang="fr-FR" sz="1400" b="1"/>
                    </a:p>
                  </a:txBody>
                  <a:tcPr/>
                </a:tc>
                <a:tc>
                  <a:txBody>
                    <a:bodyPr/>
                    <a:lstStyle/>
                    <a:p>
                      <a:endParaRPr lang="fr-FR" sz="1400" b="1" dirty="0"/>
                    </a:p>
                  </a:txBody>
                  <a:tcPr/>
                </a:tc>
                <a:tc>
                  <a:txBody>
                    <a:bodyPr/>
                    <a:lstStyle/>
                    <a:p>
                      <a:r>
                        <a:rPr lang="fr-FR" sz="1400" b="1" dirty="0" smtClean="0"/>
                        <a:t>1</a:t>
                      </a:r>
                      <a:endParaRPr lang="fr-FR" sz="1400" b="1" dirty="0"/>
                    </a:p>
                  </a:txBody>
                  <a:tcPr/>
                </a:tc>
                <a:tc>
                  <a:txBody>
                    <a:bodyPr/>
                    <a:lstStyle/>
                    <a:p>
                      <a:r>
                        <a:rPr lang="fr-FR" sz="1400" b="1" dirty="0" smtClean="0"/>
                        <a:t>-0.2</a:t>
                      </a:r>
                      <a:endParaRPr lang="fr-FR" sz="1400" b="1" dirty="0"/>
                    </a:p>
                  </a:txBody>
                  <a:tcPr/>
                </a:tc>
                <a:tc>
                  <a:txBody>
                    <a:bodyPr/>
                    <a:lstStyle/>
                    <a:p>
                      <a:r>
                        <a:rPr lang="fr-FR" sz="1400" b="1" dirty="0" smtClean="0"/>
                        <a:t>0.14</a:t>
                      </a:r>
                      <a:endParaRPr lang="fr-FR" sz="1400" b="1" dirty="0"/>
                    </a:p>
                  </a:txBody>
                  <a:tcPr/>
                </a:tc>
              </a:tr>
              <a:tr h="389890">
                <a:tc>
                  <a:txBody>
                    <a:bodyPr/>
                    <a:lstStyle/>
                    <a:p>
                      <a:r>
                        <a:rPr lang="fr-FR" b="1" dirty="0" err="1" smtClean="0"/>
                        <a:t>Cré</a:t>
                      </a:r>
                      <a:endParaRPr lang="fr-FR" b="1" dirty="0"/>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endParaRPr lang="fr-FR" sz="1400" b="1"/>
                    </a:p>
                  </a:txBody>
                  <a:tcPr/>
                </a:tc>
                <a:tc>
                  <a:txBody>
                    <a:bodyPr/>
                    <a:lstStyle/>
                    <a:p>
                      <a:endParaRPr lang="fr-FR" sz="1400" b="1" dirty="0"/>
                    </a:p>
                  </a:txBody>
                  <a:tcPr/>
                </a:tc>
                <a:tc>
                  <a:txBody>
                    <a:bodyPr/>
                    <a:lstStyle/>
                    <a:p>
                      <a:endParaRPr lang="fr-FR" sz="1400" b="1" dirty="0"/>
                    </a:p>
                  </a:txBody>
                  <a:tcPr/>
                </a:tc>
                <a:tc>
                  <a:txBody>
                    <a:bodyPr/>
                    <a:lstStyle/>
                    <a:p>
                      <a:r>
                        <a:rPr lang="fr-FR" sz="1400" b="1" dirty="0" smtClean="0"/>
                        <a:t>1</a:t>
                      </a:r>
                      <a:endParaRPr lang="fr-FR" sz="1400" b="1" dirty="0"/>
                    </a:p>
                  </a:txBody>
                  <a:tcPr/>
                </a:tc>
                <a:tc>
                  <a:txBody>
                    <a:bodyPr/>
                    <a:lstStyle/>
                    <a:p>
                      <a:r>
                        <a:rPr lang="fr-FR" sz="1500" b="1" dirty="0" smtClean="0"/>
                        <a:t>-0.44</a:t>
                      </a:r>
                      <a:endParaRPr lang="fr-FR" sz="1500" b="1" dirty="0"/>
                    </a:p>
                  </a:txBody>
                  <a:tcPr>
                    <a:solidFill>
                      <a:srgbClr val="FFFF00"/>
                    </a:solidFill>
                  </a:tcPr>
                </a:tc>
              </a:tr>
              <a:tr h="389890">
                <a:tc>
                  <a:txBody>
                    <a:bodyPr/>
                    <a:lstStyle/>
                    <a:p>
                      <a:r>
                        <a:rPr lang="fr-FR" b="1" dirty="0" smtClean="0"/>
                        <a:t>âge</a:t>
                      </a:r>
                      <a:endParaRPr lang="fr-FR" b="1" dirty="0"/>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a:p>
                  </a:txBody>
                  <a:tcPr/>
                </a:tc>
                <a:tc>
                  <a:txBody>
                    <a:bodyPr/>
                    <a:lstStyle/>
                    <a:p>
                      <a:endParaRPr lang="fr-FR" sz="1400" b="1" dirty="0"/>
                    </a:p>
                  </a:txBody>
                  <a:tcPr/>
                </a:tc>
                <a:tc>
                  <a:txBody>
                    <a:bodyPr/>
                    <a:lstStyle/>
                    <a:p>
                      <a:endParaRPr lang="fr-FR" sz="1400" b="1" dirty="0"/>
                    </a:p>
                  </a:txBody>
                  <a:tcPr/>
                </a:tc>
                <a:tc>
                  <a:txBody>
                    <a:bodyPr/>
                    <a:lstStyle/>
                    <a:p>
                      <a:endParaRPr lang="fr-FR" sz="1400" b="1"/>
                    </a:p>
                  </a:txBody>
                  <a:tcPr/>
                </a:tc>
                <a:tc>
                  <a:txBody>
                    <a:bodyPr/>
                    <a:lstStyle/>
                    <a:p>
                      <a:endParaRPr lang="fr-FR" sz="1400" b="1" dirty="0"/>
                    </a:p>
                  </a:txBody>
                  <a:tcPr/>
                </a:tc>
                <a:tc>
                  <a:txBody>
                    <a:bodyPr/>
                    <a:lstStyle/>
                    <a:p>
                      <a:endParaRPr lang="fr-FR" sz="1400" b="1" dirty="0"/>
                    </a:p>
                  </a:txBody>
                  <a:tcPr/>
                </a:tc>
                <a:tc>
                  <a:txBody>
                    <a:bodyPr/>
                    <a:lstStyle/>
                    <a:p>
                      <a:endParaRPr lang="fr-FR" sz="1400" b="1" dirty="0"/>
                    </a:p>
                  </a:txBody>
                  <a:tcPr/>
                </a:tc>
                <a:tc>
                  <a:txBody>
                    <a:bodyPr/>
                    <a:lstStyle/>
                    <a:p>
                      <a:r>
                        <a:rPr lang="fr-FR" sz="1400" b="1" dirty="0" smtClean="0"/>
                        <a:t>1</a:t>
                      </a:r>
                      <a:endParaRPr lang="fr-FR" sz="1400" b="1"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0"/>
            <a:ext cx="7772400" cy="500042"/>
          </a:xfrm>
        </p:spPr>
        <p:txBody>
          <a:bodyPr/>
          <a:lstStyle/>
          <a:p>
            <a:pPr algn="ctr"/>
            <a:r>
              <a:rPr lang="fr-FR" sz="2800" b="1" dirty="0" smtClean="0">
                <a:solidFill>
                  <a:srgbClr val="FFFF00"/>
                </a:solidFill>
              </a:rPr>
              <a:t>RESULTATS ET DISCUSSION XII</a:t>
            </a:r>
            <a:endParaRPr lang="fr-FR" sz="2800" dirty="0"/>
          </a:p>
        </p:txBody>
      </p:sp>
      <p:sp>
        <p:nvSpPr>
          <p:cNvPr id="3" name="Espace réservé du contenu 2"/>
          <p:cNvSpPr>
            <a:spLocks noGrp="1"/>
          </p:cNvSpPr>
          <p:nvPr>
            <p:ph idx="1"/>
          </p:nvPr>
        </p:nvSpPr>
        <p:spPr>
          <a:xfrm>
            <a:off x="571472" y="500042"/>
            <a:ext cx="8572528" cy="6143644"/>
          </a:xfrm>
        </p:spPr>
        <p:txBody>
          <a:bodyPr>
            <a:normAutofit lnSpcReduction="10000"/>
          </a:bodyPr>
          <a:lstStyle/>
          <a:p>
            <a:pPr>
              <a:buNone/>
            </a:pPr>
            <a:r>
              <a:rPr lang="fr-FR" sz="2600" u="sng" dirty="0" smtClean="0">
                <a:solidFill>
                  <a:schemeClr val="tx2">
                    <a:lumMod val="90000"/>
                  </a:schemeClr>
                </a:solidFill>
              </a:rPr>
              <a:t>Survenue d’évènements  cardiovasculaires durant un suivi moyen de  30 mois ( </a:t>
            </a:r>
            <a:r>
              <a:rPr lang="fr-FR" sz="2600" u="sng" dirty="0" err="1" smtClean="0">
                <a:solidFill>
                  <a:schemeClr val="tx2">
                    <a:lumMod val="90000"/>
                  </a:schemeClr>
                </a:solidFill>
              </a:rPr>
              <a:t>follow</a:t>
            </a:r>
            <a:r>
              <a:rPr lang="fr-FR" sz="2600" u="sng" dirty="0" smtClean="0">
                <a:solidFill>
                  <a:schemeClr val="tx2">
                    <a:lumMod val="90000"/>
                  </a:schemeClr>
                </a:solidFill>
              </a:rPr>
              <a:t> up </a:t>
            </a:r>
            <a:r>
              <a:rPr lang="fr-FR" sz="2600" u="sng" dirty="0" err="1" smtClean="0">
                <a:solidFill>
                  <a:schemeClr val="tx2">
                    <a:lumMod val="90000"/>
                  </a:schemeClr>
                </a:solidFill>
              </a:rPr>
              <a:t>study</a:t>
            </a:r>
            <a:r>
              <a:rPr lang="fr-FR" sz="2600" u="sng" dirty="0" smtClean="0">
                <a:solidFill>
                  <a:schemeClr val="tx2">
                    <a:lumMod val="90000"/>
                  </a:schemeClr>
                </a:solidFill>
              </a:rPr>
              <a:t>).</a:t>
            </a:r>
          </a:p>
          <a:p>
            <a:pPr>
              <a:buNone/>
            </a:pPr>
            <a:endParaRPr lang="fr-FR" sz="2400" u="sng" dirty="0" smtClean="0">
              <a:solidFill>
                <a:schemeClr val="tx2">
                  <a:lumMod val="90000"/>
                </a:schemeClr>
              </a:solidFill>
            </a:endParaRPr>
          </a:p>
          <a:p>
            <a:pPr>
              <a:buNone/>
            </a:pPr>
            <a:r>
              <a:rPr lang="fr-FR" sz="2400" dirty="0" smtClean="0"/>
              <a:t>Sur les 118 malades inclus initialement 3 ont été perdus de vue.</a:t>
            </a:r>
          </a:p>
          <a:p>
            <a:pPr>
              <a:buNone/>
            </a:pPr>
            <a:r>
              <a:rPr lang="fr-FR" sz="2400" dirty="0" smtClean="0"/>
              <a:t>Des 115 restants 33 patients  soit 28.6% ont développé des complications cardiovasculaires dont </a:t>
            </a:r>
            <a:r>
              <a:rPr lang="fr-FR" sz="2400" dirty="0" smtClean="0">
                <a:solidFill>
                  <a:schemeClr val="accent2">
                    <a:lumMod val="40000"/>
                    <a:lumOff val="60000"/>
                  </a:schemeClr>
                </a:solidFill>
              </a:rPr>
              <a:t>5 décès </a:t>
            </a:r>
            <a:r>
              <a:rPr lang="fr-FR" sz="2400" dirty="0" smtClean="0"/>
              <a:t>par mort subite. En plus </a:t>
            </a:r>
            <a:r>
              <a:rPr lang="fr-FR" sz="2400" dirty="0" smtClean="0">
                <a:solidFill>
                  <a:schemeClr val="accent2">
                    <a:lumMod val="40000"/>
                    <a:lumOff val="60000"/>
                  </a:schemeClr>
                </a:solidFill>
              </a:rPr>
              <a:t>7 autres décès </a:t>
            </a:r>
            <a:r>
              <a:rPr lang="fr-FR" sz="2400" dirty="0" smtClean="0"/>
              <a:t>ont été recensés ( total 12 décès)</a:t>
            </a:r>
          </a:p>
          <a:p>
            <a:pPr>
              <a:buNone/>
            </a:pPr>
            <a:r>
              <a:rPr lang="fr-FR" sz="2400" dirty="0" smtClean="0"/>
              <a:t>Les problèmes cardiovasculaires sont:</a:t>
            </a:r>
          </a:p>
          <a:p>
            <a:pPr marL="582930" indent="-514350">
              <a:buFont typeface="+mj-lt"/>
              <a:buAutoNum type="romanUcPeriod"/>
            </a:pPr>
            <a:r>
              <a:rPr lang="fr-FR" sz="2400" dirty="0" smtClean="0"/>
              <a:t>7 AVC</a:t>
            </a:r>
          </a:p>
          <a:p>
            <a:pPr marL="582930" indent="-514350">
              <a:buFont typeface="+mj-lt"/>
              <a:buAutoNum type="romanUcPeriod"/>
            </a:pPr>
            <a:r>
              <a:rPr lang="fr-FR" sz="2400" dirty="0" smtClean="0"/>
              <a:t>5 Angors instables</a:t>
            </a:r>
          </a:p>
          <a:p>
            <a:pPr marL="582930" indent="-514350">
              <a:buFont typeface="+mj-lt"/>
              <a:buAutoNum type="romanUcPeriod"/>
            </a:pPr>
            <a:r>
              <a:rPr lang="fr-FR" sz="2400" dirty="0" smtClean="0"/>
              <a:t>7 infarctus du myocarde</a:t>
            </a:r>
          </a:p>
          <a:p>
            <a:pPr marL="582930" indent="-514350">
              <a:buFont typeface="+mj-lt"/>
              <a:buAutoNum type="romanUcPeriod"/>
            </a:pPr>
            <a:r>
              <a:rPr lang="fr-FR" sz="2400" dirty="0" smtClean="0"/>
              <a:t> 6 insuffisances cardiaques</a:t>
            </a:r>
          </a:p>
          <a:p>
            <a:pPr marL="582930" indent="-514350">
              <a:buFont typeface="+mj-lt"/>
              <a:buAutoNum type="romanUcPeriod"/>
            </a:pPr>
            <a:r>
              <a:rPr lang="fr-FR" sz="2400" dirty="0" smtClean="0"/>
              <a:t>Une claudication intermittente </a:t>
            </a:r>
          </a:p>
          <a:p>
            <a:pPr marL="582930" indent="-514350">
              <a:buFont typeface="+mj-lt"/>
              <a:buAutoNum type="romanUcPeriod"/>
            </a:pPr>
            <a:r>
              <a:rPr lang="fr-FR" sz="2400" dirty="0" smtClean="0"/>
              <a:t>2 amputations (malades diabétiques)</a:t>
            </a:r>
          </a:p>
          <a:p>
            <a:pPr marL="582930" indent="-514350">
              <a:buFont typeface="+mj-lt"/>
              <a:buAutoNum type="romanUcPeriod"/>
            </a:pPr>
            <a:r>
              <a:rPr lang="fr-FR" sz="2400" dirty="0" smtClean="0"/>
              <a:t>5 morts subites	 </a:t>
            </a:r>
            <a:endParaRPr lang="fr-FR" sz="2400" dirty="0"/>
          </a:p>
        </p:txBody>
      </p:sp>
      <p:sp>
        <p:nvSpPr>
          <p:cNvPr id="4" name="ZoneTexte 8"/>
          <p:cNvSpPr txBox="1"/>
          <p:nvPr/>
        </p:nvSpPr>
        <p:spPr>
          <a:xfrm>
            <a:off x="6929422" y="6286520"/>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0"/>
            <a:ext cx="7772400" cy="571480"/>
          </a:xfrm>
        </p:spPr>
        <p:txBody>
          <a:bodyPr/>
          <a:lstStyle/>
          <a:p>
            <a:pPr algn="ctr"/>
            <a:r>
              <a:rPr lang="fr-FR" sz="2400" b="1" dirty="0" smtClean="0">
                <a:solidFill>
                  <a:srgbClr val="FFFF00"/>
                </a:solidFill>
              </a:rPr>
              <a:t>RESULTATS ET DISCUSSION XIII</a:t>
            </a:r>
            <a:endParaRPr lang="fr-FR" sz="2400" b="1" dirty="0"/>
          </a:p>
        </p:txBody>
      </p:sp>
      <p:graphicFrame>
        <p:nvGraphicFramePr>
          <p:cNvPr id="4" name="Espace réservé du contenu 3"/>
          <p:cNvGraphicFramePr>
            <a:graphicFrameLocks noGrp="1"/>
          </p:cNvGraphicFramePr>
          <p:nvPr>
            <p:ph idx="1"/>
          </p:nvPr>
        </p:nvGraphicFramePr>
        <p:xfrm>
          <a:off x="714348" y="620688"/>
          <a:ext cx="8429652" cy="5347350"/>
        </p:xfrm>
        <a:graphic>
          <a:graphicData uri="http://schemas.openxmlformats.org/drawingml/2006/table">
            <a:tbl>
              <a:tblPr firstRow="1" bandRow="1">
                <a:tableStyleId>{5C22544A-7EE6-4342-B048-85BDC9FD1C3A}</a:tableStyleId>
              </a:tblPr>
              <a:tblGrid>
                <a:gridCol w="2415782"/>
                <a:gridCol w="2520280"/>
                <a:gridCol w="2448272"/>
                <a:gridCol w="1045318"/>
              </a:tblGrid>
              <a:tr h="452439">
                <a:tc>
                  <a:txBody>
                    <a:bodyPr/>
                    <a:lstStyle/>
                    <a:p>
                      <a:r>
                        <a:rPr lang="fr-FR" sz="2400" b="1" dirty="0" smtClean="0"/>
                        <a:t>Variable</a:t>
                      </a:r>
                      <a:endParaRPr lang="fr-FR" sz="2400" b="1" dirty="0"/>
                    </a:p>
                  </a:txBody>
                  <a:tcPr/>
                </a:tc>
                <a:tc>
                  <a:txBody>
                    <a:bodyPr/>
                    <a:lstStyle/>
                    <a:p>
                      <a:pPr algn="ctr"/>
                      <a:r>
                        <a:rPr lang="fr-FR" sz="2400" b="1" dirty="0" smtClean="0"/>
                        <a:t>Absence ECV </a:t>
                      </a:r>
                    </a:p>
                    <a:p>
                      <a:pPr algn="ctr"/>
                      <a:r>
                        <a:rPr lang="fr-FR" sz="2400" b="1" dirty="0" smtClean="0"/>
                        <a:t>(82)</a:t>
                      </a:r>
                      <a:endParaRPr lang="fr-FR" sz="2400" b="1" dirty="0"/>
                    </a:p>
                  </a:txBody>
                  <a:tcPr/>
                </a:tc>
                <a:tc>
                  <a:txBody>
                    <a:bodyPr/>
                    <a:lstStyle/>
                    <a:p>
                      <a:pPr algn="ctr"/>
                      <a:r>
                        <a:rPr lang="fr-FR" sz="2400" b="1" dirty="0" smtClean="0"/>
                        <a:t>Présence ECV (33)</a:t>
                      </a:r>
                      <a:endParaRPr lang="fr-FR" sz="2400" b="1" dirty="0"/>
                    </a:p>
                  </a:txBody>
                  <a:tcPr/>
                </a:tc>
                <a:tc>
                  <a:txBody>
                    <a:bodyPr/>
                    <a:lstStyle/>
                    <a:p>
                      <a:pPr algn="ctr"/>
                      <a:r>
                        <a:rPr lang="fr-FR" sz="2400" b="1" dirty="0" smtClean="0"/>
                        <a:t>P</a:t>
                      </a:r>
                      <a:endParaRPr lang="fr-FR" sz="2400" b="1" dirty="0"/>
                    </a:p>
                  </a:txBody>
                  <a:tcPr/>
                </a:tc>
              </a:tr>
              <a:tr h="452439">
                <a:tc>
                  <a:txBody>
                    <a:bodyPr/>
                    <a:lstStyle/>
                    <a:p>
                      <a:r>
                        <a:rPr lang="fr-FR" sz="1900" b="1" dirty="0" smtClean="0"/>
                        <a:t>Âge (années)</a:t>
                      </a:r>
                      <a:endParaRPr lang="fr-FR" sz="1900" b="1" dirty="0"/>
                    </a:p>
                  </a:txBody>
                  <a:tcPr/>
                </a:tc>
                <a:tc>
                  <a:txBody>
                    <a:bodyPr/>
                    <a:lstStyle/>
                    <a:p>
                      <a:pPr algn="ctr"/>
                      <a:r>
                        <a:rPr lang="fr-FR" sz="1900" b="1" dirty="0" smtClean="0"/>
                        <a:t>52.1 ± 16.45</a:t>
                      </a:r>
                      <a:endParaRPr lang="fr-FR" sz="1900" b="1" dirty="0"/>
                    </a:p>
                  </a:txBody>
                  <a:tcPr/>
                </a:tc>
                <a:tc>
                  <a:txBody>
                    <a:bodyPr/>
                    <a:lstStyle/>
                    <a:p>
                      <a:pPr algn="ctr"/>
                      <a:r>
                        <a:rPr lang="fr-FR" sz="1900" b="1" dirty="0" smtClean="0"/>
                        <a:t>56.2 ± 16.59</a:t>
                      </a:r>
                      <a:endParaRPr lang="fr-FR" sz="1900" b="1" dirty="0"/>
                    </a:p>
                  </a:txBody>
                  <a:tcPr/>
                </a:tc>
                <a:tc>
                  <a:txBody>
                    <a:bodyPr/>
                    <a:lstStyle/>
                    <a:p>
                      <a:pPr algn="ctr"/>
                      <a:r>
                        <a:rPr lang="fr-FR" sz="1900" b="1" dirty="0" smtClean="0"/>
                        <a:t>NS</a:t>
                      </a:r>
                      <a:endParaRPr lang="fr-FR" sz="1900" b="1" dirty="0"/>
                    </a:p>
                  </a:txBody>
                  <a:tcPr/>
                </a:tc>
              </a:tr>
              <a:tr h="452439">
                <a:tc>
                  <a:txBody>
                    <a:bodyPr/>
                    <a:lstStyle/>
                    <a:p>
                      <a:r>
                        <a:rPr lang="fr-FR" sz="1900" b="1" dirty="0" smtClean="0"/>
                        <a:t>Diabète (%)</a:t>
                      </a:r>
                      <a:endParaRPr lang="fr-FR" sz="1900" b="1" dirty="0"/>
                    </a:p>
                  </a:txBody>
                  <a:tcPr/>
                </a:tc>
                <a:tc>
                  <a:txBody>
                    <a:bodyPr/>
                    <a:lstStyle/>
                    <a:p>
                      <a:pPr algn="ctr"/>
                      <a:r>
                        <a:rPr lang="fr-FR" sz="1900" b="1" dirty="0" smtClean="0"/>
                        <a:t>19.4</a:t>
                      </a:r>
                      <a:endParaRPr lang="fr-FR" sz="1900" b="1" dirty="0"/>
                    </a:p>
                  </a:txBody>
                  <a:tcPr/>
                </a:tc>
                <a:tc>
                  <a:txBody>
                    <a:bodyPr/>
                    <a:lstStyle/>
                    <a:p>
                      <a:pPr algn="ctr"/>
                      <a:r>
                        <a:rPr lang="fr-FR" sz="1900" b="1" dirty="0" smtClean="0"/>
                        <a:t>27.2 </a:t>
                      </a:r>
                      <a:endParaRPr lang="fr-FR" sz="1900" b="1" dirty="0"/>
                    </a:p>
                  </a:txBody>
                  <a:tcPr/>
                </a:tc>
                <a:tc>
                  <a:txBody>
                    <a:bodyPr/>
                    <a:lstStyle/>
                    <a:p>
                      <a:pPr algn="ctr"/>
                      <a:r>
                        <a:rPr lang="fr-FR" sz="1900" b="1" dirty="0" smtClean="0"/>
                        <a:t>NS</a:t>
                      </a:r>
                      <a:endParaRPr lang="fr-FR" sz="1900" b="1" dirty="0"/>
                    </a:p>
                  </a:txBody>
                  <a:tcPr/>
                </a:tc>
              </a:tr>
              <a:tr h="452439">
                <a:tc>
                  <a:txBody>
                    <a:bodyPr/>
                    <a:lstStyle/>
                    <a:p>
                      <a:r>
                        <a:rPr lang="fr-FR" sz="1900" b="1" dirty="0" err="1" smtClean="0"/>
                        <a:t>Hcy</a:t>
                      </a:r>
                      <a:r>
                        <a:rPr lang="fr-FR" sz="1900" b="1" dirty="0" smtClean="0"/>
                        <a:t> (µmol/L)</a:t>
                      </a:r>
                      <a:endParaRPr lang="fr-FR" sz="1900" b="1" dirty="0"/>
                    </a:p>
                  </a:txBody>
                  <a:tcPr/>
                </a:tc>
                <a:tc>
                  <a:txBody>
                    <a:bodyPr/>
                    <a:lstStyle/>
                    <a:p>
                      <a:pPr algn="ctr"/>
                      <a:r>
                        <a:rPr lang="fr-FR" sz="1900" b="1" dirty="0" smtClean="0"/>
                        <a:t>37.20 ± 20.16</a:t>
                      </a:r>
                      <a:endParaRPr lang="fr-FR" sz="1900" b="1" dirty="0"/>
                    </a:p>
                  </a:txBody>
                  <a:tcPr/>
                </a:tc>
                <a:tc>
                  <a:txBody>
                    <a:bodyPr/>
                    <a:lstStyle/>
                    <a:p>
                      <a:pPr algn="ctr"/>
                      <a:r>
                        <a:rPr lang="fr-FR" sz="1900" b="1" dirty="0" smtClean="0"/>
                        <a:t>38.54 ± 35.21</a:t>
                      </a:r>
                      <a:endParaRPr lang="fr-FR" sz="1900" b="1" dirty="0"/>
                    </a:p>
                  </a:txBody>
                  <a:tcPr/>
                </a:tc>
                <a:tc>
                  <a:txBody>
                    <a:bodyPr/>
                    <a:lstStyle/>
                    <a:p>
                      <a:pPr algn="ctr"/>
                      <a:r>
                        <a:rPr lang="fr-FR" sz="1900" b="1" dirty="0" smtClean="0"/>
                        <a:t>NS</a:t>
                      </a:r>
                      <a:endParaRPr lang="fr-FR" sz="1900" b="1" dirty="0"/>
                    </a:p>
                  </a:txBody>
                  <a:tcPr/>
                </a:tc>
              </a:tr>
              <a:tr h="452439">
                <a:tc>
                  <a:txBody>
                    <a:bodyPr/>
                    <a:lstStyle/>
                    <a:p>
                      <a:r>
                        <a:rPr lang="fr-FR" sz="1900" b="1" dirty="0" smtClean="0"/>
                        <a:t>CRP (mg/L)</a:t>
                      </a:r>
                      <a:endParaRPr lang="fr-FR" sz="1900" b="1" dirty="0"/>
                    </a:p>
                  </a:txBody>
                  <a:tcPr/>
                </a:tc>
                <a:tc>
                  <a:txBody>
                    <a:bodyPr/>
                    <a:lstStyle/>
                    <a:p>
                      <a:pPr algn="ctr"/>
                      <a:r>
                        <a:rPr lang="fr-FR" sz="1900" b="1" dirty="0" smtClean="0"/>
                        <a:t>13.58± 24.17</a:t>
                      </a:r>
                      <a:endParaRPr lang="fr-FR" sz="1900" b="1" dirty="0"/>
                    </a:p>
                  </a:txBody>
                  <a:tcPr/>
                </a:tc>
                <a:tc>
                  <a:txBody>
                    <a:bodyPr/>
                    <a:lstStyle/>
                    <a:p>
                      <a:pPr algn="ctr"/>
                      <a:r>
                        <a:rPr lang="fr-FR" sz="1900" b="1" dirty="0" smtClean="0"/>
                        <a:t>11.30 ± 23.12</a:t>
                      </a:r>
                      <a:endParaRPr lang="fr-FR" sz="1900" b="1" dirty="0"/>
                    </a:p>
                  </a:txBody>
                  <a:tcPr/>
                </a:tc>
                <a:tc>
                  <a:txBody>
                    <a:bodyPr/>
                    <a:lstStyle/>
                    <a:p>
                      <a:pPr algn="ctr"/>
                      <a:r>
                        <a:rPr lang="fr-FR" sz="1900" b="1" dirty="0" smtClean="0"/>
                        <a:t>NS</a:t>
                      </a:r>
                      <a:endParaRPr lang="fr-FR" sz="1900" b="1" dirty="0"/>
                    </a:p>
                  </a:txBody>
                  <a:tcPr/>
                </a:tc>
              </a:tr>
              <a:tr h="452439">
                <a:tc>
                  <a:txBody>
                    <a:bodyPr/>
                    <a:lstStyle/>
                    <a:p>
                      <a:r>
                        <a:rPr lang="fr-FR" sz="1900" b="1" dirty="0" smtClean="0"/>
                        <a:t>C3c (g/L)</a:t>
                      </a:r>
                      <a:endParaRPr lang="fr-FR" sz="1900" b="1" dirty="0"/>
                    </a:p>
                  </a:txBody>
                  <a:tcPr/>
                </a:tc>
                <a:tc>
                  <a:txBody>
                    <a:bodyPr/>
                    <a:lstStyle/>
                    <a:p>
                      <a:pPr algn="ctr"/>
                      <a:r>
                        <a:rPr lang="fr-FR" sz="1900" b="1" dirty="0" smtClean="0"/>
                        <a:t>1.13 ± 0.29</a:t>
                      </a:r>
                      <a:endParaRPr lang="fr-FR" sz="1900" b="1" dirty="0"/>
                    </a:p>
                  </a:txBody>
                  <a:tcPr/>
                </a:tc>
                <a:tc>
                  <a:txBody>
                    <a:bodyPr/>
                    <a:lstStyle/>
                    <a:p>
                      <a:pPr algn="ctr"/>
                      <a:r>
                        <a:rPr lang="fr-FR" sz="1900" b="1" dirty="0" smtClean="0"/>
                        <a:t>1.09 ± 0.34</a:t>
                      </a:r>
                      <a:endParaRPr lang="fr-FR" sz="1900" b="1" dirty="0"/>
                    </a:p>
                  </a:txBody>
                  <a:tcPr/>
                </a:tc>
                <a:tc>
                  <a:txBody>
                    <a:bodyPr/>
                    <a:lstStyle/>
                    <a:p>
                      <a:pPr algn="ctr"/>
                      <a:r>
                        <a:rPr lang="fr-FR" sz="1900" b="1" dirty="0" smtClean="0"/>
                        <a:t>NS</a:t>
                      </a:r>
                      <a:endParaRPr lang="fr-FR" sz="1900" b="1" dirty="0"/>
                    </a:p>
                  </a:txBody>
                  <a:tcPr/>
                </a:tc>
              </a:tr>
              <a:tr h="452439">
                <a:tc>
                  <a:txBody>
                    <a:bodyPr/>
                    <a:lstStyle/>
                    <a:p>
                      <a:r>
                        <a:rPr lang="fr-FR" sz="1900" b="1" dirty="0" err="1" smtClean="0"/>
                        <a:t>Lp</a:t>
                      </a:r>
                      <a:r>
                        <a:rPr lang="fr-FR" sz="1900" b="1" dirty="0" smtClean="0"/>
                        <a:t> (a) (g/L)</a:t>
                      </a:r>
                      <a:endParaRPr lang="fr-FR" sz="1900" b="1" dirty="0"/>
                    </a:p>
                  </a:txBody>
                  <a:tcPr/>
                </a:tc>
                <a:tc>
                  <a:txBody>
                    <a:bodyPr/>
                    <a:lstStyle/>
                    <a:p>
                      <a:pPr algn="ctr"/>
                      <a:r>
                        <a:rPr lang="fr-FR" sz="1900" b="1" dirty="0" smtClean="0"/>
                        <a:t>0.38 ± 0.34</a:t>
                      </a:r>
                      <a:endParaRPr lang="fr-FR" sz="1900" b="1" dirty="0"/>
                    </a:p>
                  </a:txBody>
                  <a:tcPr/>
                </a:tc>
                <a:tc>
                  <a:txBody>
                    <a:bodyPr/>
                    <a:lstStyle/>
                    <a:p>
                      <a:pPr algn="ctr"/>
                      <a:r>
                        <a:rPr lang="fr-FR" sz="1900" b="1" dirty="0" smtClean="0"/>
                        <a:t>0.35 ± 0.29</a:t>
                      </a:r>
                      <a:endParaRPr lang="fr-FR" sz="1900" b="1" dirty="0"/>
                    </a:p>
                  </a:txBody>
                  <a:tcPr/>
                </a:tc>
                <a:tc>
                  <a:txBody>
                    <a:bodyPr/>
                    <a:lstStyle/>
                    <a:p>
                      <a:pPr algn="ctr"/>
                      <a:r>
                        <a:rPr lang="fr-FR" sz="1900" b="1" dirty="0" smtClean="0"/>
                        <a:t>NS</a:t>
                      </a:r>
                      <a:endParaRPr lang="fr-FR" sz="1900" b="1" dirty="0"/>
                    </a:p>
                  </a:txBody>
                  <a:tcPr/>
                </a:tc>
              </a:tr>
              <a:tr h="452439">
                <a:tc>
                  <a:txBody>
                    <a:bodyPr/>
                    <a:lstStyle/>
                    <a:p>
                      <a:r>
                        <a:rPr lang="fr-FR" sz="1900" b="1" dirty="0" smtClean="0">
                          <a:solidFill>
                            <a:schemeClr val="accent2">
                              <a:lumMod val="75000"/>
                            </a:schemeClr>
                          </a:solidFill>
                        </a:rPr>
                        <a:t>Cholestérol T (g/L)</a:t>
                      </a:r>
                      <a:endParaRPr lang="fr-FR" sz="1900" b="1" dirty="0">
                        <a:solidFill>
                          <a:schemeClr val="accent2">
                            <a:lumMod val="75000"/>
                          </a:schemeClr>
                        </a:solidFill>
                      </a:endParaRPr>
                    </a:p>
                  </a:txBody>
                  <a:tcPr>
                    <a:solidFill>
                      <a:schemeClr val="tx2">
                        <a:lumMod val="90000"/>
                      </a:schemeClr>
                    </a:solidFill>
                  </a:tcPr>
                </a:tc>
                <a:tc>
                  <a:txBody>
                    <a:bodyPr/>
                    <a:lstStyle/>
                    <a:p>
                      <a:pPr algn="ctr"/>
                      <a:r>
                        <a:rPr lang="fr-FR" sz="1900" b="1" dirty="0" smtClean="0">
                          <a:solidFill>
                            <a:schemeClr val="accent2">
                              <a:lumMod val="75000"/>
                            </a:schemeClr>
                          </a:solidFill>
                        </a:rPr>
                        <a:t>1.67 ± 0.40</a:t>
                      </a:r>
                      <a:endParaRPr lang="fr-FR" sz="1900" b="1" dirty="0">
                        <a:solidFill>
                          <a:schemeClr val="accent2">
                            <a:lumMod val="75000"/>
                          </a:schemeClr>
                        </a:solidFill>
                      </a:endParaRPr>
                    </a:p>
                  </a:txBody>
                  <a:tcPr>
                    <a:solidFill>
                      <a:schemeClr val="tx2">
                        <a:lumMod val="90000"/>
                      </a:schemeClr>
                    </a:solidFill>
                  </a:tcPr>
                </a:tc>
                <a:tc>
                  <a:txBody>
                    <a:bodyPr/>
                    <a:lstStyle/>
                    <a:p>
                      <a:pPr algn="ctr"/>
                      <a:r>
                        <a:rPr lang="fr-FR" sz="1900" b="1" dirty="0" smtClean="0">
                          <a:solidFill>
                            <a:schemeClr val="accent2">
                              <a:lumMod val="75000"/>
                            </a:schemeClr>
                          </a:solidFill>
                        </a:rPr>
                        <a:t>1.50 ± 0.35</a:t>
                      </a:r>
                      <a:endParaRPr lang="fr-FR" sz="1900" b="1" dirty="0">
                        <a:solidFill>
                          <a:schemeClr val="accent2">
                            <a:lumMod val="75000"/>
                          </a:schemeClr>
                        </a:solidFill>
                      </a:endParaRPr>
                    </a:p>
                  </a:txBody>
                  <a:tcPr>
                    <a:solidFill>
                      <a:schemeClr val="tx2">
                        <a:lumMod val="90000"/>
                      </a:schemeClr>
                    </a:solidFill>
                  </a:tcPr>
                </a:tc>
                <a:tc>
                  <a:txBody>
                    <a:bodyPr/>
                    <a:lstStyle/>
                    <a:p>
                      <a:pPr algn="ctr"/>
                      <a:r>
                        <a:rPr lang="fr-FR" sz="1900" b="1" dirty="0" smtClean="0">
                          <a:solidFill>
                            <a:schemeClr val="accent2">
                              <a:lumMod val="75000"/>
                            </a:schemeClr>
                          </a:solidFill>
                        </a:rPr>
                        <a:t>0.03</a:t>
                      </a:r>
                      <a:endParaRPr lang="fr-FR" sz="1900" b="1" dirty="0">
                        <a:solidFill>
                          <a:schemeClr val="accent2">
                            <a:lumMod val="75000"/>
                          </a:schemeClr>
                        </a:solidFill>
                      </a:endParaRPr>
                    </a:p>
                  </a:txBody>
                  <a:tcPr>
                    <a:solidFill>
                      <a:schemeClr val="tx2">
                        <a:lumMod val="90000"/>
                      </a:schemeClr>
                    </a:solidFill>
                  </a:tcPr>
                </a:tc>
              </a:tr>
              <a:tr h="452439">
                <a:tc>
                  <a:txBody>
                    <a:bodyPr/>
                    <a:lstStyle/>
                    <a:p>
                      <a:r>
                        <a:rPr lang="fr-FR" sz="1900" b="1" dirty="0" smtClean="0">
                          <a:solidFill>
                            <a:schemeClr val="accent2">
                              <a:lumMod val="75000"/>
                            </a:schemeClr>
                          </a:solidFill>
                        </a:rPr>
                        <a:t>Triglycérides (g/L)</a:t>
                      </a:r>
                      <a:endParaRPr lang="fr-FR" sz="1900" b="1" dirty="0">
                        <a:solidFill>
                          <a:schemeClr val="accent2">
                            <a:lumMod val="75000"/>
                          </a:schemeClr>
                        </a:solidFill>
                      </a:endParaRPr>
                    </a:p>
                  </a:txBody>
                  <a:tcPr>
                    <a:solidFill>
                      <a:schemeClr val="tx2">
                        <a:lumMod val="90000"/>
                      </a:schemeClr>
                    </a:solidFill>
                  </a:tcPr>
                </a:tc>
                <a:tc>
                  <a:txBody>
                    <a:bodyPr/>
                    <a:lstStyle/>
                    <a:p>
                      <a:pPr algn="ctr"/>
                      <a:r>
                        <a:rPr lang="fr-FR" sz="1900" b="1" dirty="0" smtClean="0">
                          <a:solidFill>
                            <a:schemeClr val="accent2">
                              <a:lumMod val="75000"/>
                            </a:schemeClr>
                          </a:solidFill>
                        </a:rPr>
                        <a:t>1.49 ± 0.68</a:t>
                      </a:r>
                      <a:endParaRPr lang="fr-FR" sz="1900" b="1" dirty="0">
                        <a:solidFill>
                          <a:schemeClr val="accent2">
                            <a:lumMod val="75000"/>
                          </a:schemeClr>
                        </a:solidFill>
                      </a:endParaRPr>
                    </a:p>
                  </a:txBody>
                  <a:tcPr>
                    <a:solidFill>
                      <a:schemeClr val="tx2">
                        <a:lumMod val="90000"/>
                      </a:schemeClr>
                    </a:solidFill>
                  </a:tcPr>
                </a:tc>
                <a:tc>
                  <a:txBody>
                    <a:bodyPr/>
                    <a:lstStyle/>
                    <a:p>
                      <a:pPr algn="ctr"/>
                      <a:r>
                        <a:rPr lang="fr-FR" sz="1900" b="1" dirty="0" smtClean="0">
                          <a:solidFill>
                            <a:schemeClr val="accent2">
                              <a:lumMod val="75000"/>
                            </a:schemeClr>
                          </a:solidFill>
                        </a:rPr>
                        <a:t>1.24 ± 0.68</a:t>
                      </a:r>
                      <a:endParaRPr lang="fr-FR" sz="1900" b="1" dirty="0">
                        <a:solidFill>
                          <a:schemeClr val="accent2">
                            <a:lumMod val="75000"/>
                          </a:schemeClr>
                        </a:solidFill>
                      </a:endParaRPr>
                    </a:p>
                  </a:txBody>
                  <a:tcPr>
                    <a:solidFill>
                      <a:schemeClr val="tx2">
                        <a:lumMod val="90000"/>
                      </a:schemeClr>
                    </a:solidFill>
                  </a:tcPr>
                </a:tc>
                <a:tc>
                  <a:txBody>
                    <a:bodyPr/>
                    <a:lstStyle/>
                    <a:p>
                      <a:pPr algn="ctr"/>
                      <a:r>
                        <a:rPr lang="fr-FR" sz="1900" b="1" dirty="0" smtClean="0">
                          <a:solidFill>
                            <a:schemeClr val="accent2">
                              <a:lumMod val="75000"/>
                            </a:schemeClr>
                          </a:solidFill>
                        </a:rPr>
                        <a:t>0.038</a:t>
                      </a:r>
                      <a:endParaRPr lang="fr-FR" sz="1900" b="1" dirty="0">
                        <a:solidFill>
                          <a:schemeClr val="accent2">
                            <a:lumMod val="75000"/>
                          </a:schemeClr>
                        </a:solidFill>
                      </a:endParaRPr>
                    </a:p>
                  </a:txBody>
                  <a:tcPr>
                    <a:solidFill>
                      <a:schemeClr val="tx2">
                        <a:lumMod val="90000"/>
                      </a:schemeClr>
                    </a:solidFill>
                  </a:tcPr>
                </a:tc>
              </a:tr>
              <a:tr h="452439">
                <a:tc>
                  <a:txBody>
                    <a:bodyPr/>
                    <a:lstStyle/>
                    <a:p>
                      <a:r>
                        <a:rPr lang="fr-FR" sz="1900" b="1" dirty="0" smtClean="0">
                          <a:solidFill>
                            <a:schemeClr val="accent2">
                              <a:lumMod val="75000"/>
                            </a:schemeClr>
                          </a:solidFill>
                        </a:rPr>
                        <a:t>URR (%)</a:t>
                      </a:r>
                    </a:p>
                  </a:txBody>
                  <a:tcPr>
                    <a:solidFill>
                      <a:schemeClr val="tx2">
                        <a:lumMod val="90000"/>
                      </a:schemeClr>
                    </a:solidFill>
                  </a:tcPr>
                </a:tc>
                <a:tc>
                  <a:txBody>
                    <a:bodyPr/>
                    <a:lstStyle/>
                    <a:p>
                      <a:pPr algn="ctr"/>
                      <a:r>
                        <a:rPr lang="fr-FR" sz="1900" b="1" dirty="0" smtClean="0">
                          <a:solidFill>
                            <a:schemeClr val="accent2">
                              <a:lumMod val="75000"/>
                            </a:schemeClr>
                          </a:solidFill>
                        </a:rPr>
                        <a:t>72.46</a:t>
                      </a:r>
                      <a:r>
                        <a:rPr lang="fr-FR" sz="1900" b="1" baseline="0" dirty="0" smtClean="0">
                          <a:solidFill>
                            <a:schemeClr val="accent2">
                              <a:lumMod val="75000"/>
                            </a:schemeClr>
                          </a:solidFill>
                        </a:rPr>
                        <a:t> </a:t>
                      </a:r>
                      <a:r>
                        <a:rPr lang="fr-FR" sz="1900" b="1" dirty="0" smtClean="0">
                          <a:solidFill>
                            <a:schemeClr val="accent2">
                              <a:lumMod val="75000"/>
                            </a:schemeClr>
                          </a:solidFill>
                        </a:rPr>
                        <a:t>± 10.63</a:t>
                      </a:r>
                      <a:endParaRPr lang="fr-FR" sz="1900" b="1" dirty="0">
                        <a:solidFill>
                          <a:schemeClr val="accent2">
                            <a:lumMod val="75000"/>
                          </a:schemeClr>
                        </a:solidFill>
                      </a:endParaRPr>
                    </a:p>
                  </a:txBody>
                  <a:tcPr>
                    <a:solidFill>
                      <a:schemeClr val="tx2">
                        <a:lumMod val="90000"/>
                      </a:schemeClr>
                    </a:solidFill>
                  </a:tcPr>
                </a:tc>
                <a:tc>
                  <a:txBody>
                    <a:bodyPr/>
                    <a:lstStyle/>
                    <a:p>
                      <a:pPr algn="ctr"/>
                      <a:r>
                        <a:rPr lang="fr-FR" sz="1900" b="1" dirty="0" smtClean="0">
                          <a:solidFill>
                            <a:schemeClr val="accent2">
                              <a:lumMod val="75000"/>
                            </a:schemeClr>
                          </a:solidFill>
                        </a:rPr>
                        <a:t>67.39 ± 9.97</a:t>
                      </a:r>
                      <a:endParaRPr lang="fr-FR" sz="1900" b="1" dirty="0">
                        <a:solidFill>
                          <a:schemeClr val="accent2">
                            <a:lumMod val="75000"/>
                          </a:schemeClr>
                        </a:solidFill>
                      </a:endParaRPr>
                    </a:p>
                  </a:txBody>
                  <a:tcPr>
                    <a:solidFill>
                      <a:schemeClr val="tx2">
                        <a:lumMod val="90000"/>
                      </a:schemeClr>
                    </a:solidFill>
                  </a:tcPr>
                </a:tc>
                <a:tc>
                  <a:txBody>
                    <a:bodyPr/>
                    <a:lstStyle/>
                    <a:p>
                      <a:pPr algn="ctr"/>
                      <a:r>
                        <a:rPr lang="fr-FR" sz="1900" b="1" dirty="0" smtClean="0">
                          <a:solidFill>
                            <a:schemeClr val="accent2">
                              <a:lumMod val="75000"/>
                            </a:schemeClr>
                          </a:solidFill>
                        </a:rPr>
                        <a:t>0.027</a:t>
                      </a:r>
                      <a:endParaRPr lang="fr-FR" sz="1900" b="1" dirty="0">
                        <a:solidFill>
                          <a:schemeClr val="accent2">
                            <a:lumMod val="75000"/>
                          </a:schemeClr>
                        </a:solidFill>
                      </a:endParaRPr>
                    </a:p>
                  </a:txBody>
                  <a:tcPr>
                    <a:solidFill>
                      <a:schemeClr val="tx2">
                        <a:lumMod val="90000"/>
                      </a:schemeClr>
                    </a:solidFill>
                  </a:tcPr>
                </a:tc>
              </a:tr>
              <a:tr h="452439">
                <a:tc>
                  <a:txBody>
                    <a:bodyPr/>
                    <a:lstStyle/>
                    <a:p>
                      <a:r>
                        <a:rPr lang="fr-FR" sz="1900" b="1" dirty="0" smtClean="0">
                          <a:solidFill>
                            <a:schemeClr val="accent2">
                              <a:lumMod val="75000"/>
                            </a:schemeClr>
                          </a:solidFill>
                        </a:rPr>
                        <a:t>Albumine (g/L)</a:t>
                      </a:r>
                    </a:p>
                  </a:txBody>
                  <a:tcPr>
                    <a:solidFill>
                      <a:schemeClr val="tx2">
                        <a:lumMod val="90000"/>
                      </a:schemeClr>
                    </a:solidFill>
                  </a:tcPr>
                </a:tc>
                <a:tc>
                  <a:txBody>
                    <a:bodyPr/>
                    <a:lstStyle/>
                    <a:p>
                      <a:pPr algn="ctr"/>
                      <a:r>
                        <a:rPr lang="fr-FR" sz="1900" b="1" dirty="0" smtClean="0">
                          <a:solidFill>
                            <a:schemeClr val="accent2">
                              <a:lumMod val="75000"/>
                            </a:schemeClr>
                          </a:solidFill>
                        </a:rPr>
                        <a:t>40.98 ± 6.65</a:t>
                      </a:r>
                      <a:endParaRPr lang="fr-FR" sz="1900" b="1" dirty="0">
                        <a:solidFill>
                          <a:schemeClr val="accent2">
                            <a:lumMod val="75000"/>
                          </a:schemeClr>
                        </a:solidFill>
                      </a:endParaRPr>
                    </a:p>
                  </a:txBody>
                  <a:tcPr>
                    <a:solidFill>
                      <a:schemeClr val="tx2">
                        <a:lumMod val="90000"/>
                      </a:schemeClr>
                    </a:solidFill>
                  </a:tcPr>
                </a:tc>
                <a:tc>
                  <a:txBody>
                    <a:bodyPr/>
                    <a:lstStyle/>
                    <a:p>
                      <a:pPr algn="ctr"/>
                      <a:r>
                        <a:rPr lang="fr-FR" sz="1900" b="1" dirty="0" smtClean="0">
                          <a:solidFill>
                            <a:schemeClr val="accent2">
                              <a:lumMod val="75000"/>
                            </a:schemeClr>
                          </a:solidFill>
                        </a:rPr>
                        <a:t>36.73 ± 8.04</a:t>
                      </a:r>
                      <a:endParaRPr lang="fr-FR" sz="1900" b="1" dirty="0">
                        <a:solidFill>
                          <a:schemeClr val="accent2">
                            <a:lumMod val="75000"/>
                          </a:schemeClr>
                        </a:solidFill>
                      </a:endParaRPr>
                    </a:p>
                  </a:txBody>
                  <a:tcPr>
                    <a:solidFill>
                      <a:schemeClr val="tx2">
                        <a:lumMod val="90000"/>
                      </a:schemeClr>
                    </a:solidFill>
                  </a:tcPr>
                </a:tc>
                <a:tc>
                  <a:txBody>
                    <a:bodyPr/>
                    <a:lstStyle/>
                    <a:p>
                      <a:pPr algn="ctr"/>
                      <a:r>
                        <a:rPr lang="fr-FR" sz="1900" b="1" dirty="0" smtClean="0">
                          <a:solidFill>
                            <a:schemeClr val="accent2">
                              <a:lumMod val="75000"/>
                            </a:schemeClr>
                          </a:solidFill>
                        </a:rPr>
                        <a:t>0.015</a:t>
                      </a:r>
                      <a:endParaRPr lang="fr-FR" sz="1900" b="1" dirty="0">
                        <a:solidFill>
                          <a:schemeClr val="accent2">
                            <a:lumMod val="75000"/>
                          </a:schemeClr>
                        </a:solidFill>
                      </a:endParaRPr>
                    </a:p>
                  </a:txBody>
                  <a:tcPr>
                    <a:solidFill>
                      <a:schemeClr val="tx2">
                        <a:lumMod val="90000"/>
                      </a:schemeClr>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0"/>
            <a:ext cx="7772400" cy="428628"/>
          </a:xfrm>
        </p:spPr>
        <p:txBody>
          <a:bodyPr/>
          <a:lstStyle/>
          <a:p>
            <a:pPr algn="ctr"/>
            <a:r>
              <a:rPr lang="fr-FR" sz="2400" b="1" dirty="0" smtClean="0">
                <a:solidFill>
                  <a:srgbClr val="FFFF00"/>
                </a:solidFill>
              </a:rPr>
              <a:t>RESULTATS ET DISCUSSION XIV</a:t>
            </a:r>
            <a:endParaRPr lang="fr-FR" sz="2400" dirty="0"/>
          </a:p>
        </p:txBody>
      </p:sp>
      <p:graphicFrame>
        <p:nvGraphicFramePr>
          <p:cNvPr id="4" name="Espace réservé du contenu 3"/>
          <p:cNvGraphicFramePr>
            <a:graphicFrameLocks noGrp="1"/>
          </p:cNvGraphicFramePr>
          <p:nvPr>
            <p:ph idx="1"/>
          </p:nvPr>
        </p:nvGraphicFramePr>
        <p:xfrm>
          <a:off x="642910" y="928670"/>
          <a:ext cx="8286810" cy="5659120"/>
        </p:xfrm>
        <a:graphic>
          <a:graphicData uri="http://schemas.openxmlformats.org/drawingml/2006/table">
            <a:tbl>
              <a:tblPr firstRow="1" bandRow="1">
                <a:tableStyleId>{74C1A8A3-306A-4EB7-A6B1-4F7E0EB9C5D6}</a:tableStyleId>
              </a:tblPr>
              <a:tblGrid>
                <a:gridCol w="1657362"/>
                <a:gridCol w="1657362"/>
                <a:gridCol w="1828812"/>
                <a:gridCol w="1485912"/>
                <a:gridCol w="1657362"/>
              </a:tblGrid>
              <a:tr h="370840">
                <a:tc>
                  <a:txBody>
                    <a:bodyPr/>
                    <a:lstStyle/>
                    <a:p>
                      <a:endParaRPr lang="fr-FR" sz="1700" b="1" dirty="0"/>
                    </a:p>
                  </a:txBody>
                  <a:tcPr/>
                </a:tc>
                <a:tc>
                  <a:txBody>
                    <a:bodyPr/>
                    <a:lstStyle/>
                    <a:p>
                      <a:r>
                        <a:rPr lang="fr-FR" sz="1700" b="1" dirty="0" smtClean="0"/>
                        <a:t>Effet</a:t>
                      </a:r>
                      <a:endParaRPr lang="fr-FR" sz="1700" b="1" dirty="0"/>
                    </a:p>
                  </a:txBody>
                  <a:tcPr/>
                </a:tc>
                <a:tc>
                  <a:txBody>
                    <a:bodyPr/>
                    <a:lstStyle/>
                    <a:p>
                      <a:pPr algn="ctr"/>
                      <a:r>
                        <a:rPr lang="fr-FR" sz="1700" b="1" dirty="0" smtClean="0"/>
                        <a:t>Erreur standard</a:t>
                      </a:r>
                      <a:endParaRPr lang="fr-FR" sz="1700" b="1" dirty="0"/>
                    </a:p>
                  </a:txBody>
                  <a:tcPr/>
                </a:tc>
                <a:tc>
                  <a:txBody>
                    <a:bodyPr/>
                    <a:lstStyle/>
                    <a:p>
                      <a:pPr algn="ctr"/>
                      <a:r>
                        <a:rPr lang="fr-FR" sz="1700" b="1" dirty="0" smtClean="0"/>
                        <a:t> </a:t>
                      </a:r>
                      <a:r>
                        <a:rPr lang="el-GR" sz="1700" b="1" dirty="0" smtClean="0"/>
                        <a:t>χ</a:t>
                      </a:r>
                      <a:r>
                        <a:rPr lang="fr-FR" sz="1700" b="1" dirty="0" smtClean="0"/>
                        <a:t>2</a:t>
                      </a:r>
                      <a:endParaRPr lang="fr-FR" sz="1700" b="1" dirty="0"/>
                    </a:p>
                  </a:txBody>
                  <a:tcPr/>
                </a:tc>
                <a:tc>
                  <a:txBody>
                    <a:bodyPr/>
                    <a:lstStyle/>
                    <a:p>
                      <a:pPr algn="ctr"/>
                      <a:r>
                        <a:rPr lang="fr-FR" sz="1700" b="1" dirty="0" smtClean="0"/>
                        <a:t>P</a:t>
                      </a:r>
                      <a:endParaRPr lang="fr-FR" sz="1700" b="1" dirty="0"/>
                    </a:p>
                  </a:txBody>
                  <a:tcPr/>
                </a:tc>
              </a:tr>
              <a:tr h="370840">
                <a:tc>
                  <a:txBody>
                    <a:bodyPr/>
                    <a:lstStyle/>
                    <a:p>
                      <a:r>
                        <a:rPr lang="fr-FR" sz="1700" b="1" dirty="0" smtClean="0"/>
                        <a:t>Modèle 1</a:t>
                      </a:r>
                      <a:endParaRPr lang="fr-FR" sz="1700" b="1" dirty="0"/>
                    </a:p>
                  </a:txBody>
                  <a:tcPr/>
                </a:tc>
                <a:tc>
                  <a:txBody>
                    <a:bodyPr/>
                    <a:lstStyle/>
                    <a:p>
                      <a:r>
                        <a:rPr lang="fr-FR" sz="1700" b="1" dirty="0" err="1" smtClean="0">
                          <a:solidFill>
                            <a:schemeClr val="accent2">
                              <a:lumMod val="75000"/>
                            </a:schemeClr>
                          </a:solidFill>
                        </a:rPr>
                        <a:t>Lp</a:t>
                      </a:r>
                      <a:r>
                        <a:rPr lang="fr-FR" sz="1700" b="1" dirty="0" smtClean="0">
                          <a:solidFill>
                            <a:schemeClr val="accent2">
                              <a:lumMod val="75000"/>
                            </a:schemeClr>
                          </a:solidFill>
                        </a:rPr>
                        <a:t> (a)</a:t>
                      </a:r>
                    </a:p>
                    <a:p>
                      <a:r>
                        <a:rPr lang="fr-FR" sz="1700" b="1" dirty="0" err="1" smtClean="0">
                          <a:solidFill>
                            <a:schemeClr val="accent2">
                              <a:lumMod val="75000"/>
                            </a:schemeClr>
                          </a:solidFill>
                        </a:rPr>
                        <a:t>Hcy</a:t>
                      </a:r>
                      <a:endParaRPr lang="fr-FR" sz="1700" b="1" dirty="0" smtClean="0">
                        <a:solidFill>
                          <a:schemeClr val="accent2">
                            <a:lumMod val="75000"/>
                          </a:schemeClr>
                        </a:solidFill>
                      </a:endParaRPr>
                    </a:p>
                    <a:p>
                      <a:r>
                        <a:rPr lang="fr-FR" sz="1700" b="1" dirty="0" smtClean="0">
                          <a:solidFill>
                            <a:schemeClr val="accent2">
                              <a:lumMod val="75000"/>
                            </a:schemeClr>
                          </a:solidFill>
                        </a:rPr>
                        <a:t>CRP</a:t>
                      </a:r>
                      <a:endParaRPr lang="fr-FR" sz="1700" b="1" dirty="0">
                        <a:solidFill>
                          <a:schemeClr val="accent2">
                            <a:lumMod val="75000"/>
                          </a:schemeClr>
                        </a:solidFill>
                      </a:endParaRPr>
                    </a:p>
                  </a:txBody>
                  <a:tcPr/>
                </a:tc>
                <a:tc>
                  <a:txBody>
                    <a:bodyPr/>
                    <a:lstStyle/>
                    <a:p>
                      <a:pPr algn="ctr"/>
                      <a:r>
                        <a:rPr lang="fr-FR" sz="1700" b="1" dirty="0" smtClean="0"/>
                        <a:t>0.66</a:t>
                      </a:r>
                    </a:p>
                    <a:p>
                      <a:pPr algn="ctr"/>
                      <a:r>
                        <a:rPr lang="fr-FR" sz="1700" b="1" dirty="0" smtClean="0"/>
                        <a:t>0.44</a:t>
                      </a:r>
                    </a:p>
                    <a:p>
                      <a:pPr algn="ctr"/>
                      <a:r>
                        <a:rPr lang="fr-FR" sz="1700" b="1" dirty="0" smtClean="0"/>
                        <a:t>0.45</a:t>
                      </a:r>
                      <a:endParaRPr lang="fr-FR" sz="1700" b="1" dirty="0"/>
                    </a:p>
                  </a:txBody>
                  <a:tcPr/>
                </a:tc>
                <a:tc>
                  <a:txBody>
                    <a:bodyPr/>
                    <a:lstStyle/>
                    <a:p>
                      <a:pPr algn="ctr"/>
                      <a:r>
                        <a:rPr lang="fr-FR" sz="1700" b="1" dirty="0" smtClean="0"/>
                        <a:t>0.003</a:t>
                      </a:r>
                    </a:p>
                    <a:p>
                      <a:pPr algn="ctr"/>
                      <a:r>
                        <a:rPr lang="fr-FR" sz="1700" b="1" dirty="0" smtClean="0"/>
                        <a:t>1.135</a:t>
                      </a:r>
                    </a:p>
                    <a:p>
                      <a:pPr algn="ctr"/>
                      <a:r>
                        <a:rPr lang="fr-FR" sz="1700" b="1" dirty="0" smtClean="0"/>
                        <a:t>0.20</a:t>
                      </a:r>
                      <a:endParaRPr lang="fr-FR" sz="1700" b="1" dirty="0"/>
                    </a:p>
                  </a:txBody>
                  <a:tcPr/>
                </a:tc>
                <a:tc>
                  <a:txBody>
                    <a:bodyPr/>
                    <a:lstStyle/>
                    <a:p>
                      <a:pPr algn="ctr"/>
                      <a:r>
                        <a:rPr lang="fr-FR" sz="1700" b="1" dirty="0" smtClean="0"/>
                        <a:t>0.95</a:t>
                      </a:r>
                    </a:p>
                    <a:p>
                      <a:pPr algn="ctr"/>
                      <a:r>
                        <a:rPr lang="fr-FR" sz="1700" b="1" dirty="0" smtClean="0"/>
                        <a:t>0.28</a:t>
                      </a:r>
                    </a:p>
                    <a:p>
                      <a:pPr algn="ctr"/>
                      <a:r>
                        <a:rPr lang="fr-FR" sz="1700" b="1" dirty="0" smtClean="0"/>
                        <a:t>0.65</a:t>
                      </a:r>
                      <a:endParaRPr lang="fr-FR" sz="1700" b="1" dirty="0"/>
                    </a:p>
                  </a:txBody>
                  <a:tcPr/>
                </a:tc>
              </a:tr>
              <a:tr h="370840">
                <a:tc>
                  <a:txBody>
                    <a:bodyPr/>
                    <a:lstStyle/>
                    <a:p>
                      <a:r>
                        <a:rPr lang="fr-FR" sz="1700" b="1" dirty="0" smtClean="0"/>
                        <a:t>Modèle 2</a:t>
                      </a:r>
                      <a:endParaRPr lang="fr-FR" sz="1700" b="1" dirty="0"/>
                    </a:p>
                  </a:txBody>
                  <a:tcPr/>
                </a:tc>
                <a:tc>
                  <a:txBody>
                    <a:bodyPr/>
                    <a:lstStyle/>
                    <a:p>
                      <a:r>
                        <a:rPr lang="fr-FR" sz="1700" b="1" dirty="0" smtClean="0">
                          <a:solidFill>
                            <a:schemeClr val="accent2">
                              <a:lumMod val="75000"/>
                            </a:schemeClr>
                          </a:solidFill>
                        </a:rPr>
                        <a:t>Albumine</a:t>
                      </a:r>
                    </a:p>
                    <a:p>
                      <a:r>
                        <a:rPr lang="fr-FR" sz="1700" b="1" dirty="0" smtClean="0">
                          <a:solidFill>
                            <a:schemeClr val="accent2">
                              <a:lumMod val="75000"/>
                            </a:schemeClr>
                          </a:solidFill>
                        </a:rPr>
                        <a:t>URR</a:t>
                      </a:r>
                    </a:p>
                    <a:p>
                      <a:r>
                        <a:rPr lang="fr-FR" sz="1700" b="1" dirty="0" smtClean="0">
                          <a:solidFill>
                            <a:schemeClr val="accent2">
                              <a:lumMod val="75000"/>
                            </a:schemeClr>
                          </a:solidFill>
                        </a:rPr>
                        <a:t>Diabète</a:t>
                      </a:r>
                    </a:p>
                    <a:p>
                      <a:r>
                        <a:rPr lang="fr-FR" sz="1700" b="1" dirty="0" smtClean="0">
                          <a:solidFill>
                            <a:schemeClr val="accent2">
                              <a:lumMod val="75000"/>
                            </a:schemeClr>
                          </a:solidFill>
                        </a:rPr>
                        <a:t>HTA</a:t>
                      </a:r>
                    </a:p>
                    <a:p>
                      <a:r>
                        <a:rPr lang="fr-FR" sz="1700" b="1" dirty="0" smtClean="0">
                          <a:solidFill>
                            <a:schemeClr val="accent2">
                              <a:lumMod val="75000"/>
                            </a:schemeClr>
                          </a:solidFill>
                        </a:rPr>
                        <a:t>Tabagisme </a:t>
                      </a:r>
                      <a:endParaRPr lang="fr-FR" sz="1700" b="1" dirty="0">
                        <a:solidFill>
                          <a:schemeClr val="accent2">
                            <a:lumMod val="75000"/>
                          </a:schemeClr>
                        </a:solidFill>
                      </a:endParaRPr>
                    </a:p>
                  </a:txBody>
                  <a:tcPr/>
                </a:tc>
                <a:tc>
                  <a:txBody>
                    <a:bodyPr/>
                    <a:lstStyle/>
                    <a:p>
                      <a:pPr algn="ctr"/>
                      <a:r>
                        <a:rPr lang="fr-FR" sz="1700" b="1" dirty="0" smtClean="0"/>
                        <a:t>0.53</a:t>
                      </a:r>
                    </a:p>
                    <a:p>
                      <a:pPr algn="ctr"/>
                      <a:r>
                        <a:rPr lang="fr-FR" sz="1700" b="1" dirty="0" smtClean="0"/>
                        <a:t>0.56</a:t>
                      </a:r>
                    </a:p>
                    <a:p>
                      <a:pPr algn="ctr"/>
                      <a:r>
                        <a:rPr lang="fr-FR" sz="1700" b="1" dirty="0" smtClean="0"/>
                        <a:t>0.63</a:t>
                      </a:r>
                    </a:p>
                    <a:p>
                      <a:pPr algn="ctr"/>
                      <a:r>
                        <a:rPr lang="fr-FR" sz="1700" b="1" dirty="0" smtClean="0"/>
                        <a:t>0.55</a:t>
                      </a:r>
                    </a:p>
                    <a:p>
                      <a:pPr algn="ctr"/>
                      <a:r>
                        <a:rPr lang="fr-FR" sz="1700" b="1" dirty="0" smtClean="0"/>
                        <a:t>0.83</a:t>
                      </a:r>
                      <a:endParaRPr lang="fr-FR" sz="1700" b="1" dirty="0"/>
                    </a:p>
                  </a:txBody>
                  <a:tcPr/>
                </a:tc>
                <a:tc>
                  <a:txBody>
                    <a:bodyPr/>
                    <a:lstStyle/>
                    <a:p>
                      <a:pPr algn="ctr"/>
                      <a:r>
                        <a:rPr lang="fr-FR" sz="1700" b="1" dirty="0" smtClean="0"/>
                        <a:t>7.30</a:t>
                      </a:r>
                    </a:p>
                    <a:p>
                      <a:pPr algn="ctr"/>
                      <a:r>
                        <a:rPr lang="fr-FR" sz="1700" b="1" dirty="0" smtClean="0"/>
                        <a:t>5.87</a:t>
                      </a:r>
                    </a:p>
                    <a:p>
                      <a:pPr algn="ctr"/>
                      <a:r>
                        <a:rPr lang="fr-FR" sz="1700" b="1" dirty="0" smtClean="0"/>
                        <a:t>2.38</a:t>
                      </a:r>
                    </a:p>
                    <a:p>
                      <a:pPr algn="ctr"/>
                      <a:r>
                        <a:rPr lang="fr-FR" sz="1700" b="1" dirty="0" smtClean="0"/>
                        <a:t>0.008</a:t>
                      </a:r>
                    </a:p>
                    <a:p>
                      <a:pPr algn="ctr"/>
                      <a:r>
                        <a:rPr lang="fr-FR" sz="1700" b="1" dirty="0" smtClean="0"/>
                        <a:t>2.70</a:t>
                      </a:r>
                      <a:endParaRPr lang="fr-FR" sz="1700" b="1" dirty="0"/>
                    </a:p>
                  </a:txBody>
                  <a:tcPr/>
                </a:tc>
                <a:tc>
                  <a:txBody>
                    <a:bodyPr/>
                    <a:lstStyle/>
                    <a:p>
                      <a:pPr algn="ctr"/>
                      <a:r>
                        <a:rPr lang="fr-FR" sz="1700" b="1" dirty="0" smtClean="0">
                          <a:solidFill>
                            <a:srgbClr val="FF0000"/>
                          </a:solidFill>
                        </a:rPr>
                        <a:t>0.0069</a:t>
                      </a:r>
                    </a:p>
                    <a:p>
                      <a:pPr algn="ctr"/>
                      <a:r>
                        <a:rPr lang="fr-FR" sz="1700" b="1" dirty="0" smtClean="0">
                          <a:solidFill>
                            <a:srgbClr val="FF0000"/>
                          </a:solidFill>
                        </a:rPr>
                        <a:t>0.015</a:t>
                      </a:r>
                    </a:p>
                    <a:p>
                      <a:pPr algn="ctr"/>
                      <a:r>
                        <a:rPr lang="fr-FR" sz="1700" b="1" dirty="0" smtClean="0"/>
                        <a:t>0.122</a:t>
                      </a:r>
                    </a:p>
                    <a:p>
                      <a:pPr algn="ctr"/>
                      <a:r>
                        <a:rPr lang="fr-FR" sz="1700" b="1" dirty="0" smtClean="0"/>
                        <a:t>0.926</a:t>
                      </a:r>
                    </a:p>
                    <a:p>
                      <a:pPr algn="ctr"/>
                      <a:r>
                        <a:rPr lang="fr-FR" sz="1700" b="1" dirty="0" smtClean="0"/>
                        <a:t>0.100</a:t>
                      </a:r>
                      <a:endParaRPr lang="fr-FR" sz="1700" b="1" dirty="0"/>
                    </a:p>
                  </a:txBody>
                  <a:tcPr/>
                </a:tc>
              </a:tr>
              <a:tr h="370840">
                <a:tc>
                  <a:txBody>
                    <a:bodyPr/>
                    <a:lstStyle/>
                    <a:p>
                      <a:r>
                        <a:rPr lang="fr-FR" sz="1700" b="1" dirty="0" smtClean="0"/>
                        <a:t>Modèle 3</a:t>
                      </a:r>
                      <a:endParaRPr lang="fr-FR" sz="1700" b="1" dirty="0"/>
                    </a:p>
                  </a:txBody>
                  <a:tcPr/>
                </a:tc>
                <a:tc>
                  <a:txBody>
                    <a:bodyPr/>
                    <a:lstStyle/>
                    <a:p>
                      <a:r>
                        <a:rPr lang="fr-FR" sz="1700" b="1" dirty="0" smtClean="0">
                          <a:solidFill>
                            <a:schemeClr val="accent2">
                              <a:lumMod val="75000"/>
                            </a:schemeClr>
                          </a:solidFill>
                        </a:rPr>
                        <a:t>Albumine</a:t>
                      </a:r>
                    </a:p>
                    <a:p>
                      <a:r>
                        <a:rPr lang="fr-FR" sz="1700" b="1" dirty="0" err="1" smtClean="0">
                          <a:solidFill>
                            <a:schemeClr val="accent2">
                              <a:lumMod val="75000"/>
                            </a:schemeClr>
                          </a:solidFill>
                        </a:rPr>
                        <a:t>Urr</a:t>
                      </a:r>
                      <a:endParaRPr lang="fr-FR" sz="1700" b="1" dirty="0" smtClean="0">
                        <a:solidFill>
                          <a:schemeClr val="accent2">
                            <a:lumMod val="75000"/>
                          </a:schemeClr>
                        </a:solidFill>
                      </a:endParaRPr>
                    </a:p>
                    <a:p>
                      <a:r>
                        <a:rPr lang="fr-FR" sz="1700" b="1" dirty="0" smtClean="0">
                          <a:solidFill>
                            <a:schemeClr val="accent2">
                              <a:lumMod val="75000"/>
                            </a:schemeClr>
                          </a:solidFill>
                        </a:rPr>
                        <a:t>CT</a:t>
                      </a:r>
                    </a:p>
                    <a:p>
                      <a:r>
                        <a:rPr lang="fr-FR" sz="1700" b="1" dirty="0" smtClean="0">
                          <a:solidFill>
                            <a:schemeClr val="accent2">
                              <a:lumMod val="75000"/>
                            </a:schemeClr>
                          </a:solidFill>
                        </a:rPr>
                        <a:t>IMC</a:t>
                      </a:r>
                      <a:endParaRPr lang="fr-FR" sz="1700" b="1" dirty="0">
                        <a:solidFill>
                          <a:schemeClr val="accent2">
                            <a:lumMod val="75000"/>
                          </a:schemeClr>
                        </a:solidFill>
                      </a:endParaRPr>
                    </a:p>
                  </a:txBody>
                  <a:tcPr/>
                </a:tc>
                <a:tc>
                  <a:txBody>
                    <a:bodyPr/>
                    <a:lstStyle/>
                    <a:p>
                      <a:pPr algn="ctr"/>
                      <a:r>
                        <a:rPr lang="fr-FR" sz="1700" b="1" dirty="0" smtClean="0"/>
                        <a:t>0.523</a:t>
                      </a:r>
                    </a:p>
                    <a:p>
                      <a:pPr algn="ctr"/>
                      <a:r>
                        <a:rPr lang="fr-FR" sz="1700" b="1" dirty="0" smtClean="0"/>
                        <a:t>0.527</a:t>
                      </a:r>
                    </a:p>
                    <a:p>
                      <a:pPr algn="ctr"/>
                      <a:r>
                        <a:rPr lang="fr-FR" sz="1700" b="1" dirty="0" smtClean="0"/>
                        <a:t>0.526</a:t>
                      </a:r>
                    </a:p>
                    <a:p>
                      <a:pPr algn="ctr"/>
                      <a:r>
                        <a:rPr lang="fr-FR" sz="1700" b="1" dirty="0" smtClean="0"/>
                        <a:t>0.600</a:t>
                      </a:r>
                      <a:endParaRPr lang="fr-FR" sz="1700" b="1" dirty="0"/>
                    </a:p>
                  </a:txBody>
                  <a:tcPr/>
                </a:tc>
                <a:tc>
                  <a:txBody>
                    <a:bodyPr/>
                    <a:lstStyle/>
                    <a:p>
                      <a:pPr algn="ctr"/>
                      <a:r>
                        <a:rPr lang="fr-FR" sz="1700" b="1" dirty="0" smtClean="0"/>
                        <a:t>5.43</a:t>
                      </a:r>
                    </a:p>
                    <a:p>
                      <a:pPr algn="ctr"/>
                      <a:r>
                        <a:rPr lang="fr-FR" sz="1700" b="1" dirty="0" smtClean="0"/>
                        <a:t>2.91</a:t>
                      </a:r>
                    </a:p>
                    <a:p>
                      <a:pPr algn="ctr"/>
                      <a:r>
                        <a:rPr lang="fr-FR" sz="1700" b="1" dirty="0" smtClean="0"/>
                        <a:t>3.10</a:t>
                      </a:r>
                    </a:p>
                    <a:p>
                      <a:pPr algn="ctr"/>
                      <a:r>
                        <a:rPr lang="fr-FR" sz="1700" b="1" dirty="0" smtClean="0"/>
                        <a:t>2.24</a:t>
                      </a:r>
                      <a:endParaRPr lang="fr-FR" sz="1700" b="1" dirty="0"/>
                    </a:p>
                  </a:txBody>
                  <a:tcPr/>
                </a:tc>
                <a:tc>
                  <a:txBody>
                    <a:bodyPr/>
                    <a:lstStyle/>
                    <a:p>
                      <a:pPr algn="ctr"/>
                      <a:r>
                        <a:rPr lang="fr-FR" sz="1700" b="1" dirty="0" smtClean="0">
                          <a:solidFill>
                            <a:srgbClr val="FF0000"/>
                          </a:solidFill>
                        </a:rPr>
                        <a:t>0.019</a:t>
                      </a:r>
                    </a:p>
                    <a:p>
                      <a:pPr algn="ctr"/>
                      <a:r>
                        <a:rPr lang="fr-FR" sz="1700" b="1" dirty="0" smtClean="0"/>
                        <a:t>0.087</a:t>
                      </a:r>
                    </a:p>
                    <a:p>
                      <a:pPr algn="ctr"/>
                      <a:r>
                        <a:rPr lang="fr-FR" sz="1700" b="1" dirty="0" smtClean="0"/>
                        <a:t>0.078</a:t>
                      </a:r>
                    </a:p>
                    <a:p>
                      <a:pPr algn="ctr"/>
                      <a:r>
                        <a:rPr lang="fr-FR" sz="1700" b="1" dirty="0" smtClean="0"/>
                        <a:t>0.13</a:t>
                      </a:r>
                      <a:endParaRPr lang="fr-FR" sz="1700" b="1" dirty="0"/>
                    </a:p>
                  </a:txBody>
                  <a:tcPr/>
                </a:tc>
              </a:tr>
              <a:tr h="370840">
                <a:tc>
                  <a:txBody>
                    <a:bodyPr/>
                    <a:lstStyle/>
                    <a:p>
                      <a:r>
                        <a:rPr lang="fr-FR" sz="1700" b="1" dirty="0" smtClean="0"/>
                        <a:t>Modèle 4</a:t>
                      </a:r>
                      <a:endParaRPr lang="fr-FR" sz="1700" b="1" dirty="0"/>
                    </a:p>
                  </a:txBody>
                  <a:tcPr/>
                </a:tc>
                <a:tc>
                  <a:txBody>
                    <a:bodyPr/>
                    <a:lstStyle/>
                    <a:p>
                      <a:r>
                        <a:rPr lang="fr-FR" sz="1700" b="1" dirty="0" smtClean="0">
                          <a:solidFill>
                            <a:schemeClr val="accent2">
                              <a:lumMod val="75000"/>
                            </a:schemeClr>
                          </a:solidFill>
                        </a:rPr>
                        <a:t>Albumine</a:t>
                      </a:r>
                    </a:p>
                    <a:p>
                      <a:r>
                        <a:rPr lang="fr-FR" sz="1700" b="1" dirty="0" smtClean="0">
                          <a:solidFill>
                            <a:schemeClr val="accent2">
                              <a:lumMod val="75000"/>
                            </a:schemeClr>
                          </a:solidFill>
                        </a:rPr>
                        <a:t>URR</a:t>
                      </a:r>
                    </a:p>
                    <a:p>
                      <a:r>
                        <a:rPr lang="fr-FR" sz="1700" b="1" dirty="0" smtClean="0">
                          <a:solidFill>
                            <a:schemeClr val="accent2">
                              <a:lumMod val="75000"/>
                            </a:schemeClr>
                          </a:solidFill>
                        </a:rPr>
                        <a:t>CT</a:t>
                      </a:r>
                    </a:p>
                    <a:p>
                      <a:r>
                        <a:rPr lang="fr-FR" sz="1700" b="1" dirty="0" smtClean="0">
                          <a:solidFill>
                            <a:schemeClr val="accent2">
                              <a:lumMod val="75000"/>
                            </a:schemeClr>
                          </a:solidFill>
                        </a:rPr>
                        <a:t>IMC</a:t>
                      </a:r>
                    </a:p>
                    <a:p>
                      <a:r>
                        <a:rPr lang="fr-FR" sz="1700" b="1" dirty="0" smtClean="0">
                          <a:solidFill>
                            <a:schemeClr val="accent2">
                              <a:lumMod val="75000"/>
                            </a:schemeClr>
                          </a:solidFill>
                        </a:rPr>
                        <a:t>CRP</a:t>
                      </a:r>
                    </a:p>
                    <a:p>
                      <a:r>
                        <a:rPr lang="fr-FR" sz="1700" b="1" dirty="0" err="1" smtClean="0">
                          <a:solidFill>
                            <a:schemeClr val="accent2">
                              <a:lumMod val="75000"/>
                            </a:schemeClr>
                          </a:solidFill>
                        </a:rPr>
                        <a:t>Lp</a:t>
                      </a:r>
                      <a:r>
                        <a:rPr lang="fr-FR" sz="1700" b="1" dirty="0" smtClean="0">
                          <a:solidFill>
                            <a:schemeClr val="accent2">
                              <a:lumMod val="75000"/>
                            </a:schemeClr>
                          </a:solidFill>
                        </a:rPr>
                        <a:t>(a)</a:t>
                      </a:r>
                    </a:p>
                    <a:p>
                      <a:r>
                        <a:rPr lang="fr-FR" sz="1700" b="1" dirty="0" err="1" smtClean="0">
                          <a:solidFill>
                            <a:schemeClr val="accent2">
                              <a:lumMod val="75000"/>
                            </a:schemeClr>
                          </a:solidFill>
                        </a:rPr>
                        <a:t>Hcy</a:t>
                      </a:r>
                      <a:r>
                        <a:rPr lang="fr-FR" sz="1700" b="1" dirty="0" smtClean="0">
                          <a:solidFill>
                            <a:schemeClr val="accent2">
                              <a:lumMod val="75000"/>
                            </a:schemeClr>
                          </a:solidFill>
                        </a:rPr>
                        <a:t> </a:t>
                      </a:r>
                      <a:endParaRPr lang="fr-FR" sz="1700" b="1" dirty="0">
                        <a:solidFill>
                          <a:schemeClr val="accent2">
                            <a:lumMod val="75000"/>
                          </a:schemeClr>
                        </a:solidFill>
                      </a:endParaRPr>
                    </a:p>
                  </a:txBody>
                  <a:tcPr/>
                </a:tc>
                <a:tc>
                  <a:txBody>
                    <a:bodyPr/>
                    <a:lstStyle/>
                    <a:p>
                      <a:pPr algn="ctr"/>
                      <a:r>
                        <a:rPr lang="fr-FR" sz="1700" b="1" dirty="0" smtClean="0"/>
                        <a:t>0.52</a:t>
                      </a:r>
                    </a:p>
                    <a:p>
                      <a:pPr algn="ctr"/>
                      <a:r>
                        <a:rPr lang="fr-FR" sz="1700" b="1" dirty="0" smtClean="0"/>
                        <a:t>0.53</a:t>
                      </a:r>
                    </a:p>
                    <a:p>
                      <a:pPr algn="ctr"/>
                      <a:r>
                        <a:rPr lang="fr-FR" sz="1700" b="1" dirty="0" smtClean="0"/>
                        <a:t>0.54</a:t>
                      </a:r>
                    </a:p>
                    <a:p>
                      <a:pPr algn="ctr"/>
                      <a:r>
                        <a:rPr lang="fr-FR" sz="1700" b="1" dirty="0" smtClean="0"/>
                        <a:t>0.62</a:t>
                      </a:r>
                    </a:p>
                    <a:p>
                      <a:pPr algn="ctr"/>
                      <a:r>
                        <a:rPr lang="fr-FR" sz="1700" b="1" dirty="0" smtClean="0"/>
                        <a:t>0.54</a:t>
                      </a:r>
                    </a:p>
                    <a:p>
                      <a:pPr algn="ctr"/>
                      <a:r>
                        <a:rPr lang="fr-FR" sz="1700" b="1" dirty="0" smtClean="0"/>
                        <a:t>0.82</a:t>
                      </a:r>
                    </a:p>
                    <a:p>
                      <a:pPr algn="ctr"/>
                      <a:r>
                        <a:rPr lang="fr-FR" sz="1700" b="1" dirty="0" smtClean="0"/>
                        <a:t>0.54</a:t>
                      </a:r>
                      <a:endParaRPr lang="fr-FR" sz="1700" b="1" dirty="0"/>
                    </a:p>
                  </a:txBody>
                  <a:tcPr/>
                </a:tc>
                <a:tc>
                  <a:txBody>
                    <a:bodyPr/>
                    <a:lstStyle/>
                    <a:p>
                      <a:pPr algn="ctr"/>
                      <a:r>
                        <a:rPr lang="fr-FR" sz="1700" b="1" dirty="0" smtClean="0"/>
                        <a:t>5.14</a:t>
                      </a:r>
                    </a:p>
                    <a:p>
                      <a:pPr algn="ctr"/>
                      <a:r>
                        <a:rPr lang="fr-FR" sz="1700" b="1" dirty="0" smtClean="0"/>
                        <a:t>2.88</a:t>
                      </a:r>
                    </a:p>
                    <a:p>
                      <a:pPr algn="ctr"/>
                      <a:r>
                        <a:rPr lang="fr-FR" sz="1700" b="1" dirty="0" smtClean="0"/>
                        <a:t>2.88</a:t>
                      </a:r>
                    </a:p>
                    <a:p>
                      <a:pPr algn="ctr"/>
                      <a:r>
                        <a:rPr lang="fr-FR" sz="1700" b="1" dirty="0" smtClean="0"/>
                        <a:t>2.85</a:t>
                      </a:r>
                    </a:p>
                    <a:p>
                      <a:pPr algn="ctr"/>
                      <a:r>
                        <a:rPr lang="fr-FR" sz="1700" b="1" dirty="0" smtClean="0"/>
                        <a:t>0.32</a:t>
                      </a:r>
                    </a:p>
                    <a:p>
                      <a:pPr algn="ctr"/>
                      <a:r>
                        <a:rPr lang="fr-FR" sz="1700" b="1" dirty="0" smtClean="0"/>
                        <a:t>0.08</a:t>
                      </a:r>
                    </a:p>
                    <a:p>
                      <a:pPr algn="ctr"/>
                      <a:r>
                        <a:rPr lang="fr-FR" sz="1700" b="1" dirty="0" smtClean="0"/>
                        <a:t>1.16</a:t>
                      </a:r>
                      <a:endParaRPr lang="fr-FR" sz="1700" b="1" dirty="0"/>
                    </a:p>
                  </a:txBody>
                  <a:tcPr/>
                </a:tc>
                <a:tc>
                  <a:txBody>
                    <a:bodyPr/>
                    <a:lstStyle/>
                    <a:p>
                      <a:pPr algn="ctr"/>
                      <a:r>
                        <a:rPr lang="fr-FR" sz="1700" b="1" dirty="0" smtClean="0">
                          <a:solidFill>
                            <a:srgbClr val="FF0000"/>
                          </a:solidFill>
                        </a:rPr>
                        <a:t>0.023</a:t>
                      </a:r>
                    </a:p>
                    <a:p>
                      <a:pPr algn="ctr"/>
                      <a:r>
                        <a:rPr lang="fr-FR" sz="1700" b="1" dirty="0" smtClean="0"/>
                        <a:t>0.089</a:t>
                      </a:r>
                    </a:p>
                    <a:p>
                      <a:pPr algn="ctr"/>
                      <a:r>
                        <a:rPr lang="fr-FR" sz="1700" b="1" dirty="0" smtClean="0"/>
                        <a:t>0.091</a:t>
                      </a:r>
                    </a:p>
                    <a:p>
                      <a:pPr algn="ctr"/>
                      <a:r>
                        <a:rPr lang="fr-FR" sz="1700" b="1" dirty="0" smtClean="0"/>
                        <a:t>0.094</a:t>
                      </a:r>
                    </a:p>
                    <a:p>
                      <a:pPr algn="ctr"/>
                      <a:r>
                        <a:rPr lang="fr-FR" sz="1700" b="1" dirty="0" smtClean="0"/>
                        <a:t>0.57</a:t>
                      </a:r>
                    </a:p>
                    <a:p>
                      <a:pPr algn="ctr"/>
                      <a:r>
                        <a:rPr lang="fr-FR" sz="1700" b="1" dirty="0" smtClean="0"/>
                        <a:t>0.76</a:t>
                      </a:r>
                    </a:p>
                    <a:p>
                      <a:pPr algn="ctr"/>
                      <a:r>
                        <a:rPr lang="fr-FR" sz="1700" b="1" dirty="0" smtClean="0"/>
                        <a:t>0.26</a:t>
                      </a:r>
                      <a:endParaRPr lang="fr-FR" sz="1700" b="1" dirty="0"/>
                    </a:p>
                  </a:txBody>
                  <a:tcPr/>
                </a:tc>
              </a:tr>
            </a:tbl>
          </a:graphicData>
        </a:graphic>
      </p:graphicFrame>
      <p:sp>
        <p:nvSpPr>
          <p:cNvPr id="7" name="ZoneTexte 6"/>
          <p:cNvSpPr txBox="1"/>
          <p:nvPr/>
        </p:nvSpPr>
        <p:spPr>
          <a:xfrm>
            <a:off x="500034" y="428604"/>
            <a:ext cx="7215238" cy="369332"/>
          </a:xfrm>
          <a:prstGeom prst="rect">
            <a:avLst/>
          </a:prstGeom>
          <a:noFill/>
        </p:spPr>
        <p:txBody>
          <a:bodyPr wrap="square" rtlCol="0">
            <a:spAutoFit/>
          </a:bodyPr>
          <a:lstStyle/>
          <a:p>
            <a:r>
              <a:rPr lang="fr-FR" b="1" dirty="0" smtClean="0"/>
              <a:t>Tableau 8. résultats de l’analyse par régression logistique</a:t>
            </a:r>
            <a:endParaRPr lang="fr-FR"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0"/>
            <a:ext cx="7772400" cy="500066"/>
          </a:xfrm>
        </p:spPr>
        <p:txBody>
          <a:bodyPr/>
          <a:lstStyle/>
          <a:p>
            <a:pPr algn="ctr"/>
            <a:r>
              <a:rPr lang="fr-FR" sz="2800" b="1" dirty="0" smtClean="0">
                <a:solidFill>
                  <a:srgbClr val="FFFF00"/>
                </a:solidFill>
              </a:rPr>
              <a:t>RESULTATS ET DISCUSSION XV</a:t>
            </a:r>
            <a:endParaRPr lang="fr-FR" sz="2800" dirty="0"/>
          </a:p>
        </p:txBody>
      </p:sp>
      <p:graphicFrame>
        <p:nvGraphicFramePr>
          <p:cNvPr id="7" name="Espace réservé du contenu 6"/>
          <p:cNvGraphicFramePr>
            <a:graphicFrameLocks noGrp="1"/>
          </p:cNvGraphicFramePr>
          <p:nvPr>
            <p:ph idx="1"/>
          </p:nvPr>
        </p:nvGraphicFramePr>
        <p:xfrm>
          <a:off x="571472" y="1214422"/>
          <a:ext cx="8358219" cy="5286411"/>
        </p:xfrm>
        <a:graphic>
          <a:graphicData uri="http://schemas.openxmlformats.org/drawingml/2006/table">
            <a:tbl>
              <a:tblPr firstRow="1" bandRow="1">
                <a:tableStyleId>{21E4AEA4-8DFA-4A89-87EB-49C32662AFE0}</a:tableStyleId>
              </a:tblPr>
              <a:tblGrid>
                <a:gridCol w="2497172"/>
                <a:gridCol w="1762729"/>
                <a:gridCol w="2717542"/>
                <a:gridCol w="1380776"/>
              </a:tblGrid>
              <a:tr h="551271">
                <a:tc>
                  <a:txBody>
                    <a:bodyPr/>
                    <a:lstStyle/>
                    <a:p>
                      <a:r>
                        <a:rPr lang="fr-FR" sz="1900" b="1" dirty="0" smtClean="0"/>
                        <a:t>Variables </a:t>
                      </a:r>
                      <a:endParaRPr lang="fr-FR" sz="1900" b="1" dirty="0"/>
                    </a:p>
                  </a:txBody>
                  <a:tcPr/>
                </a:tc>
                <a:tc>
                  <a:txBody>
                    <a:bodyPr/>
                    <a:lstStyle/>
                    <a:p>
                      <a:pPr algn="ctr"/>
                      <a:r>
                        <a:rPr lang="fr-FR" sz="1900" b="1" dirty="0" smtClean="0"/>
                        <a:t>OR</a:t>
                      </a:r>
                      <a:endParaRPr lang="fr-FR" sz="1900" b="1" dirty="0"/>
                    </a:p>
                  </a:txBody>
                  <a:tcPr/>
                </a:tc>
                <a:tc>
                  <a:txBody>
                    <a:bodyPr/>
                    <a:lstStyle/>
                    <a:p>
                      <a:pPr algn="ctr"/>
                      <a:r>
                        <a:rPr lang="fr-FR" sz="1900" b="1" dirty="0" smtClean="0"/>
                        <a:t>IC 95% ( bas et haut)</a:t>
                      </a:r>
                      <a:endParaRPr lang="fr-FR" sz="1900" b="1" dirty="0"/>
                    </a:p>
                  </a:txBody>
                  <a:tcPr/>
                </a:tc>
                <a:tc>
                  <a:txBody>
                    <a:bodyPr/>
                    <a:lstStyle/>
                    <a:p>
                      <a:pPr algn="ctr"/>
                      <a:r>
                        <a:rPr lang="fr-FR" sz="1900" b="1" dirty="0" smtClean="0"/>
                        <a:t>P</a:t>
                      </a:r>
                      <a:endParaRPr lang="fr-FR" sz="1900" b="1" dirty="0"/>
                    </a:p>
                  </a:txBody>
                  <a:tcPr/>
                </a:tc>
              </a:tr>
              <a:tr h="473514">
                <a:tc>
                  <a:txBody>
                    <a:bodyPr/>
                    <a:lstStyle/>
                    <a:p>
                      <a:r>
                        <a:rPr lang="fr-FR" sz="1900" b="1" dirty="0" smtClean="0"/>
                        <a:t>Albumine  </a:t>
                      </a:r>
                      <a:r>
                        <a:rPr lang="fr-FR" sz="1900" b="1" baseline="0" dirty="0" smtClean="0"/>
                        <a:t>(</a:t>
                      </a:r>
                      <a:r>
                        <a:rPr lang="fr-FR" sz="1900" b="1" dirty="0" smtClean="0"/>
                        <a:t>&lt; 35 mg/L)</a:t>
                      </a:r>
                      <a:endParaRPr lang="fr-FR" sz="1900" b="1" dirty="0">
                        <a:solidFill>
                          <a:srgbClr val="FF0000"/>
                        </a:solidFill>
                      </a:endParaRPr>
                    </a:p>
                  </a:txBody>
                  <a:tcPr/>
                </a:tc>
                <a:tc>
                  <a:txBody>
                    <a:bodyPr/>
                    <a:lstStyle/>
                    <a:p>
                      <a:pPr algn="ctr"/>
                      <a:r>
                        <a:rPr lang="fr-FR" sz="1900" b="1" dirty="0" smtClean="0"/>
                        <a:t>3.16</a:t>
                      </a:r>
                      <a:endParaRPr lang="fr-FR" sz="1900" b="1" dirty="0">
                        <a:solidFill>
                          <a:srgbClr val="FF0000"/>
                        </a:solidFill>
                      </a:endParaRPr>
                    </a:p>
                  </a:txBody>
                  <a:tcPr/>
                </a:tc>
                <a:tc>
                  <a:txBody>
                    <a:bodyPr/>
                    <a:lstStyle/>
                    <a:p>
                      <a:pPr algn="ctr"/>
                      <a:r>
                        <a:rPr lang="fr-FR" sz="1900" b="1" dirty="0" smtClean="0"/>
                        <a:t>1.42 – 9.14</a:t>
                      </a:r>
                      <a:endParaRPr lang="fr-FR" sz="1900" b="1" dirty="0">
                        <a:solidFill>
                          <a:srgbClr val="FF0000"/>
                        </a:solidFill>
                      </a:endParaRPr>
                    </a:p>
                  </a:txBody>
                  <a:tcPr/>
                </a:tc>
                <a:tc>
                  <a:txBody>
                    <a:bodyPr/>
                    <a:lstStyle/>
                    <a:p>
                      <a:pPr algn="ctr"/>
                      <a:r>
                        <a:rPr lang="fr-FR" sz="1900" b="1" dirty="0" smtClean="0"/>
                        <a:t>0.005</a:t>
                      </a:r>
                      <a:endParaRPr lang="fr-FR" sz="1900" b="1" dirty="0">
                        <a:solidFill>
                          <a:srgbClr val="FF0000"/>
                        </a:solidFill>
                      </a:endParaRPr>
                    </a:p>
                  </a:txBody>
                  <a:tcPr/>
                </a:tc>
              </a:tr>
              <a:tr h="473514">
                <a:tc>
                  <a:txBody>
                    <a:bodyPr/>
                    <a:lstStyle/>
                    <a:p>
                      <a:r>
                        <a:rPr lang="fr-FR" sz="1900" b="1" dirty="0" err="1" smtClean="0">
                          <a:solidFill>
                            <a:schemeClr val="bg1"/>
                          </a:solidFill>
                        </a:rPr>
                        <a:t>Hcy</a:t>
                      </a:r>
                      <a:r>
                        <a:rPr lang="fr-FR" sz="1900" b="1" dirty="0" smtClean="0">
                          <a:solidFill>
                            <a:schemeClr val="bg1"/>
                          </a:solidFill>
                        </a:rPr>
                        <a:t>  </a:t>
                      </a:r>
                      <a:r>
                        <a:rPr lang="fr-FR" sz="1900" b="1" baseline="0" dirty="0" smtClean="0">
                          <a:solidFill>
                            <a:schemeClr val="bg1"/>
                          </a:solidFill>
                        </a:rPr>
                        <a:t>         (&gt; 35 µmol/L)</a:t>
                      </a:r>
                      <a:endParaRPr lang="fr-FR" sz="1900" b="1" dirty="0">
                        <a:solidFill>
                          <a:schemeClr val="bg1"/>
                        </a:solidFill>
                      </a:endParaRPr>
                    </a:p>
                  </a:txBody>
                  <a:tcPr/>
                </a:tc>
                <a:tc>
                  <a:txBody>
                    <a:bodyPr/>
                    <a:lstStyle/>
                    <a:p>
                      <a:pPr algn="ctr"/>
                      <a:r>
                        <a:rPr lang="fr-FR" sz="1900" b="1" dirty="0" smtClean="0">
                          <a:solidFill>
                            <a:schemeClr val="tx2">
                              <a:lumMod val="50000"/>
                            </a:schemeClr>
                          </a:solidFill>
                        </a:rPr>
                        <a:t>0.6</a:t>
                      </a:r>
                      <a:endParaRPr lang="fr-FR" sz="1900" b="1" dirty="0">
                        <a:solidFill>
                          <a:schemeClr val="tx2">
                            <a:lumMod val="50000"/>
                          </a:schemeClr>
                        </a:solidFill>
                      </a:endParaRPr>
                    </a:p>
                  </a:txBody>
                  <a:tcPr/>
                </a:tc>
                <a:tc>
                  <a:txBody>
                    <a:bodyPr/>
                    <a:lstStyle/>
                    <a:p>
                      <a:pPr algn="ctr"/>
                      <a:r>
                        <a:rPr lang="fr-FR" sz="1900" b="1" dirty="0" smtClean="0">
                          <a:solidFill>
                            <a:schemeClr val="tx2">
                              <a:lumMod val="50000"/>
                            </a:schemeClr>
                          </a:solidFill>
                        </a:rPr>
                        <a:t>0.24 – 1.45</a:t>
                      </a:r>
                      <a:endParaRPr lang="fr-FR" sz="1900" b="1" dirty="0">
                        <a:solidFill>
                          <a:schemeClr val="tx2">
                            <a:lumMod val="50000"/>
                          </a:schemeClr>
                        </a:solidFill>
                      </a:endParaRPr>
                    </a:p>
                  </a:txBody>
                  <a:tcPr/>
                </a:tc>
                <a:tc>
                  <a:txBody>
                    <a:bodyPr/>
                    <a:lstStyle/>
                    <a:p>
                      <a:pPr algn="ctr"/>
                      <a:r>
                        <a:rPr lang="fr-FR" sz="1900" b="1" dirty="0" smtClean="0">
                          <a:solidFill>
                            <a:schemeClr val="tx2">
                              <a:lumMod val="50000"/>
                            </a:schemeClr>
                          </a:solidFill>
                        </a:rPr>
                        <a:t>0.25</a:t>
                      </a:r>
                      <a:endParaRPr lang="fr-FR" sz="1900" b="1" dirty="0">
                        <a:solidFill>
                          <a:schemeClr val="tx2">
                            <a:lumMod val="50000"/>
                          </a:schemeClr>
                        </a:solidFill>
                      </a:endParaRPr>
                    </a:p>
                  </a:txBody>
                  <a:tcPr/>
                </a:tc>
              </a:tr>
              <a:tr h="473514">
                <a:tc>
                  <a:txBody>
                    <a:bodyPr/>
                    <a:lstStyle/>
                    <a:p>
                      <a:r>
                        <a:rPr lang="fr-FR" sz="1900" b="1" dirty="0" smtClean="0"/>
                        <a:t>CT            ( &lt; 1.5 g/L)</a:t>
                      </a:r>
                      <a:endParaRPr lang="fr-FR" sz="1900" b="1" dirty="0">
                        <a:solidFill>
                          <a:srgbClr val="FF0000"/>
                        </a:solidFill>
                      </a:endParaRPr>
                    </a:p>
                  </a:txBody>
                  <a:tcPr/>
                </a:tc>
                <a:tc>
                  <a:txBody>
                    <a:bodyPr/>
                    <a:lstStyle/>
                    <a:p>
                      <a:pPr algn="ctr"/>
                      <a:r>
                        <a:rPr lang="fr-FR" sz="1900" b="1" dirty="0" smtClean="0"/>
                        <a:t>2.27</a:t>
                      </a:r>
                      <a:endParaRPr lang="fr-FR" sz="1900" b="1" dirty="0">
                        <a:solidFill>
                          <a:srgbClr val="FF0000"/>
                        </a:solidFill>
                      </a:endParaRPr>
                    </a:p>
                  </a:txBody>
                  <a:tcPr/>
                </a:tc>
                <a:tc>
                  <a:txBody>
                    <a:bodyPr/>
                    <a:lstStyle/>
                    <a:p>
                      <a:pPr algn="ctr"/>
                      <a:r>
                        <a:rPr lang="fr-FR" sz="1900" b="1" dirty="0" smtClean="0"/>
                        <a:t>1.00 – 5.13</a:t>
                      </a:r>
                      <a:endParaRPr lang="fr-FR" sz="1900" b="1" dirty="0">
                        <a:solidFill>
                          <a:srgbClr val="FF0000"/>
                        </a:solidFill>
                      </a:endParaRPr>
                    </a:p>
                  </a:txBody>
                  <a:tcPr/>
                </a:tc>
                <a:tc>
                  <a:txBody>
                    <a:bodyPr/>
                    <a:lstStyle/>
                    <a:p>
                      <a:pPr algn="ctr"/>
                      <a:r>
                        <a:rPr lang="fr-FR" sz="1900" b="1" dirty="0" smtClean="0"/>
                        <a:t>0.046</a:t>
                      </a:r>
                      <a:endParaRPr lang="fr-FR" sz="1900" b="1" dirty="0">
                        <a:solidFill>
                          <a:srgbClr val="FF0000"/>
                        </a:solidFill>
                      </a:endParaRPr>
                    </a:p>
                  </a:txBody>
                  <a:tcPr/>
                </a:tc>
              </a:tr>
              <a:tr h="473514">
                <a:tc>
                  <a:txBody>
                    <a:bodyPr/>
                    <a:lstStyle/>
                    <a:p>
                      <a:r>
                        <a:rPr lang="fr-FR" sz="1900" b="1" dirty="0" smtClean="0"/>
                        <a:t>TG            (&lt; 1.5 g/L)</a:t>
                      </a:r>
                      <a:endParaRPr lang="fr-FR" sz="1900" b="1" dirty="0">
                        <a:solidFill>
                          <a:srgbClr val="FF0000"/>
                        </a:solidFill>
                      </a:endParaRPr>
                    </a:p>
                  </a:txBody>
                  <a:tcPr/>
                </a:tc>
                <a:tc>
                  <a:txBody>
                    <a:bodyPr/>
                    <a:lstStyle/>
                    <a:p>
                      <a:pPr algn="ctr"/>
                      <a:r>
                        <a:rPr lang="fr-FR" sz="1900" b="1" dirty="0" smtClean="0"/>
                        <a:t>2.7</a:t>
                      </a:r>
                      <a:endParaRPr lang="fr-FR" sz="1900" b="1" dirty="0">
                        <a:solidFill>
                          <a:srgbClr val="FF0000"/>
                        </a:solidFill>
                      </a:endParaRPr>
                    </a:p>
                  </a:txBody>
                  <a:tcPr/>
                </a:tc>
                <a:tc>
                  <a:txBody>
                    <a:bodyPr/>
                    <a:lstStyle/>
                    <a:p>
                      <a:pPr algn="ctr"/>
                      <a:r>
                        <a:rPr lang="fr-FR" sz="1900" b="1" dirty="0" smtClean="0"/>
                        <a:t>1.10 – 6.75</a:t>
                      </a:r>
                      <a:endParaRPr lang="fr-FR" sz="1900" b="1" dirty="0">
                        <a:solidFill>
                          <a:srgbClr val="FF0000"/>
                        </a:solidFill>
                      </a:endParaRPr>
                    </a:p>
                  </a:txBody>
                  <a:tcPr/>
                </a:tc>
                <a:tc>
                  <a:txBody>
                    <a:bodyPr/>
                    <a:lstStyle/>
                    <a:p>
                      <a:pPr algn="ctr"/>
                      <a:r>
                        <a:rPr lang="fr-FR" sz="1900" b="1" dirty="0" smtClean="0"/>
                        <a:t>0.027</a:t>
                      </a:r>
                      <a:endParaRPr lang="fr-FR" sz="1900" b="1" dirty="0">
                        <a:solidFill>
                          <a:srgbClr val="FF0000"/>
                        </a:solidFill>
                      </a:endParaRPr>
                    </a:p>
                  </a:txBody>
                  <a:tcPr/>
                </a:tc>
              </a:tr>
              <a:tr h="473514">
                <a:tc>
                  <a:txBody>
                    <a:bodyPr/>
                    <a:lstStyle/>
                    <a:p>
                      <a:r>
                        <a:rPr lang="fr-FR" sz="1900" b="1" dirty="0" smtClean="0">
                          <a:solidFill>
                            <a:schemeClr val="bg1"/>
                          </a:solidFill>
                        </a:rPr>
                        <a:t>CRP         (&gt; 3 mg/L)</a:t>
                      </a:r>
                      <a:endParaRPr lang="fr-FR" sz="1900" b="1" dirty="0">
                        <a:solidFill>
                          <a:schemeClr val="bg1"/>
                        </a:solidFill>
                      </a:endParaRPr>
                    </a:p>
                  </a:txBody>
                  <a:tcPr/>
                </a:tc>
                <a:tc>
                  <a:txBody>
                    <a:bodyPr/>
                    <a:lstStyle/>
                    <a:p>
                      <a:pPr algn="ctr"/>
                      <a:r>
                        <a:rPr lang="fr-FR" sz="1900" b="1" dirty="0" smtClean="0">
                          <a:solidFill>
                            <a:schemeClr val="tx2">
                              <a:lumMod val="50000"/>
                            </a:schemeClr>
                          </a:solidFill>
                        </a:rPr>
                        <a:t>0.60</a:t>
                      </a:r>
                      <a:endParaRPr lang="fr-FR" sz="1900" b="1" dirty="0">
                        <a:solidFill>
                          <a:schemeClr val="tx2">
                            <a:lumMod val="50000"/>
                          </a:schemeClr>
                        </a:solidFill>
                      </a:endParaRPr>
                    </a:p>
                  </a:txBody>
                  <a:tcPr/>
                </a:tc>
                <a:tc>
                  <a:txBody>
                    <a:bodyPr/>
                    <a:lstStyle/>
                    <a:p>
                      <a:pPr algn="ctr"/>
                      <a:r>
                        <a:rPr lang="fr-FR" sz="1900" b="1" dirty="0" smtClean="0">
                          <a:solidFill>
                            <a:schemeClr val="tx2">
                              <a:lumMod val="50000"/>
                            </a:schemeClr>
                          </a:solidFill>
                        </a:rPr>
                        <a:t>0.26 – 1.34</a:t>
                      </a:r>
                      <a:endParaRPr lang="fr-FR" sz="1900" b="1" dirty="0">
                        <a:solidFill>
                          <a:schemeClr val="tx2">
                            <a:lumMod val="50000"/>
                          </a:schemeClr>
                        </a:solidFill>
                      </a:endParaRPr>
                    </a:p>
                  </a:txBody>
                  <a:tcPr/>
                </a:tc>
                <a:tc>
                  <a:txBody>
                    <a:bodyPr/>
                    <a:lstStyle/>
                    <a:p>
                      <a:pPr algn="ctr"/>
                      <a:r>
                        <a:rPr lang="fr-FR" sz="1900" b="1" dirty="0" smtClean="0">
                          <a:solidFill>
                            <a:schemeClr val="tx2">
                              <a:lumMod val="50000"/>
                            </a:schemeClr>
                          </a:solidFill>
                        </a:rPr>
                        <a:t>0.221</a:t>
                      </a:r>
                      <a:endParaRPr lang="fr-FR" sz="1900" b="1" dirty="0">
                        <a:solidFill>
                          <a:schemeClr val="tx2">
                            <a:lumMod val="50000"/>
                          </a:schemeClr>
                        </a:solidFill>
                      </a:endParaRPr>
                    </a:p>
                  </a:txBody>
                  <a:tcPr/>
                </a:tc>
              </a:tr>
              <a:tr h="473514">
                <a:tc>
                  <a:txBody>
                    <a:bodyPr/>
                    <a:lstStyle/>
                    <a:p>
                      <a:r>
                        <a:rPr lang="fr-FR" sz="1900" b="1" dirty="0" err="1" smtClean="0">
                          <a:solidFill>
                            <a:schemeClr val="bg1"/>
                          </a:solidFill>
                        </a:rPr>
                        <a:t>Lp</a:t>
                      </a:r>
                      <a:r>
                        <a:rPr lang="fr-FR" sz="1900" b="1" dirty="0" smtClean="0">
                          <a:solidFill>
                            <a:schemeClr val="bg1"/>
                          </a:solidFill>
                        </a:rPr>
                        <a:t>(a)        (&gt; 0.3g/L)</a:t>
                      </a:r>
                      <a:endParaRPr lang="fr-FR" sz="1900" b="1" dirty="0">
                        <a:solidFill>
                          <a:schemeClr val="bg1"/>
                        </a:solidFill>
                      </a:endParaRPr>
                    </a:p>
                  </a:txBody>
                  <a:tcPr/>
                </a:tc>
                <a:tc>
                  <a:txBody>
                    <a:bodyPr/>
                    <a:lstStyle/>
                    <a:p>
                      <a:pPr algn="ctr"/>
                      <a:r>
                        <a:rPr lang="fr-FR" sz="1900" b="1" dirty="0" smtClean="0">
                          <a:solidFill>
                            <a:schemeClr val="tx2">
                              <a:lumMod val="50000"/>
                            </a:schemeClr>
                          </a:solidFill>
                        </a:rPr>
                        <a:t>0.7</a:t>
                      </a:r>
                      <a:endParaRPr lang="fr-FR" sz="1900" b="1" dirty="0">
                        <a:solidFill>
                          <a:schemeClr val="tx2">
                            <a:lumMod val="50000"/>
                          </a:schemeClr>
                        </a:solidFill>
                      </a:endParaRPr>
                    </a:p>
                  </a:txBody>
                  <a:tcPr/>
                </a:tc>
                <a:tc>
                  <a:txBody>
                    <a:bodyPr/>
                    <a:lstStyle/>
                    <a:p>
                      <a:pPr algn="ctr"/>
                      <a:r>
                        <a:rPr lang="fr-FR" sz="1900" b="1" dirty="0" smtClean="0">
                          <a:solidFill>
                            <a:schemeClr val="tx2">
                              <a:lumMod val="50000"/>
                            </a:schemeClr>
                          </a:solidFill>
                        </a:rPr>
                        <a:t>0.30 – 1.58</a:t>
                      </a:r>
                      <a:endParaRPr lang="fr-FR" sz="1900" b="1" dirty="0">
                        <a:solidFill>
                          <a:schemeClr val="tx2">
                            <a:lumMod val="50000"/>
                          </a:schemeClr>
                        </a:solidFill>
                      </a:endParaRPr>
                    </a:p>
                  </a:txBody>
                  <a:tcPr/>
                </a:tc>
                <a:tc>
                  <a:txBody>
                    <a:bodyPr/>
                    <a:lstStyle/>
                    <a:p>
                      <a:pPr algn="ctr"/>
                      <a:r>
                        <a:rPr lang="fr-FR" sz="1900" b="1" dirty="0" smtClean="0">
                          <a:solidFill>
                            <a:schemeClr val="tx2">
                              <a:lumMod val="50000"/>
                            </a:schemeClr>
                          </a:solidFill>
                        </a:rPr>
                        <a:t>0.39</a:t>
                      </a:r>
                      <a:endParaRPr lang="fr-FR" sz="1900" b="1" dirty="0">
                        <a:solidFill>
                          <a:schemeClr val="tx2">
                            <a:lumMod val="50000"/>
                          </a:schemeClr>
                        </a:solidFill>
                      </a:endParaRPr>
                    </a:p>
                  </a:txBody>
                  <a:tcPr/>
                </a:tc>
              </a:tr>
              <a:tr h="473514">
                <a:tc>
                  <a:txBody>
                    <a:bodyPr/>
                    <a:lstStyle/>
                    <a:p>
                      <a:r>
                        <a:rPr lang="fr-FR" sz="1900" b="1" dirty="0" smtClean="0"/>
                        <a:t>URR           (&lt; 65 %)</a:t>
                      </a:r>
                      <a:endParaRPr lang="fr-FR" sz="1900" b="1" dirty="0">
                        <a:solidFill>
                          <a:srgbClr val="FF0000"/>
                        </a:solidFill>
                      </a:endParaRPr>
                    </a:p>
                  </a:txBody>
                  <a:tcPr/>
                </a:tc>
                <a:tc>
                  <a:txBody>
                    <a:bodyPr/>
                    <a:lstStyle/>
                    <a:p>
                      <a:pPr algn="ctr"/>
                      <a:r>
                        <a:rPr lang="fr-FR" sz="1900" b="1" dirty="0" smtClean="0"/>
                        <a:t>2.7</a:t>
                      </a:r>
                      <a:endParaRPr lang="fr-FR" sz="1900" b="1" dirty="0">
                        <a:solidFill>
                          <a:srgbClr val="FF0000"/>
                        </a:solidFill>
                      </a:endParaRPr>
                    </a:p>
                  </a:txBody>
                  <a:tcPr/>
                </a:tc>
                <a:tc>
                  <a:txBody>
                    <a:bodyPr/>
                    <a:lstStyle/>
                    <a:p>
                      <a:pPr algn="ctr"/>
                      <a:r>
                        <a:rPr lang="fr-FR" sz="1900" b="1" dirty="0" smtClean="0"/>
                        <a:t>1.05 – 7.09</a:t>
                      </a:r>
                      <a:endParaRPr lang="fr-FR" sz="1900" b="1" dirty="0">
                        <a:solidFill>
                          <a:srgbClr val="FF0000"/>
                        </a:solidFill>
                      </a:endParaRPr>
                    </a:p>
                  </a:txBody>
                  <a:tcPr/>
                </a:tc>
                <a:tc>
                  <a:txBody>
                    <a:bodyPr/>
                    <a:lstStyle/>
                    <a:p>
                      <a:pPr algn="ctr"/>
                      <a:r>
                        <a:rPr lang="fr-FR" sz="1900" b="1" dirty="0" smtClean="0"/>
                        <a:t>0.036</a:t>
                      </a:r>
                      <a:endParaRPr lang="fr-FR" sz="1900" b="1" dirty="0">
                        <a:solidFill>
                          <a:srgbClr val="FF0000"/>
                        </a:solidFill>
                      </a:endParaRPr>
                    </a:p>
                  </a:txBody>
                  <a:tcPr/>
                </a:tc>
              </a:tr>
              <a:tr h="473514">
                <a:tc>
                  <a:txBody>
                    <a:bodyPr/>
                    <a:lstStyle/>
                    <a:p>
                      <a:r>
                        <a:rPr lang="fr-FR" sz="1900" b="1" dirty="0" smtClean="0">
                          <a:solidFill>
                            <a:schemeClr val="bg1"/>
                          </a:solidFill>
                        </a:rPr>
                        <a:t>Diabète </a:t>
                      </a:r>
                      <a:endParaRPr lang="fr-FR" sz="1900" b="1" dirty="0">
                        <a:solidFill>
                          <a:schemeClr val="bg1"/>
                        </a:solidFill>
                      </a:endParaRPr>
                    </a:p>
                  </a:txBody>
                  <a:tcPr/>
                </a:tc>
                <a:tc>
                  <a:txBody>
                    <a:bodyPr/>
                    <a:lstStyle/>
                    <a:p>
                      <a:pPr algn="ctr"/>
                      <a:r>
                        <a:rPr lang="fr-FR" sz="1900" b="1" dirty="0" smtClean="0">
                          <a:solidFill>
                            <a:schemeClr val="tx2">
                              <a:lumMod val="50000"/>
                            </a:schemeClr>
                          </a:solidFill>
                        </a:rPr>
                        <a:t>1.55</a:t>
                      </a:r>
                      <a:endParaRPr lang="fr-FR" sz="1900" b="1" dirty="0">
                        <a:solidFill>
                          <a:schemeClr val="tx2">
                            <a:lumMod val="50000"/>
                          </a:schemeClr>
                        </a:solidFill>
                      </a:endParaRPr>
                    </a:p>
                  </a:txBody>
                  <a:tcPr/>
                </a:tc>
                <a:tc>
                  <a:txBody>
                    <a:bodyPr/>
                    <a:lstStyle/>
                    <a:p>
                      <a:pPr algn="ctr"/>
                      <a:r>
                        <a:rPr lang="fr-FR" sz="1900" b="1" dirty="0" smtClean="0">
                          <a:solidFill>
                            <a:schemeClr val="tx2">
                              <a:lumMod val="50000"/>
                            </a:schemeClr>
                          </a:solidFill>
                        </a:rPr>
                        <a:t>0.59 – 4.01</a:t>
                      </a:r>
                      <a:endParaRPr lang="fr-FR" sz="1900" b="1" dirty="0">
                        <a:solidFill>
                          <a:schemeClr val="tx2">
                            <a:lumMod val="50000"/>
                          </a:schemeClr>
                        </a:solidFill>
                      </a:endParaRPr>
                    </a:p>
                  </a:txBody>
                  <a:tcPr/>
                </a:tc>
                <a:tc>
                  <a:txBody>
                    <a:bodyPr/>
                    <a:lstStyle/>
                    <a:p>
                      <a:pPr algn="ctr"/>
                      <a:r>
                        <a:rPr lang="fr-FR" sz="1900" b="1" dirty="0" smtClean="0">
                          <a:solidFill>
                            <a:schemeClr val="tx2">
                              <a:lumMod val="50000"/>
                            </a:schemeClr>
                          </a:solidFill>
                        </a:rPr>
                        <a:t>0.36</a:t>
                      </a:r>
                      <a:endParaRPr lang="fr-FR" sz="1900" b="1" dirty="0">
                        <a:solidFill>
                          <a:schemeClr val="tx2">
                            <a:lumMod val="50000"/>
                          </a:schemeClr>
                        </a:solidFill>
                      </a:endParaRPr>
                    </a:p>
                  </a:txBody>
                  <a:tcPr/>
                </a:tc>
              </a:tr>
              <a:tr h="473514">
                <a:tc>
                  <a:txBody>
                    <a:bodyPr/>
                    <a:lstStyle/>
                    <a:p>
                      <a:r>
                        <a:rPr lang="fr-FR" sz="1900" b="1" dirty="0" smtClean="0">
                          <a:solidFill>
                            <a:schemeClr val="bg1"/>
                          </a:solidFill>
                        </a:rPr>
                        <a:t>HTA</a:t>
                      </a:r>
                      <a:endParaRPr lang="fr-FR" sz="1900" b="1" dirty="0">
                        <a:solidFill>
                          <a:schemeClr val="bg1"/>
                        </a:solidFill>
                      </a:endParaRPr>
                    </a:p>
                  </a:txBody>
                  <a:tcPr/>
                </a:tc>
                <a:tc>
                  <a:txBody>
                    <a:bodyPr/>
                    <a:lstStyle/>
                    <a:p>
                      <a:pPr algn="ctr"/>
                      <a:r>
                        <a:rPr lang="fr-FR" sz="1900" b="1" dirty="0" smtClean="0">
                          <a:solidFill>
                            <a:schemeClr val="tx2">
                              <a:lumMod val="50000"/>
                            </a:schemeClr>
                          </a:solidFill>
                        </a:rPr>
                        <a:t>1.17</a:t>
                      </a:r>
                      <a:endParaRPr lang="fr-FR" sz="1900" b="1" dirty="0">
                        <a:solidFill>
                          <a:schemeClr val="tx2">
                            <a:lumMod val="50000"/>
                          </a:schemeClr>
                        </a:solidFill>
                      </a:endParaRPr>
                    </a:p>
                  </a:txBody>
                  <a:tcPr/>
                </a:tc>
                <a:tc>
                  <a:txBody>
                    <a:bodyPr/>
                    <a:lstStyle/>
                    <a:p>
                      <a:pPr algn="ctr"/>
                      <a:r>
                        <a:rPr lang="fr-FR" sz="1900" b="1" dirty="0" smtClean="0">
                          <a:solidFill>
                            <a:schemeClr val="tx2">
                              <a:lumMod val="50000"/>
                            </a:schemeClr>
                          </a:solidFill>
                        </a:rPr>
                        <a:t>0.47 – 2.87</a:t>
                      </a:r>
                      <a:endParaRPr lang="fr-FR" sz="1900" b="1" dirty="0">
                        <a:solidFill>
                          <a:schemeClr val="tx2">
                            <a:lumMod val="50000"/>
                          </a:schemeClr>
                        </a:solidFill>
                      </a:endParaRPr>
                    </a:p>
                  </a:txBody>
                  <a:tcPr/>
                </a:tc>
                <a:tc>
                  <a:txBody>
                    <a:bodyPr/>
                    <a:lstStyle/>
                    <a:p>
                      <a:pPr algn="ctr"/>
                      <a:r>
                        <a:rPr lang="fr-FR" sz="1900" b="1" dirty="0" smtClean="0">
                          <a:solidFill>
                            <a:schemeClr val="tx2">
                              <a:lumMod val="50000"/>
                            </a:schemeClr>
                          </a:solidFill>
                        </a:rPr>
                        <a:t>0.73</a:t>
                      </a:r>
                      <a:endParaRPr lang="fr-FR" sz="1900" b="1" dirty="0">
                        <a:solidFill>
                          <a:schemeClr val="tx2">
                            <a:lumMod val="50000"/>
                          </a:schemeClr>
                        </a:solidFill>
                      </a:endParaRPr>
                    </a:p>
                  </a:txBody>
                  <a:tcPr/>
                </a:tc>
              </a:tr>
              <a:tr h="473514">
                <a:tc>
                  <a:txBody>
                    <a:bodyPr/>
                    <a:lstStyle/>
                    <a:p>
                      <a:r>
                        <a:rPr lang="fr-FR" sz="1900" b="1" dirty="0" smtClean="0">
                          <a:solidFill>
                            <a:schemeClr val="bg1"/>
                          </a:solidFill>
                        </a:rPr>
                        <a:t>IMC       (&lt; 20 Kg/m2)</a:t>
                      </a:r>
                      <a:endParaRPr lang="fr-FR" sz="1900" b="1" dirty="0">
                        <a:solidFill>
                          <a:schemeClr val="bg1"/>
                        </a:solidFill>
                      </a:endParaRPr>
                    </a:p>
                  </a:txBody>
                  <a:tcPr/>
                </a:tc>
                <a:tc>
                  <a:txBody>
                    <a:bodyPr/>
                    <a:lstStyle/>
                    <a:p>
                      <a:pPr algn="ctr"/>
                      <a:r>
                        <a:rPr lang="fr-FR" sz="1900" b="1" dirty="0" smtClean="0">
                          <a:solidFill>
                            <a:schemeClr val="tx2">
                              <a:lumMod val="50000"/>
                            </a:schemeClr>
                          </a:solidFill>
                        </a:rPr>
                        <a:t>0.63</a:t>
                      </a:r>
                      <a:endParaRPr lang="fr-FR" sz="1900" b="1" dirty="0">
                        <a:solidFill>
                          <a:schemeClr val="tx2">
                            <a:lumMod val="50000"/>
                          </a:schemeClr>
                        </a:solidFill>
                      </a:endParaRPr>
                    </a:p>
                  </a:txBody>
                  <a:tcPr/>
                </a:tc>
                <a:tc>
                  <a:txBody>
                    <a:bodyPr/>
                    <a:lstStyle/>
                    <a:p>
                      <a:pPr algn="ctr"/>
                      <a:r>
                        <a:rPr lang="fr-FR" sz="1900" b="1" dirty="0" smtClean="0">
                          <a:solidFill>
                            <a:schemeClr val="tx2">
                              <a:lumMod val="50000"/>
                            </a:schemeClr>
                          </a:solidFill>
                        </a:rPr>
                        <a:t>0.23 – 1.64</a:t>
                      </a:r>
                      <a:endParaRPr lang="fr-FR" sz="1900" b="1" dirty="0">
                        <a:solidFill>
                          <a:schemeClr val="tx2">
                            <a:lumMod val="50000"/>
                          </a:schemeClr>
                        </a:solidFill>
                      </a:endParaRPr>
                    </a:p>
                  </a:txBody>
                  <a:tcPr/>
                </a:tc>
                <a:tc>
                  <a:txBody>
                    <a:bodyPr/>
                    <a:lstStyle/>
                    <a:p>
                      <a:pPr algn="ctr"/>
                      <a:r>
                        <a:rPr lang="fr-FR" sz="1900" b="1" dirty="0" smtClean="0">
                          <a:solidFill>
                            <a:schemeClr val="tx2">
                              <a:lumMod val="50000"/>
                            </a:schemeClr>
                          </a:solidFill>
                        </a:rPr>
                        <a:t>0.365</a:t>
                      </a:r>
                      <a:endParaRPr lang="fr-FR" sz="1900" b="1" dirty="0">
                        <a:solidFill>
                          <a:schemeClr val="tx2">
                            <a:lumMod val="50000"/>
                          </a:schemeClr>
                        </a:solidFill>
                      </a:endParaRPr>
                    </a:p>
                  </a:txBody>
                  <a:tcPr/>
                </a:tc>
              </a:tr>
            </a:tbl>
          </a:graphicData>
        </a:graphic>
      </p:graphicFrame>
      <p:sp>
        <p:nvSpPr>
          <p:cNvPr id="6" name="ZoneTexte 5"/>
          <p:cNvSpPr txBox="1"/>
          <p:nvPr/>
        </p:nvSpPr>
        <p:spPr>
          <a:xfrm>
            <a:off x="857224" y="571480"/>
            <a:ext cx="6215106" cy="369332"/>
          </a:xfrm>
          <a:prstGeom prst="rect">
            <a:avLst/>
          </a:prstGeom>
          <a:noFill/>
        </p:spPr>
        <p:txBody>
          <a:bodyPr wrap="square" rtlCol="0">
            <a:spAutoFit/>
          </a:bodyPr>
          <a:lstStyle/>
          <a:p>
            <a:r>
              <a:rPr lang="fr-FR" b="1" dirty="0" smtClean="0"/>
              <a:t>Tableau 9. risque, non ajusté, associé à la survenue d’ECV</a:t>
            </a:r>
            <a:endParaRPr lang="fr-FR"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0"/>
            <a:ext cx="7772400" cy="571480"/>
          </a:xfrm>
        </p:spPr>
        <p:txBody>
          <a:bodyPr/>
          <a:lstStyle/>
          <a:p>
            <a:pPr algn="ctr"/>
            <a:r>
              <a:rPr lang="fr-FR" sz="2800" b="1" dirty="0" smtClean="0">
                <a:solidFill>
                  <a:srgbClr val="FFFF00"/>
                </a:solidFill>
              </a:rPr>
              <a:t>RESULTATS ET DISCUSSION XVI</a:t>
            </a:r>
            <a:endParaRPr lang="fr-FR" sz="2800" b="1" dirty="0"/>
          </a:p>
        </p:txBody>
      </p:sp>
      <p:sp>
        <p:nvSpPr>
          <p:cNvPr id="3" name="Espace réservé du contenu 2"/>
          <p:cNvSpPr>
            <a:spLocks noGrp="1"/>
          </p:cNvSpPr>
          <p:nvPr>
            <p:ph idx="1"/>
          </p:nvPr>
        </p:nvSpPr>
        <p:spPr>
          <a:xfrm>
            <a:off x="785786" y="2000240"/>
            <a:ext cx="8001056" cy="4143404"/>
          </a:xfrm>
        </p:spPr>
        <p:txBody>
          <a:bodyPr>
            <a:normAutofit/>
          </a:bodyPr>
          <a:lstStyle/>
          <a:p>
            <a:r>
              <a:rPr lang="fr-FR" sz="2400" dirty="0" smtClean="0"/>
              <a:t>Sur les 115 malades suivis </a:t>
            </a:r>
            <a:r>
              <a:rPr lang="fr-FR" sz="2400" dirty="0" smtClean="0">
                <a:solidFill>
                  <a:schemeClr val="tx2">
                    <a:lumMod val="90000"/>
                  </a:schemeClr>
                </a:solidFill>
              </a:rPr>
              <a:t>12 ( 10.43%) </a:t>
            </a:r>
            <a:r>
              <a:rPr lang="fr-FR" sz="2400" dirty="0" smtClean="0"/>
              <a:t>sont décédés</a:t>
            </a:r>
          </a:p>
          <a:p>
            <a:r>
              <a:rPr lang="fr-FR" sz="2400" dirty="0" smtClean="0"/>
              <a:t>Les causes : </a:t>
            </a:r>
          </a:p>
          <a:p>
            <a:pPr lvl="3"/>
            <a:r>
              <a:rPr lang="fr-FR" sz="2400" dirty="0" smtClean="0"/>
              <a:t> 5 morts subites</a:t>
            </a:r>
          </a:p>
          <a:p>
            <a:pPr lvl="3"/>
            <a:r>
              <a:rPr lang="fr-FR" sz="2400" dirty="0" smtClean="0"/>
              <a:t>4 de causes indéterminées</a:t>
            </a:r>
          </a:p>
          <a:p>
            <a:pPr lvl="3"/>
            <a:r>
              <a:rPr lang="fr-FR" sz="2400" dirty="0" smtClean="0"/>
              <a:t>Un traumatisme crânien</a:t>
            </a:r>
          </a:p>
          <a:p>
            <a:pPr lvl="3"/>
            <a:r>
              <a:rPr lang="fr-FR" sz="2400" dirty="0" smtClean="0"/>
              <a:t>Un syndrome infectieux</a:t>
            </a:r>
          </a:p>
          <a:p>
            <a:pPr lvl="3"/>
            <a:r>
              <a:rPr lang="fr-FR" sz="2400" dirty="0" smtClean="0"/>
              <a:t>Une cirrhose  </a:t>
            </a:r>
            <a:endParaRPr lang="fr-FR" sz="2400" dirty="0"/>
          </a:p>
        </p:txBody>
      </p:sp>
      <p:sp>
        <p:nvSpPr>
          <p:cNvPr id="4" name="ZoneTexte 3"/>
          <p:cNvSpPr txBox="1"/>
          <p:nvPr/>
        </p:nvSpPr>
        <p:spPr>
          <a:xfrm>
            <a:off x="1071538" y="785794"/>
            <a:ext cx="7358114" cy="461665"/>
          </a:xfrm>
          <a:prstGeom prst="rect">
            <a:avLst/>
          </a:prstGeom>
          <a:noFill/>
        </p:spPr>
        <p:txBody>
          <a:bodyPr wrap="square" rtlCol="0">
            <a:spAutoFit/>
          </a:bodyPr>
          <a:lstStyle/>
          <a:p>
            <a:r>
              <a:rPr lang="fr-FR" sz="2400" b="1" dirty="0" smtClean="0"/>
              <a:t>Mortalité globale durant la période  de survie</a:t>
            </a:r>
            <a:endParaRPr lang="fr-FR" sz="24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0"/>
            <a:ext cx="7772400" cy="500042"/>
          </a:xfrm>
        </p:spPr>
        <p:txBody>
          <a:bodyPr/>
          <a:lstStyle/>
          <a:p>
            <a:pPr algn="ctr"/>
            <a:r>
              <a:rPr lang="fr-FR" sz="2800" b="1" dirty="0" smtClean="0">
                <a:solidFill>
                  <a:srgbClr val="FFFF00"/>
                </a:solidFill>
              </a:rPr>
              <a:t>RESULTATS ET DISCUSSION XVII</a:t>
            </a:r>
            <a:endParaRPr lang="fr-FR" sz="2800" dirty="0"/>
          </a:p>
        </p:txBody>
      </p:sp>
      <p:graphicFrame>
        <p:nvGraphicFramePr>
          <p:cNvPr id="4" name="Espace réservé du contenu 3"/>
          <p:cNvGraphicFramePr>
            <a:graphicFrameLocks noGrp="1"/>
          </p:cNvGraphicFramePr>
          <p:nvPr>
            <p:ph idx="1"/>
          </p:nvPr>
        </p:nvGraphicFramePr>
        <p:xfrm>
          <a:off x="714348" y="1214422"/>
          <a:ext cx="8215372" cy="5214979"/>
        </p:xfrm>
        <a:graphic>
          <a:graphicData uri="http://schemas.openxmlformats.org/drawingml/2006/table">
            <a:tbl>
              <a:tblPr firstRow="1" bandRow="1">
                <a:tableStyleId>{5C22544A-7EE6-4342-B048-85BDC9FD1C3A}</a:tableStyleId>
              </a:tblPr>
              <a:tblGrid>
                <a:gridCol w="2571768"/>
                <a:gridCol w="2143140"/>
                <a:gridCol w="2000264"/>
                <a:gridCol w="1500200"/>
              </a:tblGrid>
              <a:tr h="474089">
                <a:tc>
                  <a:txBody>
                    <a:bodyPr/>
                    <a:lstStyle/>
                    <a:p>
                      <a:r>
                        <a:rPr lang="fr-FR" b="1" dirty="0" smtClean="0"/>
                        <a:t>Variables </a:t>
                      </a:r>
                      <a:endParaRPr lang="fr-FR" b="1" dirty="0"/>
                    </a:p>
                  </a:txBody>
                  <a:tcPr/>
                </a:tc>
                <a:tc>
                  <a:txBody>
                    <a:bodyPr/>
                    <a:lstStyle/>
                    <a:p>
                      <a:pPr algn="ctr"/>
                      <a:r>
                        <a:rPr lang="fr-FR" b="1" dirty="0" smtClean="0"/>
                        <a:t>Patients en vie</a:t>
                      </a:r>
                      <a:endParaRPr lang="fr-FR" b="1" dirty="0"/>
                    </a:p>
                  </a:txBody>
                  <a:tcPr/>
                </a:tc>
                <a:tc>
                  <a:txBody>
                    <a:bodyPr/>
                    <a:lstStyle/>
                    <a:p>
                      <a:pPr algn="ctr"/>
                      <a:r>
                        <a:rPr lang="fr-FR" b="1" dirty="0" smtClean="0"/>
                        <a:t>Patients décédés</a:t>
                      </a:r>
                      <a:endParaRPr lang="fr-FR" b="1" dirty="0"/>
                    </a:p>
                  </a:txBody>
                  <a:tcPr/>
                </a:tc>
                <a:tc>
                  <a:txBody>
                    <a:bodyPr/>
                    <a:lstStyle/>
                    <a:p>
                      <a:pPr algn="ctr"/>
                      <a:r>
                        <a:rPr lang="fr-FR" b="1" dirty="0" smtClean="0"/>
                        <a:t>P</a:t>
                      </a:r>
                      <a:endParaRPr lang="fr-FR" b="1" dirty="0"/>
                    </a:p>
                  </a:txBody>
                  <a:tcPr/>
                </a:tc>
              </a:tr>
              <a:tr h="474089">
                <a:tc>
                  <a:txBody>
                    <a:bodyPr/>
                    <a:lstStyle/>
                    <a:p>
                      <a:r>
                        <a:rPr lang="fr-FR" b="1" dirty="0" smtClean="0"/>
                        <a:t>Âge (années)</a:t>
                      </a:r>
                      <a:endParaRPr lang="fr-FR" b="1" dirty="0"/>
                    </a:p>
                  </a:txBody>
                  <a:tcPr/>
                </a:tc>
                <a:tc>
                  <a:txBody>
                    <a:bodyPr/>
                    <a:lstStyle/>
                    <a:p>
                      <a:pPr algn="ctr"/>
                      <a:r>
                        <a:rPr lang="fr-FR" b="1" dirty="0" smtClean="0"/>
                        <a:t>52.24 ± 16.64</a:t>
                      </a:r>
                      <a:endParaRPr lang="fr-FR" b="1" dirty="0"/>
                    </a:p>
                  </a:txBody>
                  <a:tcPr/>
                </a:tc>
                <a:tc>
                  <a:txBody>
                    <a:bodyPr/>
                    <a:lstStyle/>
                    <a:p>
                      <a:pPr algn="ctr"/>
                      <a:r>
                        <a:rPr lang="fr-FR" b="1" dirty="0" smtClean="0"/>
                        <a:t>56.33  ± 17.53</a:t>
                      </a:r>
                      <a:endParaRPr lang="fr-FR" b="1" dirty="0"/>
                    </a:p>
                  </a:txBody>
                  <a:tcPr/>
                </a:tc>
                <a:tc>
                  <a:txBody>
                    <a:bodyPr/>
                    <a:lstStyle/>
                    <a:p>
                      <a:pPr algn="ctr"/>
                      <a:r>
                        <a:rPr lang="fr-FR" b="1" dirty="0" smtClean="0"/>
                        <a:t>NS</a:t>
                      </a:r>
                      <a:endParaRPr lang="fr-FR" b="1" dirty="0"/>
                    </a:p>
                  </a:txBody>
                  <a:tcPr/>
                </a:tc>
              </a:tr>
              <a:tr h="474089">
                <a:tc>
                  <a:txBody>
                    <a:bodyPr/>
                    <a:lstStyle/>
                    <a:p>
                      <a:r>
                        <a:rPr lang="fr-FR" b="1" dirty="0" smtClean="0"/>
                        <a:t>Durée de dialyse (mois)</a:t>
                      </a:r>
                      <a:endParaRPr lang="fr-FR" b="1" dirty="0"/>
                    </a:p>
                  </a:txBody>
                  <a:tcPr/>
                </a:tc>
                <a:tc>
                  <a:txBody>
                    <a:bodyPr/>
                    <a:lstStyle/>
                    <a:p>
                      <a:pPr algn="ctr"/>
                      <a:r>
                        <a:rPr lang="fr-FR" b="1" dirty="0" smtClean="0"/>
                        <a:t>58.51 ± 57.02</a:t>
                      </a:r>
                      <a:endParaRPr lang="fr-FR" b="1" dirty="0"/>
                    </a:p>
                  </a:txBody>
                  <a:tcPr/>
                </a:tc>
                <a:tc>
                  <a:txBody>
                    <a:bodyPr/>
                    <a:lstStyle/>
                    <a:p>
                      <a:pPr algn="ctr"/>
                      <a:r>
                        <a:rPr lang="fr-FR" b="1" dirty="0" smtClean="0"/>
                        <a:t>47.63 ± 54.76</a:t>
                      </a:r>
                      <a:endParaRPr lang="fr-FR" b="1" dirty="0"/>
                    </a:p>
                  </a:txBody>
                  <a:tcPr/>
                </a:tc>
                <a:tc>
                  <a:txBody>
                    <a:bodyPr/>
                    <a:lstStyle/>
                    <a:p>
                      <a:pPr algn="ctr"/>
                      <a:r>
                        <a:rPr lang="fr-FR" b="1" dirty="0" smtClean="0"/>
                        <a:t>NS</a:t>
                      </a:r>
                      <a:endParaRPr lang="fr-FR" b="1" dirty="0"/>
                    </a:p>
                  </a:txBody>
                  <a:tcPr/>
                </a:tc>
              </a:tr>
              <a:tr h="474089">
                <a:tc>
                  <a:txBody>
                    <a:bodyPr/>
                    <a:lstStyle/>
                    <a:p>
                      <a:r>
                        <a:rPr lang="fr-FR" b="1" dirty="0" smtClean="0"/>
                        <a:t>Diabète (%)</a:t>
                      </a:r>
                      <a:endParaRPr lang="fr-FR" b="1" dirty="0"/>
                    </a:p>
                  </a:txBody>
                  <a:tcPr/>
                </a:tc>
                <a:tc>
                  <a:txBody>
                    <a:bodyPr/>
                    <a:lstStyle/>
                    <a:p>
                      <a:pPr algn="ctr"/>
                      <a:r>
                        <a:rPr lang="fr-FR" b="1" dirty="0" smtClean="0"/>
                        <a:t>18</a:t>
                      </a:r>
                      <a:endParaRPr lang="fr-FR" b="1" dirty="0"/>
                    </a:p>
                  </a:txBody>
                  <a:tcPr/>
                </a:tc>
                <a:tc>
                  <a:txBody>
                    <a:bodyPr/>
                    <a:lstStyle/>
                    <a:p>
                      <a:pPr algn="ctr"/>
                      <a:r>
                        <a:rPr lang="fr-FR" b="1" dirty="0" smtClean="0"/>
                        <a:t>50</a:t>
                      </a:r>
                      <a:endParaRPr lang="fr-FR" b="1" dirty="0"/>
                    </a:p>
                  </a:txBody>
                  <a:tcPr/>
                </a:tc>
                <a:tc>
                  <a:txBody>
                    <a:bodyPr/>
                    <a:lstStyle/>
                    <a:p>
                      <a:pPr algn="ctr"/>
                      <a:r>
                        <a:rPr lang="fr-FR" b="1" dirty="0" smtClean="0">
                          <a:solidFill>
                            <a:srgbClr val="FF0000"/>
                          </a:solidFill>
                        </a:rPr>
                        <a:t>0.02</a:t>
                      </a:r>
                      <a:endParaRPr lang="fr-FR" b="1" dirty="0">
                        <a:solidFill>
                          <a:srgbClr val="FF0000"/>
                        </a:solidFill>
                      </a:endParaRPr>
                    </a:p>
                  </a:txBody>
                  <a:tcPr/>
                </a:tc>
              </a:tr>
              <a:tr h="474089">
                <a:tc>
                  <a:txBody>
                    <a:bodyPr/>
                    <a:lstStyle/>
                    <a:p>
                      <a:r>
                        <a:rPr lang="fr-FR" b="1" dirty="0" err="1" smtClean="0"/>
                        <a:t>Homocys</a:t>
                      </a:r>
                      <a:r>
                        <a:rPr lang="fr-FR" b="1" dirty="0" smtClean="0"/>
                        <a:t> ( µmol/L)</a:t>
                      </a:r>
                      <a:endParaRPr lang="fr-FR" b="1" dirty="0"/>
                    </a:p>
                  </a:txBody>
                  <a:tcPr/>
                </a:tc>
                <a:tc>
                  <a:txBody>
                    <a:bodyPr/>
                    <a:lstStyle/>
                    <a:p>
                      <a:pPr algn="ctr"/>
                      <a:r>
                        <a:rPr lang="fr-FR" b="1" dirty="0" smtClean="0"/>
                        <a:t>36.34 ± 23.37</a:t>
                      </a:r>
                      <a:endParaRPr lang="fr-FR" b="1" dirty="0"/>
                    </a:p>
                  </a:txBody>
                  <a:tcPr/>
                </a:tc>
                <a:tc>
                  <a:txBody>
                    <a:bodyPr/>
                    <a:lstStyle/>
                    <a:p>
                      <a:pPr algn="ctr"/>
                      <a:r>
                        <a:rPr lang="fr-FR" b="1" dirty="0" smtClean="0"/>
                        <a:t>43.15 ± 37.62</a:t>
                      </a:r>
                      <a:endParaRPr lang="fr-FR" b="1" dirty="0"/>
                    </a:p>
                  </a:txBody>
                  <a:tcPr/>
                </a:tc>
                <a:tc>
                  <a:txBody>
                    <a:bodyPr/>
                    <a:lstStyle/>
                    <a:p>
                      <a:pPr algn="ctr"/>
                      <a:r>
                        <a:rPr lang="fr-FR" b="1" dirty="0" smtClean="0"/>
                        <a:t>NS</a:t>
                      </a:r>
                      <a:endParaRPr lang="fr-FR" b="1" dirty="0"/>
                    </a:p>
                  </a:txBody>
                  <a:tcPr/>
                </a:tc>
              </a:tr>
              <a:tr h="474089">
                <a:tc>
                  <a:txBody>
                    <a:bodyPr/>
                    <a:lstStyle/>
                    <a:p>
                      <a:r>
                        <a:rPr lang="fr-FR" b="1" dirty="0" smtClean="0"/>
                        <a:t>CRP (mg/L)</a:t>
                      </a:r>
                      <a:endParaRPr lang="fr-FR" b="1" dirty="0"/>
                    </a:p>
                  </a:txBody>
                  <a:tcPr/>
                </a:tc>
                <a:tc>
                  <a:txBody>
                    <a:bodyPr/>
                    <a:lstStyle/>
                    <a:p>
                      <a:pPr algn="ctr"/>
                      <a:r>
                        <a:rPr lang="fr-FR" b="1" dirty="0" smtClean="0"/>
                        <a:t>11.41 ± 21.28</a:t>
                      </a:r>
                      <a:endParaRPr lang="fr-FR" b="1" dirty="0"/>
                    </a:p>
                  </a:txBody>
                  <a:tcPr/>
                </a:tc>
                <a:tc>
                  <a:txBody>
                    <a:bodyPr/>
                    <a:lstStyle/>
                    <a:p>
                      <a:pPr algn="ctr"/>
                      <a:r>
                        <a:rPr lang="fr-FR" b="1" dirty="0" smtClean="0"/>
                        <a:t>27.28</a:t>
                      </a:r>
                      <a:r>
                        <a:rPr lang="fr-FR" b="1" baseline="0" dirty="0" smtClean="0"/>
                        <a:t> </a:t>
                      </a:r>
                      <a:r>
                        <a:rPr lang="fr-FR" b="1" dirty="0" smtClean="0"/>
                        <a:t>± 37.10</a:t>
                      </a:r>
                      <a:endParaRPr lang="fr-FR" b="1" dirty="0"/>
                    </a:p>
                  </a:txBody>
                  <a:tcPr/>
                </a:tc>
                <a:tc>
                  <a:txBody>
                    <a:bodyPr/>
                    <a:lstStyle/>
                    <a:p>
                      <a:pPr algn="ctr"/>
                      <a:r>
                        <a:rPr lang="fr-FR" b="1" dirty="0" smtClean="0"/>
                        <a:t>NS</a:t>
                      </a:r>
                      <a:endParaRPr lang="fr-FR" b="1" dirty="0"/>
                    </a:p>
                  </a:txBody>
                  <a:tcPr/>
                </a:tc>
              </a:tr>
              <a:tr h="474089">
                <a:tc>
                  <a:txBody>
                    <a:bodyPr/>
                    <a:lstStyle/>
                    <a:p>
                      <a:r>
                        <a:rPr lang="fr-FR" b="1" dirty="0" err="1" smtClean="0"/>
                        <a:t>Lp</a:t>
                      </a:r>
                      <a:r>
                        <a:rPr lang="fr-FR" b="1" dirty="0" smtClean="0"/>
                        <a:t> (a) (g/L)</a:t>
                      </a:r>
                      <a:endParaRPr lang="fr-FR" b="1" dirty="0"/>
                    </a:p>
                  </a:txBody>
                  <a:tcPr/>
                </a:tc>
                <a:tc>
                  <a:txBody>
                    <a:bodyPr/>
                    <a:lstStyle/>
                    <a:p>
                      <a:pPr algn="ctr"/>
                      <a:r>
                        <a:rPr lang="fr-FR" b="1" dirty="0" smtClean="0"/>
                        <a:t>0.39 ± 0.35</a:t>
                      </a:r>
                      <a:endParaRPr lang="fr-FR" b="1" dirty="0"/>
                    </a:p>
                  </a:txBody>
                  <a:tcPr/>
                </a:tc>
                <a:tc>
                  <a:txBody>
                    <a:bodyPr/>
                    <a:lstStyle/>
                    <a:p>
                      <a:pPr algn="ctr"/>
                      <a:r>
                        <a:rPr lang="fr-FR" b="1" dirty="0" smtClean="0"/>
                        <a:t>0.29 ± 0.17</a:t>
                      </a:r>
                      <a:endParaRPr lang="fr-FR" b="1" dirty="0"/>
                    </a:p>
                  </a:txBody>
                  <a:tcPr/>
                </a:tc>
                <a:tc>
                  <a:txBody>
                    <a:bodyPr/>
                    <a:lstStyle/>
                    <a:p>
                      <a:pPr algn="ctr"/>
                      <a:r>
                        <a:rPr lang="fr-FR" b="1" dirty="0" smtClean="0"/>
                        <a:t>NS</a:t>
                      </a:r>
                      <a:endParaRPr lang="fr-FR" b="1" dirty="0"/>
                    </a:p>
                  </a:txBody>
                  <a:tcPr/>
                </a:tc>
              </a:tr>
              <a:tr h="474089">
                <a:tc>
                  <a:txBody>
                    <a:bodyPr/>
                    <a:lstStyle/>
                    <a:p>
                      <a:r>
                        <a:rPr lang="fr-FR" b="1" dirty="0" smtClean="0"/>
                        <a:t>Albumine (g/L)</a:t>
                      </a:r>
                      <a:endParaRPr lang="fr-FR" b="1" dirty="0"/>
                    </a:p>
                  </a:txBody>
                  <a:tcPr/>
                </a:tc>
                <a:tc>
                  <a:txBody>
                    <a:bodyPr/>
                    <a:lstStyle/>
                    <a:p>
                      <a:pPr algn="ctr"/>
                      <a:r>
                        <a:rPr lang="fr-FR" b="1" dirty="0" smtClean="0"/>
                        <a:t>39.85 ± 7.03</a:t>
                      </a:r>
                      <a:endParaRPr lang="fr-FR" b="1" dirty="0"/>
                    </a:p>
                  </a:txBody>
                  <a:tcPr/>
                </a:tc>
                <a:tc>
                  <a:txBody>
                    <a:bodyPr/>
                    <a:lstStyle/>
                    <a:p>
                      <a:pPr algn="ctr"/>
                      <a:r>
                        <a:rPr lang="fr-FR" b="1" dirty="0" smtClean="0"/>
                        <a:t>36.82 ± 10.20</a:t>
                      </a:r>
                      <a:endParaRPr lang="fr-FR" b="1" dirty="0"/>
                    </a:p>
                  </a:txBody>
                  <a:tcPr/>
                </a:tc>
                <a:tc>
                  <a:txBody>
                    <a:bodyPr/>
                    <a:lstStyle/>
                    <a:p>
                      <a:pPr algn="ctr"/>
                      <a:r>
                        <a:rPr lang="fr-FR" b="1" dirty="0" smtClean="0"/>
                        <a:t>NS</a:t>
                      </a:r>
                      <a:endParaRPr lang="fr-FR" b="1" dirty="0"/>
                    </a:p>
                  </a:txBody>
                  <a:tcPr/>
                </a:tc>
              </a:tr>
              <a:tr h="474089">
                <a:tc>
                  <a:txBody>
                    <a:bodyPr/>
                    <a:lstStyle/>
                    <a:p>
                      <a:r>
                        <a:rPr lang="fr-FR" b="1" dirty="0" smtClean="0"/>
                        <a:t>Apo</a:t>
                      </a:r>
                      <a:r>
                        <a:rPr lang="fr-FR" b="1" baseline="0" dirty="0" smtClean="0"/>
                        <a:t> A-I (g/L)</a:t>
                      </a:r>
                      <a:endParaRPr lang="fr-FR" b="1" dirty="0"/>
                    </a:p>
                  </a:txBody>
                  <a:tcPr/>
                </a:tc>
                <a:tc>
                  <a:txBody>
                    <a:bodyPr/>
                    <a:lstStyle/>
                    <a:p>
                      <a:pPr algn="ctr"/>
                      <a:r>
                        <a:rPr lang="fr-FR" b="1" dirty="0" smtClean="0"/>
                        <a:t>1.18 ± 0.18</a:t>
                      </a:r>
                      <a:endParaRPr lang="fr-FR" b="1" dirty="0"/>
                    </a:p>
                  </a:txBody>
                  <a:tcPr/>
                </a:tc>
                <a:tc>
                  <a:txBody>
                    <a:bodyPr/>
                    <a:lstStyle/>
                    <a:p>
                      <a:pPr algn="ctr"/>
                      <a:r>
                        <a:rPr lang="fr-FR" b="1" dirty="0" smtClean="0"/>
                        <a:t>1.06 ± 0.15</a:t>
                      </a:r>
                      <a:endParaRPr lang="fr-FR" b="1" dirty="0"/>
                    </a:p>
                  </a:txBody>
                  <a:tcPr/>
                </a:tc>
                <a:tc>
                  <a:txBody>
                    <a:bodyPr/>
                    <a:lstStyle/>
                    <a:p>
                      <a:pPr algn="ctr"/>
                      <a:r>
                        <a:rPr lang="fr-FR" b="1" dirty="0" smtClean="0">
                          <a:solidFill>
                            <a:srgbClr val="FF0000"/>
                          </a:solidFill>
                        </a:rPr>
                        <a:t>0.021</a:t>
                      </a:r>
                      <a:endParaRPr lang="fr-FR" b="1" dirty="0">
                        <a:solidFill>
                          <a:srgbClr val="FF0000"/>
                        </a:solidFill>
                      </a:endParaRPr>
                    </a:p>
                  </a:txBody>
                  <a:tcPr/>
                </a:tc>
              </a:tr>
              <a:tr h="474089">
                <a:tc>
                  <a:txBody>
                    <a:bodyPr/>
                    <a:lstStyle/>
                    <a:p>
                      <a:r>
                        <a:rPr lang="fr-FR" b="1" dirty="0" smtClean="0"/>
                        <a:t>Cholestérol (g/L)</a:t>
                      </a:r>
                      <a:endParaRPr lang="fr-FR" b="1" dirty="0"/>
                    </a:p>
                  </a:txBody>
                  <a:tcPr/>
                </a:tc>
                <a:tc>
                  <a:txBody>
                    <a:bodyPr/>
                    <a:lstStyle/>
                    <a:p>
                      <a:pPr algn="ctr"/>
                      <a:r>
                        <a:rPr lang="fr-FR" b="1" dirty="0" smtClean="0"/>
                        <a:t>1.63 ± 0.39</a:t>
                      </a:r>
                      <a:endParaRPr lang="fr-FR" b="1" dirty="0"/>
                    </a:p>
                  </a:txBody>
                  <a:tcPr/>
                </a:tc>
                <a:tc>
                  <a:txBody>
                    <a:bodyPr/>
                    <a:lstStyle/>
                    <a:p>
                      <a:pPr algn="ctr"/>
                      <a:r>
                        <a:rPr lang="fr-FR" b="1" dirty="0" smtClean="0"/>
                        <a:t>1.52 ± 0.33</a:t>
                      </a:r>
                      <a:endParaRPr lang="fr-FR" b="1" dirty="0"/>
                    </a:p>
                  </a:txBody>
                  <a:tcPr/>
                </a:tc>
                <a:tc>
                  <a:txBody>
                    <a:bodyPr/>
                    <a:lstStyle/>
                    <a:p>
                      <a:pPr algn="ctr"/>
                      <a:r>
                        <a:rPr lang="fr-FR" b="1" dirty="0" smtClean="0"/>
                        <a:t>NS</a:t>
                      </a:r>
                      <a:endParaRPr lang="fr-FR" b="1" dirty="0"/>
                    </a:p>
                  </a:txBody>
                  <a:tcPr/>
                </a:tc>
              </a:tr>
              <a:tr h="474089">
                <a:tc>
                  <a:txBody>
                    <a:bodyPr/>
                    <a:lstStyle/>
                    <a:p>
                      <a:r>
                        <a:rPr lang="fr-FR" b="1" dirty="0" smtClean="0"/>
                        <a:t>Triglycérides (g/L)</a:t>
                      </a:r>
                      <a:endParaRPr lang="fr-FR" b="1" dirty="0"/>
                    </a:p>
                  </a:txBody>
                  <a:tcPr/>
                </a:tc>
                <a:tc>
                  <a:txBody>
                    <a:bodyPr/>
                    <a:lstStyle/>
                    <a:p>
                      <a:pPr algn="ctr"/>
                      <a:r>
                        <a:rPr lang="fr-FR" b="1" dirty="0" smtClean="0"/>
                        <a:t>1.42 ± 0.67</a:t>
                      </a:r>
                      <a:endParaRPr lang="fr-FR" b="1" dirty="0"/>
                    </a:p>
                  </a:txBody>
                  <a:tcPr/>
                </a:tc>
                <a:tc>
                  <a:txBody>
                    <a:bodyPr/>
                    <a:lstStyle/>
                    <a:p>
                      <a:pPr algn="ctr"/>
                      <a:r>
                        <a:rPr lang="fr-FR" b="1" dirty="0" smtClean="0"/>
                        <a:t>1.32 ± 0.79</a:t>
                      </a:r>
                      <a:endParaRPr lang="fr-FR" b="1" dirty="0"/>
                    </a:p>
                  </a:txBody>
                  <a:tcPr/>
                </a:tc>
                <a:tc>
                  <a:txBody>
                    <a:bodyPr/>
                    <a:lstStyle/>
                    <a:p>
                      <a:pPr algn="ctr"/>
                      <a:r>
                        <a:rPr lang="fr-FR" b="1" dirty="0" smtClean="0"/>
                        <a:t>NS</a:t>
                      </a:r>
                      <a:endParaRPr lang="fr-FR" b="1" dirty="0"/>
                    </a:p>
                  </a:txBody>
                  <a:tcPr/>
                </a:tc>
              </a:tr>
            </a:tbl>
          </a:graphicData>
        </a:graphic>
      </p:graphicFrame>
      <p:sp>
        <p:nvSpPr>
          <p:cNvPr id="5" name="ZoneTexte 4"/>
          <p:cNvSpPr txBox="1"/>
          <p:nvPr/>
        </p:nvSpPr>
        <p:spPr>
          <a:xfrm>
            <a:off x="571472" y="571480"/>
            <a:ext cx="8572528" cy="369332"/>
          </a:xfrm>
          <a:prstGeom prst="rect">
            <a:avLst/>
          </a:prstGeom>
          <a:noFill/>
        </p:spPr>
        <p:txBody>
          <a:bodyPr wrap="square" rtlCol="0">
            <a:spAutoFit/>
          </a:bodyPr>
          <a:lstStyle/>
          <a:p>
            <a:r>
              <a:rPr lang="fr-FR" dirty="0" smtClean="0"/>
              <a:t>Tableau 10. caractéristiques cliniques et biologiques des 2 groupes ( vivants et décédés)</a:t>
            </a:r>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142852"/>
            <a:ext cx="7772400" cy="428628"/>
          </a:xfrm>
        </p:spPr>
        <p:txBody>
          <a:bodyPr/>
          <a:lstStyle/>
          <a:p>
            <a:pPr algn="ctr"/>
            <a:r>
              <a:rPr lang="fr-FR" sz="2800" b="1" dirty="0" smtClean="0">
                <a:solidFill>
                  <a:srgbClr val="FFFF00"/>
                </a:solidFill>
              </a:rPr>
              <a:t>RESULTATS ET DISCUSSION XVIII</a:t>
            </a:r>
            <a:endParaRPr lang="fr-FR" sz="2800" dirty="0"/>
          </a:p>
        </p:txBody>
      </p:sp>
      <p:graphicFrame>
        <p:nvGraphicFramePr>
          <p:cNvPr id="4" name="Espace réservé du contenu 3"/>
          <p:cNvGraphicFramePr>
            <a:graphicFrameLocks noGrp="1"/>
          </p:cNvGraphicFramePr>
          <p:nvPr>
            <p:ph idx="1"/>
          </p:nvPr>
        </p:nvGraphicFramePr>
        <p:xfrm>
          <a:off x="785786" y="1643050"/>
          <a:ext cx="8034687" cy="4018200"/>
        </p:xfrm>
        <a:graphic>
          <a:graphicData uri="http://schemas.openxmlformats.org/drawingml/2006/table">
            <a:tbl>
              <a:tblPr firstRow="1" bandRow="1">
                <a:tableStyleId>{BDBED569-4797-4DF1-A0F4-6AAB3CD982D8}</a:tableStyleId>
              </a:tblPr>
              <a:tblGrid>
                <a:gridCol w="2223887"/>
                <a:gridCol w="2008672"/>
                <a:gridCol w="2510840"/>
                <a:gridCol w="1291288"/>
              </a:tblGrid>
              <a:tr h="1004550">
                <a:tc>
                  <a:txBody>
                    <a:bodyPr/>
                    <a:lstStyle/>
                    <a:p>
                      <a:r>
                        <a:rPr lang="fr-FR" sz="2000" b="1" dirty="0" smtClean="0"/>
                        <a:t>Variable</a:t>
                      </a:r>
                      <a:endParaRPr lang="fr-FR" sz="2000" b="1" dirty="0"/>
                    </a:p>
                  </a:txBody>
                  <a:tcPr/>
                </a:tc>
                <a:tc>
                  <a:txBody>
                    <a:bodyPr/>
                    <a:lstStyle/>
                    <a:p>
                      <a:pPr algn="ctr"/>
                      <a:r>
                        <a:rPr lang="fr-FR" sz="2000" b="1" dirty="0" smtClean="0"/>
                        <a:t>OR</a:t>
                      </a:r>
                      <a:endParaRPr lang="fr-FR" sz="2000" b="1" dirty="0"/>
                    </a:p>
                  </a:txBody>
                  <a:tcPr/>
                </a:tc>
                <a:tc>
                  <a:txBody>
                    <a:bodyPr/>
                    <a:lstStyle/>
                    <a:p>
                      <a:pPr algn="ctr"/>
                      <a:r>
                        <a:rPr lang="fr-FR" sz="2000" b="1" dirty="0" smtClean="0"/>
                        <a:t>IC 95% ( bas et haut)</a:t>
                      </a:r>
                      <a:endParaRPr lang="fr-FR" sz="2000" b="1" dirty="0"/>
                    </a:p>
                  </a:txBody>
                  <a:tcPr/>
                </a:tc>
                <a:tc>
                  <a:txBody>
                    <a:bodyPr/>
                    <a:lstStyle/>
                    <a:p>
                      <a:pPr algn="ctr"/>
                      <a:r>
                        <a:rPr lang="fr-FR" sz="2000" b="1" dirty="0" smtClean="0"/>
                        <a:t>P</a:t>
                      </a:r>
                      <a:endParaRPr lang="fr-FR" sz="2000" b="1" dirty="0"/>
                    </a:p>
                  </a:txBody>
                  <a:tcPr/>
                </a:tc>
              </a:tr>
              <a:tr h="1004550">
                <a:tc>
                  <a:txBody>
                    <a:bodyPr/>
                    <a:lstStyle/>
                    <a:p>
                      <a:r>
                        <a:rPr lang="fr-FR" sz="2000" b="1" dirty="0" smtClean="0"/>
                        <a:t>Diabète</a:t>
                      </a:r>
                      <a:endParaRPr lang="fr-FR" sz="2000" b="1" dirty="0"/>
                    </a:p>
                  </a:txBody>
                  <a:tcPr/>
                </a:tc>
                <a:tc>
                  <a:txBody>
                    <a:bodyPr/>
                    <a:lstStyle/>
                    <a:p>
                      <a:pPr algn="ctr"/>
                      <a:r>
                        <a:rPr lang="fr-FR" sz="2000" b="1" dirty="0" smtClean="0"/>
                        <a:t>3.80</a:t>
                      </a:r>
                      <a:endParaRPr lang="fr-FR" sz="2000" b="1" dirty="0"/>
                    </a:p>
                  </a:txBody>
                  <a:tcPr/>
                </a:tc>
                <a:tc>
                  <a:txBody>
                    <a:bodyPr/>
                    <a:lstStyle/>
                    <a:p>
                      <a:pPr algn="ctr"/>
                      <a:r>
                        <a:rPr lang="fr-FR" sz="2000" b="1" dirty="0" smtClean="0"/>
                        <a:t>1.15 </a:t>
                      </a:r>
                      <a:r>
                        <a:rPr lang="fr-FR" sz="2000" b="1" baseline="0" dirty="0" smtClean="0"/>
                        <a:t> - 12.85</a:t>
                      </a:r>
                      <a:endParaRPr lang="fr-FR" sz="2000" b="1" dirty="0"/>
                    </a:p>
                  </a:txBody>
                  <a:tcPr/>
                </a:tc>
                <a:tc>
                  <a:txBody>
                    <a:bodyPr/>
                    <a:lstStyle/>
                    <a:p>
                      <a:pPr algn="ctr"/>
                      <a:r>
                        <a:rPr lang="fr-FR" sz="2000" b="1" dirty="0" smtClean="0"/>
                        <a:t>0.020</a:t>
                      </a:r>
                      <a:endParaRPr lang="fr-FR" sz="2000" b="1" dirty="0">
                        <a:solidFill>
                          <a:srgbClr val="FF0000"/>
                        </a:solidFill>
                      </a:endParaRPr>
                    </a:p>
                  </a:txBody>
                  <a:tcPr/>
                </a:tc>
              </a:tr>
              <a:tr h="1004550">
                <a:tc>
                  <a:txBody>
                    <a:bodyPr/>
                    <a:lstStyle/>
                    <a:p>
                      <a:r>
                        <a:rPr lang="fr-FR" sz="2000" b="1" dirty="0" smtClean="0"/>
                        <a:t>CRP</a:t>
                      </a:r>
                      <a:r>
                        <a:rPr lang="fr-FR" sz="2000" b="1" baseline="0" dirty="0" smtClean="0"/>
                        <a:t> &gt; 10 mg/L</a:t>
                      </a:r>
                      <a:endParaRPr lang="fr-FR" sz="2000" b="1" dirty="0"/>
                    </a:p>
                  </a:txBody>
                  <a:tcPr/>
                </a:tc>
                <a:tc>
                  <a:txBody>
                    <a:bodyPr/>
                    <a:lstStyle/>
                    <a:p>
                      <a:pPr algn="ctr"/>
                      <a:r>
                        <a:rPr lang="fr-FR" sz="2000" b="1" dirty="0" smtClean="0"/>
                        <a:t>2.57</a:t>
                      </a:r>
                      <a:endParaRPr lang="fr-FR" sz="2000" b="1" dirty="0"/>
                    </a:p>
                  </a:txBody>
                  <a:tcPr/>
                </a:tc>
                <a:tc>
                  <a:txBody>
                    <a:bodyPr/>
                    <a:lstStyle/>
                    <a:p>
                      <a:pPr algn="ctr"/>
                      <a:r>
                        <a:rPr lang="fr-FR" sz="2000" b="1" dirty="0" smtClean="0"/>
                        <a:t>0.75 – 8.44</a:t>
                      </a:r>
                      <a:endParaRPr lang="fr-FR" sz="2000" b="1" dirty="0"/>
                    </a:p>
                  </a:txBody>
                  <a:tcPr/>
                </a:tc>
                <a:tc>
                  <a:txBody>
                    <a:bodyPr/>
                    <a:lstStyle/>
                    <a:p>
                      <a:pPr algn="ctr"/>
                      <a:r>
                        <a:rPr lang="fr-FR" sz="2000" b="1" dirty="0" smtClean="0"/>
                        <a:t>0.330</a:t>
                      </a:r>
                      <a:endParaRPr lang="fr-FR" sz="2000" b="1" dirty="0"/>
                    </a:p>
                  </a:txBody>
                  <a:tcPr/>
                </a:tc>
              </a:tr>
              <a:tr h="1004550">
                <a:tc>
                  <a:txBody>
                    <a:bodyPr/>
                    <a:lstStyle/>
                    <a:p>
                      <a:r>
                        <a:rPr lang="fr-FR" sz="2000" b="1" dirty="0" smtClean="0"/>
                        <a:t>Albumine &lt; 35 g/L</a:t>
                      </a:r>
                      <a:endParaRPr lang="fr-FR" sz="2000" b="1" dirty="0"/>
                    </a:p>
                  </a:txBody>
                  <a:tcPr/>
                </a:tc>
                <a:tc>
                  <a:txBody>
                    <a:bodyPr/>
                    <a:lstStyle/>
                    <a:p>
                      <a:pPr algn="ctr"/>
                      <a:r>
                        <a:rPr lang="fr-FR" sz="2000" b="1" dirty="0" smtClean="0"/>
                        <a:t>2.43</a:t>
                      </a:r>
                      <a:endParaRPr lang="fr-FR" sz="2000" b="1" dirty="0"/>
                    </a:p>
                  </a:txBody>
                  <a:tcPr/>
                </a:tc>
                <a:tc>
                  <a:txBody>
                    <a:bodyPr/>
                    <a:lstStyle/>
                    <a:p>
                      <a:pPr algn="ctr"/>
                      <a:r>
                        <a:rPr lang="fr-FR" sz="2000" b="1" dirty="0" smtClean="0"/>
                        <a:t>0.60 – 9.84</a:t>
                      </a:r>
                      <a:endParaRPr lang="fr-FR" sz="2000" b="1" dirty="0"/>
                    </a:p>
                  </a:txBody>
                  <a:tcPr/>
                </a:tc>
                <a:tc>
                  <a:txBody>
                    <a:bodyPr/>
                    <a:lstStyle/>
                    <a:p>
                      <a:pPr algn="ctr"/>
                      <a:r>
                        <a:rPr lang="fr-FR" sz="2000" b="1" dirty="0" smtClean="0"/>
                        <a:t>0.347</a:t>
                      </a:r>
                      <a:endParaRPr lang="fr-FR" sz="2000" b="1" dirty="0"/>
                    </a:p>
                  </a:txBody>
                  <a:tcPr/>
                </a:tc>
              </a:tr>
            </a:tbl>
          </a:graphicData>
        </a:graphic>
      </p:graphicFrame>
      <p:sp>
        <p:nvSpPr>
          <p:cNvPr id="5" name="ZoneTexte 4"/>
          <p:cNvSpPr txBox="1"/>
          <p:nvPr/>
        </p:nvSpPr>
        <p:spPr>
          <a:xfrm>
            <a:off x="857224" y="928670"/>
            <a:ext cx="5643602" cy="369332"/>
          </a:xfrm>
          <a:prstGeom prst="rect">
            <a:avLst/>
          </a:prstGeom>
          <a:noFill/>
        </p:spPr>
        <p:txBody>
          <a:bodyPr wrap="square" rtlCol="0">
            <a:spAutoFit/>
          </a:bodyPr>
          <a:lstStyle/>
          <a:p>
            <a:r>
              <a:rPr lang="fr-FR" dirty="0" smtClean="0"/>
              <a:t>Tableau 11. risque non ajusté, associé à la mortalité</a:t>
            </a:r>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0"/>
            <a:ext cx="7772400" cy="500042"/>
          </a:xfrm>
        </p:spPr>
        <p:txBody>
          <a:bodyPr/>
          <a:lstStyle/>
          <a:p>
            <a:pPr algn="ctr"/>
            <a:r>
              <a:rPr lang="fr-FR" sz="2800" b="1" dirty="0" smtClean="0">
                <a:solidFill>
                  <a:srgbClr val="FFFF00"/>
                </a:solidFill>
              </a:rPr>
              <a:t>RESULTATS ET DISCUSSION XIX</a:t>
            </a:r>
            <a:endParaRPr lang="fr-FR" sz="2800" dirty="0"/>
          </a:p>
        </p:txBody>
      </p:sp>
      <p:pic>
        <p:nvPicPr>
          <p:cNvPr id="4" name="Espace réservé du contenu 3"/>
          <p:cNvPicPr>
            <a:picLocks noGrp="1"/>
          </p:cNvPicPr>
          <p:nvPr>
            <p:ph idx="1"/>
          </p:nvPr>
        </p:nvPicPr>
        <p:blipFill>
          <a:blip r:embed="rId2" cstate="print"/>
          <a:srcRect/>
          <a:stretch>
            <a:fillRect/>
          </a:stretch>
        </p:blipFill>
        <p:spPr bwMode="auto">
          <a:xfrm>
            <a:off x="1214414" y="928670"/>
            <a:ext cx="7286676" cy="500066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5" name="ZoneTexte 4"/>
          <p:cNvSpPr txBox="1"/>
          <p:nvPr/>
        </p:nvSpPr>
        <p:spPr>
          <a:xfrm>
            <a:off x="1214414" y="6000768"/>
            <a:ext cx="7715304" cy="646331"/>
          </a:xfrm>
          <a:prstGeom prst="rect">
            <a:avLst/>
          </a:prstGeom>
          <a:noFill/>
        </p:spPr>
        <p:txBody>
          <a:bodyPr wrap="square" rtlCol="0">
            <a:spAutoFit/>
          </a:bodyPr>
          <a:lstStyle/>
          <a:p>
            <a:r>
              <a:rPr lang="fr-FR" b="1" dirty="0" smtClean="0"/>
              <a:t>Figure 7. Estimation de survie par Kaplan-Meier chez les </a:t>
            </a:r>
          </a:p>
          <a:p>
            <a:r>
              <a:rPr lang="fr-FR" b="1" dirty="0" smtClean="0"/>
              <a:t>hémodialysés en relation avec le diabète</a:t>
            </a:r>
            <a:endParaRPr lang="fr-FR"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0"/>
            <a:ext cx="7772400" cy="571504"/>
          </a:xfrm>
        </p:spPr>
        <p:txBody>
          <a:bodyPr/>
          <a:lstStyle/>
          <a:p>
            <a:pPr algn="ctr"/>
            <a:r>
              <a:rPr lang="fr-FR" sz="2800" b="1" dirty="0" smtClean="0">
                <a:solidFill>
                  <a:srgbClr val="FFFF00"/>
                </a:solidFill>
              </a:rPr>
              <a:t>RESULTATS ET DISCUSSION XVII</a:t>
            </a:r>
            <a:endParaRPr lang="fr-FR" sz="2800" dirty="0"/>
          </a:p>
        </p:txBody>
      </p:sp>
      <p:sp>
        <p:nvSpPr>
          <p:cNvPr id="3" name="Espace réservé du contenu 2"/>
          <p:cNvSpPr>
            <a:spLocks noGrp="1"/>
          </p:cNvSpPr>
          <p:nvPr>
            <p:ph idx="1"/>
          </p:nvPr>
        </p:nvSpPr>
        <p:spPr>
          <a:xfrm>
            <a:off x="428596" y="642918"/>
            <a:ext cx="8429684" cy="6000792"/>
          </a:xfrm>
        </p:spPr>
        <p:txBody>
          <a:bodyPr>
            <a:normAutofit/>
          </a:bodyPr>
          <a:lstStyle/>
          <a:p>
            <a:r>
              <a:rPr lang="fr-FR" sz="2400" dirty="0" smtClean="0"/>
              <a:t>En suivant 55 japonais traités par HD </a:t>
            </a:r>
            <a:r>
              <a:rPr lang="fr-FR" sz="2000" dirty="0" err="1" smtClean="0">
                <a:solidFill>
                  <a:schemeClr val="tx2">
                    <a:lumMod val="90000"/>
                  </a:schemeClr>
                </a:solidFill>
              </a:rPr>
              <a:t>Haraki</a:t>
            </a:r>
            <a:r>
              <a:rPr lang="fr-FR" sz="2000" dirty="0" smtClean="0">
                <a:solidFill>
                  <a:schemeClr val="tx2">
                    <a:lumMod val="90000"/>
                  </a:schemeClr>
                </a:solidFill>
              </a:rPr>
              <a:t> et al (2001</a:t>
            </a:r>
            <a:r>
              <a:rPr lang="fr-FR" sz="2400" dirty="0" smtClean="0"/>
              <a:t>) trouvent une association  entre </a:t>
            </a:r>
            <a:r>
              <a:rPr lang="fr-FR" sz="2400" dirty="0" err="1" smtClean="0"/>
              <a:t>HHcy</a:t>
            </a:r>
            <a:r>
              <a:rPr lang="fr-FR" sz="2400" dirty="0" smtClean="0"/>
              <a:t> et la survenue d’ECV ( RR= 2.31) ainsi qu’avec la mortalité cardiovasculaire ( RR=2.67).</a:t>
            </a:r>
          </a:p>
          <a:p>
            <a:endParaRPr lang="fr-FR" sz="2400" dirty="0" smtClean="0"/>
          </a:p>
          <a:p>
            <a:r>
              <a:rPr lang="fr-FR" sz="2400" dirty="0" smtClean="0"/>
              <a:t>Dans le même travail le diabète montrait une forte association avec les ECV ( RR=6.62).</a:t>
            </a:r>
          </a:p>
          <a:p>
            <a:endParaRPr lang="fr-FR" sz="2400" dirty="0" smtClean="0"/>
          </a:p>
          <a:p>
            <a:r>
              <a:rPr lang="fr-FR" sz="2400" dirty="0" smtClean="0"/>
              <a:t>Cependant, d’autres études ne trouvent pas d’association          </a:t>
            </a:r>
            <a:r>
              <a:rPr lang="fr-FR" sz="2000" dirty="0" smtClean="0">
                <a:solidFill>
                  <a:schemeClr val="tx2">
                    <a:lumMod val="90000"/>
                  </a:schemeClr>
                </a:solidFill>
              </a:rPr>
              <a:t>( </a:t>
            </a:r>
            <a:r>
              <a:rPr lang="fr-FR" sz="2000" dirty="0" err="1" smtClean="0">
                <a:solidFill>
                  <a:schemeClr val="tx2">
                    <a:lumMod val="90000"/>
                  </a:schemeClr>
                </a:solidFill>
              </a:rPr>
              <a:t>Bayès</a:t>
            </a:r>
            <a:r>
              <a:rPr lang="fr-FR" sz="2000" dirty="0" smtClean="0">
                <a:solidFill>
                  <a:schemeClr val="tx2">
                    <a:lumMod val="90000"/>
                  </a:schemeClr>
                </a:solidFill>
              </a:rPr>
              <a:t> et al, 2003 ;  </a:t>
            </a:r>
            <a:r>
              <a:rPr lang="fr-FR" sz="2000" dirty="0" err="1" smtClean="0">
                <a:solidFill>
                  <a:schemeClr val="tx2">
                    <a:lumMod val="90000"/>
                  </a:schemeClr>
                </a:solidFill>
              </a:rPr>
              <a:t>simic</a:t>
            </a:r>
            <a:r>
              <a:rPr lang="fr-FR" sz="2000" dirty="0" smtClean="0">
                <a:solidFill>
                  <a:schemeClr val="tx2">
                    <a:lumMod val="90000"/>
                  </a:schemeClr>
                </a:solidFill>
              </a:rPr>
              <a:t> </a:t>
            </a:r>
            <a:r>
              <a:rPr lang="fr-FR" sz="2000" dirty="0" err="1" smtClean="0">
                <a:solidFill>
                  <a:schemeClr val="tx2">
                    <a:lumMod val="90000"/>
                  </a:schemeClr>
                </a:solidFill>
              </a:rPr>
              <a:t>orgrizovic</a:t>
            </a:r>
            <a:r>
              <a:rPr lang="fr-FR" sz="2000" dirty="0" smtClean="0">
                <a:solidFill>
                  <a:schemeClr val="tx2">
                    <a:lumMod val="90000"/>
                  </a:schemeClr>
                </a:solidFill>
              </a:rPr>
              <a:t> et al, 2006).</a:t>
            </a:r>
          </a:p>
          <a:p>
            <a:endParaRPr lang="fr-FR" sz="2000" dirty="0" smtClean="0">
              <a:solidFill>
                <a:schemeClr val="tx2">
                  <a:lumMod val="90000"/>
                </a:schemeClr>
              </a:solidFill>
            </a:endParaRPr>
          </a:p>
          <a:p>
            <a:r>
              <a:rPr lang="fr-FR" sz="2000" dirty="0" err="1" smtClean="0">
                <a:solidFill>
                  <a:schemeClr val="tx2">
                    <a:lumMod val="90000"/>
                  </a:schemeClr>
                </a:solidFill>
              </a:rPr>
              <a:t>Kalantar</a:t>
            </a:r>
            <a:r>
              <a:rPr lang="fr-FR" sz="2000" dirty="0" smtClean="0">
                <a:solidFill>
                  <a:schemeClr val="tx2">
                    <a:lumMod val="90000"/>
                  </a:schemeClr>
                </a:solidFill>
              </a:rPr>
              <a:t> </a:t>
            </a:r>
            <a:r>
              <a:rPr lang="fr-FR" sz="2000" dirty="0" err="1" smtClean="0">
                <a:solidFill>
                  <a:schemeClr val="tx2">
                    <a:lumMod val="90000"/>
                  </a:schemeClr>
                </a:solidFill>
              </a:rPr>
              <a:t>Zadeh</a:t>
            </a:r>
            <a:r>
              <a:rPr lang="fr-FR" sz="2000" dirty="0" smtClean="0">
                <a:solidFill>
                  <a:schemeClr val="tx2">
                    <a:lumMod val="90000"/>
                  </a:schemeClr>
                </a:solidFill>
              </a:rPr>
              <a:t> et al (2004) </a:t>
            </a:r>
            <a:r>
              <a:rPr lang="fr-FR" sz="2400" dirty="0" smtClean="0"/>
              <a:t>trouvent une association entre la morbimortalité et les </a:t>
            </a:r>
            <a:r>
              <a:rPr lang="fr-FR" sz="2400" b="1" dirty="0" smtClean="0">
                <a:solidFill>
                  <a:srgbClr val="FF0000"/>
                </a:solidFill>
              </a:rPr>
              <a:t>valeurs basses de l’</a:t>
            </a:r>
            <a:r>
              <a:rPr lang="fr-FR" sz="2400" b="1" dirty="0" err="1" smtClean="0">
                <a:solidFill>
                  <a:srgbClr val="FF0000"/>
                </a:solidFill>
              </a:rPr>
              <a:t>hcy</a:t>
            </a:r>
            <a:r>
              <a:rPr lang="fr-FR" sz="2400" dirty="0" smtClean="0">
                <a:solidFill>
                  <a:srgbClr val="FF0000"/>
                </a:solidFill>
              </a:rPr>
              <a:t>. </a:t>
            </a:r>
            <a:r>
              <a:rPr lang="fr-FR" sz="2400" dirty="0" smtClean="0"/>
              <a:t>En effet les sujets décédés après un </a:t>
            </a:r>
            <a:r>
              <a:rPr lang="fr-FR" sz="2400" dirty="0" err="1" smtClean="0"/>
              <a:t>follow</a:t>
            </a:r>
            <a:r>
              <a:rPr lang="fr-FR" sz="2400" dirty="0" smtClean="0"/>
              <a:t> up de 12 mois  avaient un taux d’</a:t>
            </a:r>
            <a:r>
              <a:rPr lang="fr-FR" sz="2400" dirty="0" err="1" smtClean="0"/>
              <a:t>hcy</a:t>
            </a:r>
            <a:r>
              <a:rPr lang="fr-FR" sz="2400" dirty="0" smtClean="0"/>
              <a:t> plus bas que les  patients non décédés.</a:t>
            </a:r>
          </a:p>
        </p:txBody>
      </p:sp>
      <p:sp>
        <p:nvSpPr>
          <p:cNvPr id="4" name="ZoneTexte 8"/>
          <p:cNvSpPr txBox="1"/>
          <p:nvPr/>
        </p:nvSpPr>
        <p:spPr>
          <a:xfrm>
            <a:off x="6929422" y="6215082"/>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Mes documents\Mes images\img036.jpg"/>
          <p:cNvPicPr>
            <a:picLocks noGrp="1" noChangeAspect="1" noChangeArrowheads="1"/>
          </p:cNvPicPr>
          <p:nvPr>
            <p:ph idx="1"/>
          </p:nvPr>
        </p:nvPicPr>
        <p:blipFill>
          <a:blip r:embed="rId2" cstate="print"/>
          <a:srcRect/>
          <a:stretch>
            <a:fillRect/>
          </a:stretch>
        </p:blipFill>
        <p:spPr bwMode="auto">
          <a:xfrm>
            <a:off x="500034" y="357166"/>
            <a:ext cx="8429684" cy="57864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ZoneTexte 4"/>
          <p:cNvSpPr txBox="1"/>
          <p:nvPr/>
        </p:nvSpPr>
        <p:spPr>
          <a:xfrm>
            <a:off x="6929422" y="6286520"/>
            <a:ext cx="2214578" cy="369332"/>
          </a:xfrm>
          <a:prstGeom prst="rect">
            <a:avLst/>
          </a:prstGeom>
          <a:noFill/>
        </p:spPr>
        <p:txBody>
          <a:bodyPr wrap="square" rtlCol="0">
            <a:spAutoFit/>
          </a:body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
        <p:nvSpPr>
          <p:cNvPr id="4" name="ZoneTexte 3"/>
          <p:cNvSpPr txBox="1"/>
          <p:nvPr/>
        </p:nvSpPr>
        <p:spPr>
          <a:xfrm>
            <a:off x="714348" y="6215082"/>
            <a:ext cx="4643470" cy="369332"/>
          </a:xfrm>
          <a:prstGeom prst="rect">
            <a:avLst/>
          </a:prstGeom>
          <a:noFill/>
        </p:spPr>
        <p:txBody>
          <a:bodyPr wrap="square" rtlCol="0">
            <a:spAutoFit/>
          </a:bodyPr>
          <a:lstStyle/>
          <a:p>
            <a:r>
              <a:rPr lang="fr-FR" b="1" i="1" dirty="0" smtClean="0">
                <a:solidFill>
                  <a:srgbClr val="FFFF00"/>
                </a:solidFill>
              </a:rPr>
              <a:t>(</a:t>
            </a:r>
            <a:r>
              <a:rPr lang="fr-FR" b="1" i="1" dirty="0" err="1" smtClean="0">
                <a:solidFill>
                  <a:srgbClr val="FFFF00"/>
                </a:solidFill>
              </a:rPr>
              <a:t>Santoro</a:t>
            </a:r>
            <a:r>
              <a:rPr lang="fr-FR" b="1" i="1" dirty="0" smtClean="0">
                <a:solidFill>
                  <a:srgbClr val="FFFF00"/>
                </a:solidFill>
              </a:rPr>
              <a:t> et  Mancini 2002)</a:t>
            </a:r>
            <a:endParaRPr lang="fr-FR" b="1" i="1" dirty="0">
              <a:solidFill>
                <a:srgbClr val="FFFF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0"/>
            <a:ext cx="7772400" cy="571504"/>
          </a:xfrm>
        </p:spPr>
        <p:txBody>
          <a:bodyPr/>
          <a:lstStyle/>
          <a:p>
            <a:pPr algn="ctr"/>
            <a:r>
              <a:rPr lang="fr-FR" sz="2800" b="1" dirty="0" smtClean="0">
                <a:solidFill>
                  <a:srgbClr val="FFFF00"/>
                </a:solidFill>
              </a:rPr>
              <a:t>RESULTATS ET DISCUSSION XVIII</a:t>
            </a:r>
            <a:endParaRPr lang="fr-FR" sz="2800" dirty="0"/>
          </a:p>
        </p:txBody>
      </p:sp>
      <p:sp>
        <p:nvSpPr>
          <p:cNvPr id="3" name="Espace réservé du contenu 2"/>
          <p:cNvSpPr>
            <a:spLocks noGrp="1"/>
          </p:cNvSpPr>
          <p:nvPr>
            <p:ph idx="1"/>
          </p:nvPr>
        </p:nvSpPr>
        <p:spPr>
          <a:xfrm>
            <a:off x="571472" y="714356"/>
            <a:ext cx="8143932" cy="5857916"/>
          </a:xfrm>
        </p:spPr>
        <p:txBody>
          <a:bodyPr>
            <a:normAutofit/>
          </a:bodyPr>
          <a:lstStyle/>
          <a:p>
            <a:r>
              <a:rPr lang="fr-FR" sz="2800" dirty="0" smtClean="0"/>
              <a:t>Notre étude ne montre pas d’association entre les augmentations de l’</a:t>
            </a:r>
            <a:r>
              <a:rPr lang="fr-FR" sz="2800" dirty="0" err="1" smtClean="0"/>
              <a:t>hcy</a:t>
            </a:r>
            <a:r>
              <a:rPr lang="fr-FR" sz="2800" dirty="0" smtClean="0"/>
              <a:t> , </a:t>
            </a:r>
            <a:r>
              <a:rPr lang="fr-FR" sz="2800" dirty="0" err="1" smtClean="0"/>
              <a:t>Lp</a:t>
            </a:r>
            <a:r>
              <a:rPr lang="fr-FR" sz="2800" dirty="0" smtClean="0"/>
              <a:t>(a) et CRP et les ECV ou la mortalité </a:t>
            </a:r>
          </a:p>
          <a:p>
            <a:endParaRPr lang="fr-FR" sz="2400" dirty="0" smtClean="0"/>
          </a:p>
          <a:p>
            <a:pPr>
              <a:buNone/>
            </a:pPr>
            <a:endParaRPr lang="fr-FR" sz="2400" dirty="0" smtClean="0"/>
          </a:p>
          <a:p>
            <a:r>
              <a:rPr lang="fr-FR" sz="2400" dirty="0" smtClean="0">
                <a:solidFill>
                  <a:schemeClr val="accent2">
                    <a:lumMod val="20000"/>
                    <a:lumOff val="80000"/>
                  </a:schemeClr>
                </a:solidFill>
              </a:rPr>
              <a:t> </a:t>
            </a:r>
            <a:r>
              <a:rPr lang="fr-FR" sz="2600" dirty="0" smtClean="0">
                <a:solidFill>
                  <a:schemeClr val="accent2">
                    <a:lumMod val="20000"/>
                    <a:lumOff val="80000"/>
                  </a:schemeClr>
                </a:solidFill>
              </a:rPr>
              <a:t>Comment expliquer ces discordances entre les études</a:t>
            </a:r>
            <a:r>
              <a:rPr lang="fr-FR" sz="2400" dirty="0" smtClean="0">
                <a:solidFill>
                  <a:schemeClr val="accent2">
                    <a:lumMod val="20000"/>
                    <a:lumOff val="80000"/>
                  </a:schemeClr>
                </a:solidFill>
              </a:rPr>
              <a:t>?</a:t>
            </a:r>
          </a:p>
          <a:p>
            <a:pPr lvl="2"/>
            <a:r>
              <a:rPr lang="fr-FR" dirty="0" smtClean="0"/>
              <a:t> faible effectif  </a:t>
            </a:r>
          </a:p>
          <a:p>
            <a:pPr lvl="2"/>
            <a:r>
              <a:rPr lang="fr-FR" dirty="0" smtClean="0"/>
              <a:t>Le nombre de facteurs de </a:t>
            </a:r>
            <a:r>
              <a:rPr lang="fr-FR" dirty="0" err="1" smtClean="0"/>
              <a:t>comorbidité</a:t>
            </a:r>
            <a:r>
              <a:rPr lang="fr-FR" dirty="0" smtClean="0"/>
              <a:t> inclus au début de chaque étude</a:t>
            </a:r>
          </a:p>
          <a:p>
            <a:pPr lvl="2"/>
            <a:r>
              <a:rPr lang="fr-FR" dirty="0" smtClean="0"/>
              <a:t>L’état nutritionnel des patients </a:t>
            </a:r>
          </a:p>
          <a:p>
            <a:pPr lvl="2"/>
            <a:endParaRPr lang="fr-FR" sz="2000" dirty="0" smtClean="0"/>
          </a:p>
          <a:p>
            <a:pPr lvl="2">
              <a:buNone/>
            </a:pPr>
            <a:endParaRPr lang="fr-FR" sz="2000" dirty="0" smtClean="0"/>
          </a:p>
        </p:txBody>
      </p:sp>
      <p:sp>
        <p:nvSpPr>
          <p:cNvPr id="4" name="ZoneTexte 8"/>
          <p:cNvSpPr txBox="1"/>
          <p:nvPr/>
        </p:nvSpPr>
        <p:spPr>
          <a:xfrm>
            <a:off x="6929422" y="6215082"/>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142852"/>
            <a:ext cx="7772400" cy="500066"/>
          </a:xfrm>
        </p:spPr>
        <p:txBody>
          <a:bodyPr/>
          <a:lstStyle/>
          <a:p>
            <a:pPr algn="ctr"/>
            <a:r>
              <a:rPr lang="fr-FR" sz="2800" b="1" dirty="0" smtClean="0">
                <a:solidFill>
                  <a:srgbClr val="FFFF00"/>
                </a:solidFill>
              </a:rPr>
              <a:t>RESULTATS ET DISCUSSION XIX</a:t>
            </a:r>
            <a:endParaRPr lang="fr-FR" sz="2800" dirty="0"/>
          </a:p>
        </p:txBody>
      </p:sp>
      <p:sp>
        <p:nvSpPr>
          <p:cNvPr id="3" name="Espace réservé du contenu 2"/>
          <p:cNvSpPr>
            <a:spLocks noGrp="1"/>
          </p:cNvSpPr>
          <p:nvPr>
            <p:ph idx="1"/>
          </p:nvPr>
        </p:nvSpPr>
        <p:spPr>
          <a:xfrm>
            <a:off x="914400" y="857232"/>
            <a:ext cx="7772400" cy="5498328"/>
          </a:xfrm>
        </p:spPr>
        <p:txBody>
          <a:bodyPr>
            <a:normAutofit/>
          </a:bodyPr>
          <a:lstStyle/>
          <a:p>
            <a:r>
              <a:rPr lang="fr-FR" sz="2400" dirty="0" smtClean="0"/>
              <a:t>A l’inverse de la population générale le risque de survenue d’ECV est associé dans notre étude à un diminution du cholestérol et des triglycérides. </a:t>
            </a:r>
            <a:r>
              <a:rPr lang="fr-FR" sz="2400" dirty="0" err="1" smtClean="0">
                <a:solidFill>
                  <a:schemeClr val="tx2">
                    <a:lumMod val="90000"/>
                  </a:schemeClr>
                </a:solidFill>
              </a:rPr>
              <a:t>Kovesdy</a:t>
            </a:r>
            <a:r>
              <a:rPr lang="fr-FR" sz="2400" dirty="0" smtClean="0">
                <a:solidFill>
                  <a:schemeClr val="tx2">
                    <a:lumMod val="90000"/>
                  </a:schemeClr>
                </a:solidFill>
              </a:rPr>
              <a:t> et al, (2007) </a:t>
            </a:r>
            <a:r>
              <a:rPr lang="fr-FR" sz="2400" dirty="0" smtClean="0"/>
              <a:t>trouvent les mêmes résultats.</a:t>
            </a:r>
          </a:p>
          <a:p>
            <a:pPr>
              <a:buNone/>
            </a:pPr>
            <a:endParaRPr lang="fr-FR" sz="2400" dirty="0" smtClean="0">
              <a:solidFill>
                <a:schemeClr val="accent1">
                  <a:lumMod val="20000"/>
                  <a:lumOff val="80000"/>
                </a:schemeClr>
              </a:solidFill>
            </a:endParaRPr>
          </a:p>
          <a:p>
            <a:pPr>
              <a:buNone/>
            </a:pPr>
            <a:endParaRPr lang="fr-FR" sz="2400" dirty="0" smtClean="0">
              <a:solidFill>
                <a:schemeClr val="accent1">
                  <a:lumMod val="20000"/>
                  <a:lumOff val="80000"/>
                </a:schemeClr>
              </a:solidFill>
            </a:endParaRPr>
          </a:p>
          <a:p>
            <a:r>
              <a:rPr lang="fr-FR" sz="2400" dirty="0" smtClean="0">
                <a:solidFill>
                  <a:schemeClr val="accent1">
                    <a:lumMod val="20000"/>
                    <a:lumOff val="80000"/>
                  </a:schemeClr>
                </a:solidFill>
              </a:rPr>
              <a:t>En ce qui concerne la concentration de la </a:t>
            </a:r>
            <a:r>
              <a:rPr lang="fr-FR" sz="2400" dirty="0" err="1" smtClean="0">
                <a:solidFill>
                  <a:schemeClr val="accent1">
                    <a:lumMod val="20000"/>
                    <a:lumOff val="80000"/>
                  </a:schemeClr>
                </a:solidFill>
              </a:rPr>
              <a:t>Lp</a:t>
            </a:r>
            <a:r>
              <a:rPr lang="fr-FR" sz="2400" dirty="0" smtClean="0">
                <a:solidFill>
                  <a:schemeClr val="accent1">
                    <a:lumMod val="20000"/>
                    <a:lumOff val="80000"/>
                  </a:schemeClr>
                </a:solidFill>
              </a:rPr>
              <a:t>(a) on ne trouve pas d’association avec les ECV ou la mortalité.  </a:t>
            </a:r>
            <a:endParaRPr lang="fr-FR" sz="2400" dirty="0">
              <a:solidFill>
                <a:schemeClr val="accent1">
                  <a:lumMod val="20000"/>
                  <a:lumOff val="80000"/>
                </a:schemeClr>
              </a:solidFill>
            </a:endParaRPr>
          </a:p>
        </p:txBody>
      </p:sp>
      <p:sp>
        <p:nvSpPr>
          <p:cNvPr id="4" name="ZoneTexte 8"/>
          <p:cNvSpPr txBox="1"/>
          <p:nvPr/>
        </p:nvSpPr>
        <p:spPr>
          <a:xfrm>
            <a:off x="6929422" y="6215082"/>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142852"/>
            <a:ext cx="7772400" cy="559482"/>
          </a:xfrm>
        </p:spPr>
        <p:txBody>
          <a:bodyPr/>
          <a:lstStyle/>
          <a:p>
            <a:pPr algn="ctr"/>
            <a:r>
              <a:rPr lang="fr-FR" sz="2800" b="1" dirty="0" smtClean="0">
                <a:solidFill>
                  <a:srgbClr val="FFFF00"/>
                </a:solidFill>
              </a:rPr>
              <a:t>RESULTATS ET DISCUSSION XX</a:t>
            </a:r>
            <a:endParaRPr lang="fr-FR" sz="2800" dirty="0"/>
          </a:p>
        </p:txBody>
      </p:sp>
      <p:sp>
        <p:nvSpPr>
          <p:cNvPr id="3" name="Espace réservé du contenu 2"/>
          <p:cNvSpPr>
            <a:spLocks noGrp="1"/>
          </p:cNvSpPr>
          <p:nvPr>
            <p:ph idx="1"/>
          </p:nvPr>
        </p:nvSpPr>
        <p:spPr>
          <a:xfrm>
            <a:off x="827584" y="1412776"/>
            <a:ext cx="7901014" cy="4013638"/>
          </a:xfrm>
        </p:spPr>
        <p:txBody>
          <a:bodyPr>
            <a:normAutofit/>
          </a:bodyPr>
          <a:lstStyle/>
          <a:p>
            <a:r>
              <a:rPr lang="fr-FR" sz="2400" dirty="0" smtClean="0"/>
              <a:t>En ce qui concerne l’inflammation, une augmentation de la CRP &gt; 10 mg/L était associée à  risque élevé (OR=2.57).  Une association entre la mortalité CV et la CRP a été retrouvée dans  plusieurs études </a:t>
            </a:r>
            <a:r>
              <a:rPr lang="fr-FR" sz="2000" dirty="0" smtClean="0">
                <a:solidFill>
                  <a:schemeClr val="tx2">
                    <a:lumMod val="90000"/>
                  </a:schemeClr>
                </a:solidFill>
              </a:rPr>
              <a:t>( Spiegel et al 2007). </a:t>
            </a:r>
            <a:r>
              <a:rPr lang="fr-FR" sz="2000" dirty="0" smtClean="0">
                <a:solidFill>
                  <a:schemeClr val="tx2">
                    <a:lumMod val="90000"/>
                  </a:schemeClr>
                </a:solidFill>
              </a:rPr>
              <a:t> </a:t>
            </a:r>
            <a:endParaRPr lang="fr-FR" sz="2000" dirty="0" smtClean="0">
              <a:solidFill>
                <a:schemeClr val="tx2">
                  <a:lumMod val="90000"/>
                </a:schemeClr>
              </a:solidFill>
            </a:endParaRPr>
          </a:p>
          <a:p>
            <a:r>
              <a:rPr lang="fr-FR" sz="2000" dirty="0" smtClean="0"/>
              <a:t>P</a:t>
            </a:r>
            <a:r>
              <a:rPr lang="fr-FR" sz="2400" dirty="0" smtClean="0"/>
              <a:t>our </a:t>
            </a:r>
            <a:r>
              <a:rPr lang="fr-FR" sz="2000" dirty="0" err="1" smtClean="0">
                <a:solidFill>
                  <a:schemeClr val="tx2">
                    <a:lumMod val="90000"/>
                  </a:schemeClr>
                </a:solidFill>
              </a:rPr>
              <a:t>Iseki</a:t>
            </a:r>
            <a:r>
              <a:rPr lang="fr-FR" sz="2000" dirty="0" smtClean="0">
                <a:solidFill>
                  <a:schemeClr val="tx2">
                    <a:lumMod val="90000"/>
                  </a:schemeClr>
                </a:solidFill>
              </a:rPr>
              <a:t>  (1999</a:t>
            </a:r>
            <a:r>
              <a:rPr lang="fr-FR" sz="2400" dirty="0" smtClean="0"/>
              <a:t>) les patients dont la concentration de CRP&gt;10 mg/L ont un taux de mortalité &gt; aux patients avec CRP&lt; 10 mg/L ( 82% de décès versus 44% sur une période de suivi de 5 ans).</a:t>
            </a:r>
          </a:p>
          <a:p>
            <a:pPr>
              <a:buNone/>
            </a:pPr>
            <a:endParaRPr lang="fr-FR" sz="2400" dirty="0" smtClean="0"/>
          </a:p>
          <a:p>
            <a:pPr>
              <a:buNone/>
            </a:pPr>
            <a:endParaRPr lang="fr-FR" sz="2400" dirty="0" smtClean="0">
              <a:solidFill>
                <a:srgbClr val="FF0000"/>
              </a:solidFill>
            </a:endParaRPr>
          </a:p>
        </p:txBody>
      </p:sp>
      <p:sp>
        <p:nvSpPr>
          <p:cNvPr id="4" name="ZoneTexte 8"/>
          <p:cNvSpPr txBox="1"/>
          <p:nvPr/>
        </p:nvSpPr>
        <p:spPr>
          <a:xfrm>
            <a:off x="6929422" y="6215082"/>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0"/>
            <a:ext cx="7772400" cy="559482"/>
          </a:xfrm>
        </p:spPr>
        <p:txBody>
          <a:bodyPr/>
          <a:lstStyle/>
          <a:p>
            <a:pPr algn="ctr"/>
            <a:r>
              <a:rPr lang="fr-FR" sz="2800" b="1" dirty="0" smtClean="0">
                <a:solidFill>
                  <a:srgbClr val="FFFF00"/>
                </a:solidFill>
              </a:rPr>
              <a:t>RESULTATS ET DISCUSSION XXI</a:t>
            </a:r>
            <a:endParaRPr lang="fr-FR" sz="2800" dirty="0"/>
          </a:p>
        </p:txBody>
      </p:sp>
      <p:sp>
        <p:nvSpPr>
          <p:cNvPr id="3" name="Espace réservé du contenu 2"/>
          <p:cNvSpPr>
            <a:spLocks noGrp="1"/>
          </p:cNvSpPr>
          <p:nvPr>
            <p:ph idx="1"/>
          </p:nvPr>
        </p:nvSpPr>
        <p:spPr>
          <a:xfrm>
            <a:off x="971600" y="1916832"/>
            <a:ext cx="7772400" cy="3004386"/>
          </a:xfrm>
        </p:spPr>
        <p:txBody>
          <a:bodyPr>
            <a:normAutofit/>
          </a:bodyPr>
          <a:lstStyle/>
          <a:p>
            <a:pPr algn="just"/>
            <a:r>
              <a:rPr lang="fr-FR" sz="3200" dirty="0" smtClean="0"/>
              <a:t>Très forte association entre l’</a:t>
            </a:r>
            <a:r>
              <a:rPr lang="fr-FR" sz="3200" dirty="0" err="1" smtClean="0"/>
              <a:t>hypoalbuminémie</a:t>
            </a:r>
            <a:r>
              <a:rPr lang="fr-FR" sz="3200" dirty="0" smtClean="0"/>
              <a:t> et les ECV et la mortalité (+++). Association retrouvée dans d’autres études.</a:t>
            </a:r>
          </a:p>
        </p:txBody>
      </p:sp>
      <p:sp>
        <p:nvSpPr>
          <p:cNvPr id="5" name="ZoneTexte 8"/>
          <p:cNvSpPr txBox="1"/>
          <p:nvPr/>
        </p:nvSpPr>
        <p:spPr>
          <a:xfrm>
            <a:off x="6929422" y="6215082"/>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0"/>
            <a:ext cx="7772400" cy="488044"/>
          </a:xfrm>
        </p:spPr>
        <p:txBody>
          <a:bodyPr/>
          <a:lstStyle/>
          <a:p>
            <a:pPr algn="ctr"/>
            <a:r>
              <a:rPr lang="fr-FR" sz="2800" b="1" dirty="0" smtClean="0">
                <a:solidFill>
                  <a:srgbClr val="FFFF00"/>
                </a:solidFill>
              </a:rPr>
              <a:t>CONCLUSION I</a:t>
            </a:r>
            <a:endParaRPr lang="fr-FR" sz="2800" b="1" dirty="0">
              <a:solidFill>
                <a:srgbClr val="FFFF00"/>
              </a:solidFill>
            </a:endParaRPr>
          </a:p>
        </p:txBody>
      </p:sp>
      <p:sp>
        <p:nvSpPr>
          <p:cNvPr id="3" name="Espace réservé du contenu 2"/>
          <p:cNvSpPr>
            <a:spLocks noGrp="1"/>
          </p:cNvSpPr>
          <p:nvPr>
            <p:ph idx="1"/>
          </p:nvPr>
        </p:nvSpPr>
        <p:spPr>
          <a:xfrm>
            <a:off x="395536" y="1145834"/>
            <a:ext cx="8352928" cy="5091478"/>
          </a:xfrm>
        </p:spPr>
        <p:txBody>
          <a:bodyPr>
            <a:noAutofit/>
          </a:bodyPr>
          <a:lstStyle/>
          <a:p>
            <a:pPr algn="just"/>
            <a:r>
              <a:rPr lang="fr-FR" sz="2400" dirty="0" smtClean="0"/>
              <a:t>Les nouveaux facteurs de risque (</a:t>
            </a:r>
            <a:r>
              <a:rPr lang="fr-FR" sz="2400" dirty="0" err="1" smtClean="0"/>
              <a:t>Hcy</a:t>
            </a:r>
            <a:r>
              <a:rPr lang="fr-FR" sz="2400" dirty="0" smtClean="0"/>
              <a:t>, </a:t>
            </a:r>
            <a:r>
              <a:rPr lang="fr-FR" sz="2400" dirty="0" err="1" smtClean="0"/>
              <a:t>Lp</a:t>
            </a:r>
            <a:r>
              <a:rPr lang="fr-FR" sz="2400" dirty="0" smtClean="0"/>
              <a:t> (a), et </a:t>
            </a:r>
            <a:r>
              <a:rPr lang="fr-FR" sz="2400" dirty="0" err="1" smtClean="0"/>
              <a:t>CRPus</a:t>
            </a:r>
            <a:r>
              <a:rPr lang="fr-FR" sz="2400" dirty="0" smtClean="0"/>
              <a:t> ne montrent aucune association épidémiologique avec la survenue des ECV et la mortalité globale sur une période moyenne de suivi de 30 mois;</a:t>
            </a:r>
          </a:p>
          <a:p>
            <a:endParaRPr lang="fr-FR" sz="2400" dirty="0" smtClean="0"/>
          </a:p>
          <a:p>
            <a:pPr>
              <a:buNone/>
            </a:pPr>
            <a:endParaRPr lang="fr-FR" sz="2400" dirty="0" smtClean="0"/>
          </a:p>
          <a:p>
            <a:pPr algn="just"/>
            <a:r>
              <a:rPr lang="fr-FR" sz="2400" dirty="0" smtClean="0"/>
              <a:t>La recherche étiologique et le traitement de tout processus inflammatoire, surtout les sujets dont la CRP est supérieure à 10 mg/L; deviennent impératifs, car l’inflammation est le </a:t>
            </a:r>
            <a:r>
              <a:rPr lang="fr-FR" sz="2400" dirty="0" err="1" smtClean="0"/>
              <a:t>primum</a:t>
            </a:r>
            <a:r>
              <a:rPr lang="fr-FR" sz="2400" dirty="0" smtClean="0"/>
              <a:t> </a:t>
            </a:r>
            <a:r>
              <a:rPr lang="fr-FR" sz="2400" dirty="0" err="1" smtClean="0"/>
              <a:t>movens</a:t>
            </a:r>
            <a:r>
              <a:rPr lang="fr-FR" sz="2400" dirty="0" smtClean="0"/>
              <a:t> dans le développement des phénomènes </a:t>
            </a:r>
            <a:r>
              <a:rPr lang="fr-FR" sz="2400" dirty="0" err="1" smtClean="0"/>
              <a:t>athérothrombotiques</a:t>
            </a:r>
            <a:r>
              <a:rPr lang="fr-FR" sz="2400" dirty="0" smtClean="0"/>
              <a:t>;</a:t>
            </a:r>
          </a:p>
        </p:txBody>
      </p:sp>
      <p:sp>
        <p:nvSpPr>
          <p:cNvPr id="4" name="ZoneTexte 8"/>
          <p:cNvSpPr txBox="1"/>
          <p:nvPr/>
        </p:nvSpPr>
        <p:spPr>
          <a:xfrm>
            <a:off x="6929422" y="6215082"/>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0"/>
            <a:ext cx="7772400" cy="559482"/>
          </a:xfrm>
        </p:spPr>
        <p:txBody>
          <a:bodyPr/>
          <a:lstStyle/>
          <a:p>
            <a:pPr algn="ctr"/>
            <a:r>
              <a:rPr lang="fr-FR" sz="2800" b="1" dirty="0" smtClean="0">
                <a:solidFill>
                  <a:srgbClr val="FFFF00"/>
                </a:solidFill>
              </a:rPr>
              <a:t>CONCLUSION II</a:t>
            </a:r>
            <a:endParaRPr lang="fr-FR" sz="2800" dirty="0"/>
          </a:p>
        </p:txBody>
      </p:sp>
      <p:sp>
        <p:nvSpPr>
          <p:cNvPr id="3" name="Espace réservé du contenu 2"/>
          <p:cNvSpPr>
            <a:spLocks noGrp="1"/>
          </p:cNvSpPr>
          <p:nvPr>
            <p:ph idx="1"/>
          </p:nvPr>
        </p:nvSpPr>
        <p:spPr>
          <a:xfrm>
            <a:off x="1000100" y="1268760"/>
            <a:ext cx="7801004" cy="4680520"/>
          </a:xfrm>
        </p:spPr>
        <p:txBody>
          <a:bodyPr>
            <a:normAutofit/>
          </a:bodyPr>
          <a:lstStyle/>
          <a:p>
            <a:endParaRPr lang="fr-FR" sz="2400" dirty="0" smtClean="0"/>
          </a:p>
          <a:p>
            <a:r>
              <a:rPr lang="fr-FR" sz="2400" dirty="0" smtClean="0"/>
              <a:t>Par ailleurs, le dosage de la </a:t>
            </a:r>
            <a:r>
              <a:rPr lang="fr-FR" sz="2400" dirty="0" err="1" smtClean="0"/>
              <a:t>CRPus</a:t>
            </a:r>
            <a:r>
              <a:rPr lang="fr-FR" sz="2400" dirty="0" smtClean="0"/>
              <a:t> n’est pas recommander du fait de l’état inflammatoire chronique de la plupart des patients;</a:t>
            </a:r>
          </a:p>
          <a:p>
            <a:endParaRPr lang="fr-FR" sz="2400" dirty="0" smtClean="0"/>
          </a:p>
          <a:p>
            <a:pPr>
              <a:buNone/>
            </a:pPr>
            <a:endParaRPr lang="fr-FR" sz="2400" dirty="0" smtClean="0"/>
          </a:p>
          <a:p>
            <a:r>
              <a:rPr lang="fr-FR" sz="2800" dirty="0" smtClean="0"/>
              <a:t>En outre,  la moitié des patients décédés dans notre étude sont des diabétiques; de ce fait les hémodialysés diabétiques doivent bénéficier d’une attention particulière ;</a:t>
            </a:r>
          </a:p>
          <a:p>
            <a:endParaRPr lang="fr-FR" sz="2800" dirty="0"/>
          </a:p>
        </p:txBody>
      </p:sp>
      <p:sp>
        <p:nvSpPr>
          <p:cNvPr id="4" name="ZoneTexte 8"/>
          <p:cNvSpPr txBox="1"/>
          <p:nvPr/>
        </p:nvSpPr>
        <p:spPr>
          <a:xfrm>
            <a:off x="6929422" y="6215082"/>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214290"/>
            <a:ext cx="7772400" cy="559482"/>
          </a:xfrm>
        </p:spPr>
        <p:txBody>
          <a:bodyPr/>
          <a:lstStyle/>
          <a:p>
            <a:pPr algn="ctr"/>
            <a:r>
              <a:rPr lang="fr-FR" sz="2800" b="1" dirty="0" smtClean="0">
                <a:solidFill>
                  <a:srgbClr val="FFFF00"/>
                </a:solidFill>
              </a:rPr>
              <a:t>CONCLUSION III</a:t>
            </a:r>
            <a:endParaRPr lang="fr-FR" sz="2800" dirty="0"/>
          </a:p>
        </p:txBody>
      </p:sp>
      <p:sp>
        <p:nvSpPr>
          <p:cNvPr id="3" name="Espace réservé du contenu 2"/>
          <p:cNvSpPr>
            <a:spLocks noGrp="1"/>
          </p:cNvSpPr>
          <p:nvPr>
            <p:ph idx="1"/>
          </p:nvPr>
        </p:nvSpPr>
        <p:spPr>
          <a:xfrm>
            <a:off x="785786" y="1000108"/>
            <a:ext cx="8058152" cy="5093188"/>
          </a:xfrm>
        </p:spPr>
        <p:txBody>
          <a:bodyPr>
            <a:normAutofit/>
          </a:bodyPr>
          <a:lstStyle/>
          <a:p>
            <a:pPr marL="582930" indent="-514350">
              <a:buFont typeface="Wingdings" pitchFamily="2" charset="2"/>
              <a:buChar char="§"/>
            </a:pPr>
            <a:r>
              <a:rPr lang="fr-FR" sz="2400" dirty="0" smtClean="0"/>
              <a:t>l’</a:t>
            </a:r>
            <a:r>
              <a:rPr lang="fr-FR" sz="2400" dirty="0" err="1" smtClean="0"/>
              <a:t>hypertriglycéridémie</a:t>
            </a:r>
            <a:r>
              <a:rPr lang="fr-FR" sz="2400" dirty="0" smtClean="0"/>
              <a:t>  et des taux cholestérol total supérieurs à 1.50 /L   ne montre pas d’association avec la mortalité et les évènements cardiovasculaires ( reverse </a:t>
            </a:r>
            <a:r>
              <a:rPr lang="fr-FR" sz="2400" dirty="0" err="1" smtClean="0"/>
              <a:t>epidemiology</a:t>
            </a:r>
            <a:r>
              <a:rPr lang="fr-FR" sz="2400" dirty="0" smtClean="0"/>
              <a:t>);</a:t>
            </a:r>
          </a:p>
          <a:p>
            <a:pPr marL="582930" indent="-514350">
              <a:buNone/>
            </a:pPr>
            <a:endParaRPr lang="fr-FR" sz="2400" dirty="0" smtClean="0"/>
          </a:p>
          <a:p>
            <a:pPr marL="582930" indent="-514350">
              <a:buFont typeface="Wingdings" pitchFamily="2" charset="2"/>
              <a:buChar char="§"/>
            </a:pPr>
            <a:r>
              <a:rPr lang="fr-FR" sz="2400" dirty="0" smtClean="0"/>
              <a:t>La malnutrition  et une faible dose de dialyse augmentent le risque cardiovasculaire. Une évaluation régulière de la malnutrition par les paramètres biochimiques ( albumine  et  </a:t>
            </a:r>
            <a:r>
              <a:rPr lang="fr-FR" sz="2400" dirty="0" err="1" smtClean="0"/>
              <a:t>préalbumine</a:t>
            </a:r>
            <a:r>
              <a:rPr lang="fr-FR" sz="2400" dirty="0" smtClean="0"/>
              <a:t>) et anthropométriques, ainsi que l’administration  d’une dose adéquate d’hémodialyse sont des mesures qui peuvent diminuer considérablement la survenue des complications CV</a:t>
            </a:r>
            <a:endParaRPr lang="fr-FR" sz="2400" dirty="0"/>
          </a:p>
        </p:txBody>
      </p:sp>
      <p:sp>
        <p:nvSpPr>
          <p:cNvPr id="4" name="ZoneTexte 8"/>
          <p:cNvSpPr txBox="1"/>
          <p:nvPr/>
        </p:nvSpPr>
        <p:spPr>
          <a:xfrm>
            <a:off x="6929422" y="6215082"/>
            <a:ext cx="2214578"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31840" y="2276872"/>
            <a:ext cx="3312368" cy="1200329"/>
          </a:xfrm>
          <a:prstGeom prst="rect">
            <a:avLst/>
          </a:prstGeom>
          <a:noFill/>
        </p:spPr>
        <p:txBody>
          <a:bodyPr wrap="square" rtlCol="0">
            <a:spAutoFit/>
          </a:bodyPr>
          <a:lstStyle/>
          <a:p>
            <a:pPr algn="ctr"/>
            <a:r>
              <a:rPr lang="fr-FR" sz="7200" dirty="0" smtClean="0"/>
              <a:t>MERCI </a:t>
            </a:r>
            <a:endParaRPr lang="fr-FR" sz="7200" dirty="0"/>
          </a:p>
        </p:txBody>
      </p:sp>
      <p:sp>
        <p:nvSpPr>
          <p:cNvPr id="3" name="ZoneTexte 2"/>
          <p:cNvSpPr txBox="1"/>
          <p:nvPr/>
        </p:nvSpPr>
        <p:spPr>
          <a:xfrm>
            <a:off x="1979712" y="4509120"/>
            <a:ext cx="5976664" cy="584775"/>
          </a:xfrm>
          <a:prstGeom prst="rect">
            <a:avLst/>
          </a:prstGeom>
          <a:noFill/>
        </p:spPr>
        <p:txBody>
          <a:bodyPr wrap="square" rtlCol="0">
            <a:spAutoFit/>
          </a:bodyPr>
          <a:lstStyle/>
          <a:p>
            <a:r>
              <a:rPr lang="fr-FR" sz="3200" dirty="0" smtClean="0"/>
              <a:t>www.medi-bioche.yolasite.com</a:t>
            </a:r>
            <a:endParaRPr lang="fr-F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274638"/>
            <a:ext cx="5688632" cy="582594"/>
          </a:xfrm>
        </p:spPr>
        <p:txBody>
          <a:bodyPr>
            <a:normAutofit/>
          </a:bodyPr>
          <a:lstStyle/>
          <a:p>
            <a:pPr algn="ctr"/>
            <a:r>
              <a:rPr lang="fr-FR" sz="2800" b="1" dirty="0" smtClean="0">
                <a:solidFill>
                  <a:srgbClr val="FFFF00"/>
                </a:solidFill>
              </a:rPr>
              <a:t>INTRODUCTION IV</a:t>
            </a:r>
            <a:endParaRPr lang="fr-FR" sz="2800" b="1" dirty="0">
              <a:solidFill>
                <a:srgbClr val="FFFF00"/>
              </a:solidFill>
            </a:endParaRPr>
          </a:p>
        </p:txBody>
      </p:sp>
      <p:sp>
        <p:nvSpPr>
          <p:cNvPr id="3" name="Espace réservé du contenu 2"/>
          <p:cNvSpPr>
            <a:spLocks noGrp="1"/>
          </p:cNvSpPr>
          <p:nvPr>
            <p:ph idx="1"/>
          </p:nvPr>
        </p:nvSpPr>
        <p:spPr>
          <a:xfrm>
            <a:off x="683568" y="1340768"/>
            <a:ext cx="7929618" cy="4680520"/>
          </a:xfrm>
        </p:spPr>
        <p:txBody>
          <a:bodyPr/>
          <a:lstStyle/>
          <a:p>
            <a:r>
              <a:rPr lang="fr-FR" sz="2800" dirty="0" smtClean="0"/>
              <a:t>Des études épidémiologiques très récentes expliquent ce phénomène par les facteurs émergents;</a:t>
            </a:r>
          </a:p>
          <a:p>
            <a:pPr>
              <a:buNone/>
            </a:pPr>
            <a:endParaRPr lang="fr-FR" sz="2800" dirty="0" smtClean="0"/>
          </a:p>
          <a:p>
            <a:r>
              <a:rPr lang="fr-FR" sz="2800" dirty="0" smtClean="0"/>
              <a:t>Parmi ces facteurs  de risque  non traditionnels:</a:t>
            </a:r>
          </a:p>
          <a:p>
            <a:pPr>
              <a:buNone/>
            </a:pPr>
            <a:r>
              <a:rPr lang="fr-FR" sz="2800" dirty="0" smtClean="0"/>
              <a:t>	 	</a:t>
            </a:r>
            <a:r>
              <a:rPr lang="fr-FR" sz="2800" dirty="0" smtClean="0">
                <a:solidFill>
                  <a:srgbClr val="00B050"/>
                </a:solidFill>
              </a:rPr>
              <a:t>-  </a:t>
            </a:r>
            <a:r>
              <a:rPr lang="fr-FR" sz="2800" b="1" dirty="0" smtClean="0">
                <a:solidFill>
                  <a:srgbClr val="00B050"/>
                </a:solidFill>
              </a:rPr>
              <a:t>l’</a:t>
            </a:r>
            <a:r>
              <a:rPr lang="fr-FR" sz="2800" b="1" dirty="0" err="1" smtClean="0">
                <a:solidFill>
                  <a:srgbClr val="00B050"/>
                </a:solidFill>
              </a:rPr>
              <a:t>hyperhomocystéinémie</a:t>
            </a:r>
            <a:endParaRPr lang="fr-FR" sz="2800" b="1" dirty="0" smtClean="0">
              <a:solidFill>
                <a:srgbClr val="00B050"/>
              </a:solidFill>
            </a:endParaRPr>
          </a:p>
          <a:p>
            <a:pPr>
              <a:buNone/>
            </a:pPr>
            <a:r>
              <a:rPr lang="fr-FR" sz="2800" b="1" dirty="0" smtClean="0">
                <a:solidFill>
                  <a:srgbClr val="00B050"/>
                </a:solidFill>
              </a:rPr>
              <a:t>    		- </a:t>
            </a:r>
            <a:r>
              <a:rPr lang="fr-FR" sz="2800" dirty="0" smtClean="0">
                <a:solidFill>
                  <a:srgbClr val="00B050"/>
                </a:solidFill>
              </a:rPr>
              <a:t> </a:t>
            </a:r>
            <a:r>
              <a:rPr lang="fr-FR" sz="2800" b="1" dirty="0" smtClean="0">
                <a:solidFill>
                  <a:srgbClr val="00B050"/>
                </a:solidFill>
              </a:rPr>
              <a:t>la lipoprotéine (a)</a:t>
            </a:r>
          </a:p>
          <a:p>
            <a:pPr>
              <a:buNone/>
            </a:pPr>
            <a:r>
              <a:rPr lang="fr-FR" sz="2800" b="1" dirty="0" smtClean="0">
                <a:solidFill>
                  <a:srgbClr val="00B050"/>
                </a:solidFill>
              </a:rPr>
              <a:t>		- l’inflammation.</a:t>
            </a:r>
          </a:p>
          <a:p>
            <a:endParaRPr lang="fr-FR" dirty="0"/>
          </a:p>
        </p:txBody>
      </p:sp>
      <p:sp>
        <p:nvSpPr>
          <p:cNvPr id="4" name="ZoneTexte 3"/>
          <p:cNvSpPr txBox="1"/>
          <p:nvPr/>
        </p:nvSpPr>
        <p:spPr>
          <a:xfrm>
            <a:off x="6929422" y="6286520"/>
            <a:ext cx="2214578" cy="369332"/>
          </a:xfrm>
          <a:prstGeom prst="rect">
            <a:avLst/>
          </a:prstGeom>
          <a:noFill/>
        </p:spPr>
        <p:txBody>
          <a:bodyPr wrap="square" rtlCol="0">
            <a:spAutoFit/>
          </a:body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57422" y="1357298"/>
            <a:ext cx="6172200" cy="2053590"/>
          </a:xfrm>
        </p:spPr>
        <p:txBody>
          <a:bodyPr>
            <a:normAutofit/>
          </a:bodyPr>
          <a:lstStyle/>
          <a:p>
            <a:pPr algn="ctr"/>
            <a:r>
              <a:rPr lang="fr-FR" sz="4800" dirty="0" smtClean="0">
                <a:latin typeface="Algerian" pitchFamily="82" charset="0"/>
              </a:rPr>
              <a:t>Les  objectifs</a:t>
            </a:r>
            <a:endParaRPr lang="fr-FR" sz="4800" dirty="0">
              <a:latin typeface="Algerian" pitchFamily="82" charset="0"/>
            </a:endParaRPr>
          </a:p>
        </p:txBody>
      </p:sp>
      <p:sp>
        <p:nvSpPr>
          <p:cNvPr id="3" name="ZoneTexte 2"/>
          <p:cNvSpPr txBox="1"/>
          <p:nvPr/>
        </p:nvSpPr>
        <p:spPr>
          <a:xfrm>
            <a:off x="6929422" y="6286520"/>
            <a:ext cx="2214578" cy="369332"/>
          </a:xfrm>
          <a:prstGeom prst="rect">
            <a:avLst/>
          </a:prstGeom>
          <a:noFill/>
        </p:spPr>
        <p:txBody>
          <a:bodyPr wrap="square" rtlCol="0">
            <a:spAutoFit/>
          </a:body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BIOCHEMESTRY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99592" y="1484784"/>
            <a:ext cx="7772400" cy="2713504"/>
          </a:xfrm>
        </p:spPr>
        <p:txBody>
          <a:bodyPr>
            <a:normAutofit/>
          </a:bodyPr>
          <a:lstStyle/>
          <a:p>
            <a:pPr marL="525780" indent="-457200">
              <a:buNone/>
            </a:pPr>
            <a:r>
              <a:rPr lang="fr-FR" sz="2400" dirty="0" smtClean="0">
                <a:latin typeface="Modern No. 20" pitchFamily="18" charset="0"/>
              </a:rPr>
              <a:t>	</a:t>
            </a:r>
            <a:r>
              <a:rPr lang="fr-FR" sz="2800" dirty="0" smtClean="0">
                <a:latin typeface="Modern No. 20" pitchFamily="18" charset="0"/>
              </a:rPr>
              <a:t>Etudier chez une population algérienne stabilisée en hémodialyse les associations épidémiologiques entre les nouveaux facteurs de risque et la survenue d’évènements cardiovasculaires et la mortalité globale sur une période moyenne de suivi de 30 mois ;</a:t>
            </a:r>
          </a:p>
          <a:p>
            <a:pPr>
              <a:buNone/>
            </a:pPr>
            <a:endParaRPr lang="fr-FR" sz="2800" dirty="0"/>
          </a:p>
        </p:txBody>
      </p:sp>
      <p:sp>
        <p:nvSpPr>
          <p:cNvPr id="4" name="ZoneTexte 3"/>
          <p:cNvSpPr txBox="1"/>
          <p:nvPr/>
        </p:nvSpPr>
        <p:spPr>
          <a:xfrm>
            <a:off x="6929422" y="6286520"/>
            <a:ext cx="2214578" cy="369332"/>
          </a:xfrm>
          <a:prstGeom prst="rect">
            <a:avLst/>
          </a:prstGeom>
          <a:noFill/>
        </p:spPr>
        <p:txBody>
          <a:bodyPr wrap="square" rtlCol="0">
            <a:spAutoFit/>
          </a:body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llipse 10"/>
          <p:cNvSpPr/>
          <p:nvPr/>
        </p:nvSpPr>
        <p:spPr>
          <a:xfrm>
            <a:off x="4429124" y="2143116"/>
            <a:ext cx="1285884" cy="100013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10" name="Ellipse 9"/>
          <p:cNvSpPr/>
          <p:nvPr/>
        </p:nvSpPr>
        <p:spPr>
          <a:xfrm>
            <a:off x="4572000" y="2071678"/>
            <a:ext cx="1143008"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714348" y="142852"/>
            <a:ext cx="7772400" cy="714380"/>
          </a:xfrm>
        </p:spPr>
        <p:txBody>
          <a:bodyPr/>
          <a:lstStyle/>
          <a:p>
            <a:pPr algn="ctr"/>
            <a:r>
              <a:rPr lang="fr-FR" sz="2800" b="1" dirty="0" smtClean="0">
                <a:solidFill>
                  <a:srgbClr val="FFFF00"/>
                </a:solidFill>
              </a:rPr>
              <a:t>HOMOCYSTEINE</a:t>
            </a:r>
            <a:endParaRPr lang="fr-FR" sz="2800" b="1" dirty="0">
              <a:solidFill>
                <a:srgbClr val="FFFF00"/>
              </a:solidFill>
            </a:endParaRPr>
          </a:p>
        </p:txBody>
      </p:sp>
      <p:pic>
        <p:nvPicPr>
          <p:cNvPr id="2050" name="Picture 2" descr="I:\NEW 24\homocysteine_image[1].gif"/>
          <p:cNvPicPr>
            <a:picLocks noGrp="1" noChangeAspect="1" noChangeArrowheads="1"/>
          </p:cNvPicPr>
          <p:nvPr>
            <p:ph idx="1"/>
          </p:nvPr>
        </p:nvPicPr>
        <p:blipFill>
          <a:blip r:embed="rId2" cstate="print"/>
          <a:srcRect/>
          <a:stretch>
            <a:fillRect/>
          </a:stretch>
        </p:blipFill>
        <p:spPr bwMode="auto">
          <a:xfrm>
            <a:off x="6012160" y="908720"/>
            <a:ext cx="2954764" cy="511256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2051" name="Picture 3" descr="I:\NEW 24\methionine[1].png"/>
          <p:cNvPicPr>
            <a:picLocks noChangeAspect="1" noChangeArrowheads="1"/>
          </p:cNvPicPr>
          <p:nvPr/>
        </p:nvPicPr>
        <p:blipFill>
          <a:blip r:embed="rId3" cstate="print"/>
          <a:srcRect/>
          <a:stretch>
            <a:fillRect/>
          </a:stretch>
        </p:blipFill>
        <p:spPr bwMode="auto">
          <a:xfrm>
            <a:off x="571472" y="1078386"/>
            <a:ext cx="5143536" cy="32147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Flèche courbée vers la droite 6"/>
          <p:cNvSpPr/>
          <p:nvPr/>
        </p:nvSpPr>
        <p:spPr>
          <a:xfrm rot="18348503">
            <a:off x="4476661" y="4459729"/>
            <a:ext cx="1089533" cy="2367594"/>
          </a:xfrm>
          <a:prstGeom prst="curvedRightArrow">
            <a:avLst>
              <a:gd name="adj1" fmla="val 25000"/>
              <a:gd name="adj2" fmla="val 113443"/>
              <a:gd name="adj3" fmla="val 169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929422" y="6286520"/>
            <a:ext cx="2214578" cy="369332"/>
          </a:xfrm>
          <a:prstGeom prst="rect">
            <a:avLst/>
          </a:prstGeom>
          <a:noFill/>
        </p:spPr>
        <p:txBody>
          <a:bodyPr wrap="square" rtlCol="0">
            <a:spAutoFit/>
          </a:bodyPr>
          <a:lstStyle/>
          <a:p>
            <a:r>
              <a:rPr lang="fr-FR" b="1" dirty="0" smtClean="0">
                <a:solidFill>
                  <a:schemeClr val="accent6">
                    <a:lumMod val="40000"/>
                    <a:lumOff val="60000"/>
                  </a:schemeClr>
                </a:solidFill>
                <a:latin typeface="High Tower Text" pitchFamily="18" charset="0"/>
                <a:ea typeface="Arial Unicode MS" pitchFamily="34" charset="-128"/>
                <a:cs typeface="Arial Unicode MS" pitchFamily="34" charset="-128"/>
              </a:rPr>
              <a:t>BIOCHEMISTRY</a:t>
            </a:r>
            <a:endParaRPr lang="fr-FR" b="1" dirty="0">
              <a:solidFill>
                <a:schemeClr val="accent6">
                  <a:lumMod val="40000"/>
                  <a:lumOff val="60000"/>
                </a:schemeClr>
              </a:solidFill>
              <a:latin typeface="High Tower Text" pitchFamily="18" charset="0"/>
              <a:ea typeface="Arial Unicode MS" pitchFamily="34" charset="-128"/>
              <a:cs typeface="Arial Unicode MS" pitchFamily="34" charset="-128"/>
            </a:endParaRPr>
          </a:p>
        </p:txBody>
      </p:sp>
      <p:cxnSp>
        <p:nvCxnSpPr>
          <p:cNvPr id="13" name="Connecteur droit avec flèche 12"/>
          <p:cNvCxnSpPr/>
          <p:nvPr/>
        </p:nvCxnSpPr>
        <p:spPr>
          <a:xfrm rot="5400000">
            <a:off x="3715538" y="2570950"/>
            <a:ext cx="1571636" cy="1588"/>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sp>
        <p:nvSpPr>
          <p:cNvPr id="15" name="ZoneTexte 14"/>
          <p:cNvSpPr txBox="1"/>
          <p:nvPr/>
        </p:nvSpPr>
        <p:spPr>
          <a:xfrm>
            <a:off x="3786182" y="3643314"/>
            <a:ext cx="1785950" cy="400110"/>
          </a:xfrm>
          <a:prstGeom prst="rect">
            <a:avLst/>
          </a:prstGeom>
          <a:noFill/>
        </p:spPr>
        <p:txBody>
          <a:bodyPr wrap="square" rtlCol="0">
            <a:spAutoFit/>
          </a:bodyPr>
          <a:lstStyle/>
          <a:p>
            <a:r>
              <a:rPr lang="fr-FR" sz="2000" b="1" dirty="0" smtClean="0">
                <a:solidFill>
                  <a:srgbClr val="FF0000"/>
                </a:solidFill>
              </a:rPr>
              <a:t>METHIONINE</a:t>
            </a:r>
            <a:endParaRPr lang="fr-FR" sz="2000" b="1" dirty="0">
              <a:solidFill>
                <a:srgbClr val="FF0000"/>
              </a:solidFill>
            </a:endParaRPr>
          </a:p>
        </p:txBody>
      </p:sp>
      <p:sp>
        <p:nvSpPr>
          <p:cNvPr id="16" name="ZoneTexte 15"/>
          <p:cNvSpPr txBox="1"/>
          <p:nvPr/>
        </p:nvSpPr>
        <p:spPr>
          <a:xfrm>
            <a:off x="6215074" y="5214950"/>
            <a:ext cx="1071570" cy="523220"/>
          </a:xfrm>
          <a:prstGeom prst="rect">
            <a:avLst/>
          </a:prstGeom>
          <a:noFill/>
        </p:spPr>
        <p:txBody>
          <a:bodyPr wrap="square" rtlCol="0">
            <a:spAutoFit/>
          </a:bodyPr>
          <a:lstStyle/>
          <a:p>
            <a:r>
              <a:rPr lang="fr-FR" sz="2800" b="1" dirty="0" err="1" smtClean="0">
                <a:solidFill>
                  <a:srgbClr val="FF0000"/>
                </a:solidFill>
              </a:rPr>
              <a:t>Hcy</a:t>
            </a:r>
            <a:endParaRPr lang="fr-FR" sz="2800"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1763688" y="1412776"/>
            <a:ext cx="5976664" cy="4536504"/>
          </a:xfrm>
        </p:spPr>
        <p:txBody>
          <a:bodyPr>
            <a:normAutofit/>
          </a:bodyPr>
          <a:lstStyle/>
          <a:p>
            <a:pPr algn="ctr"/>
            <a:r>
              <a:rPr lang="fr-FR" sz="2800" dirty="0" smtClean="0"/>
              <a:t>Méthionine</a:t>
            </a:r>
          </a:p>
          <a:p>
            <a:endParaRPr lang="fr-FR" sz="2400" dirty="0" smtClean="0"/>
          </a:p>
          <a:p>
            <a:r>
              <a:rPr lang="fr-FR" sz="2400" dirty="0" smtClean="0"/>
              <a:t>  Vitamine B12</a:t>
            </a:r>
          </a:p>
          <a:p>
            <a:pPr algn="ctr"/>
            <a:endParaRPr lang="fr-FR" sz="2400" dirty="0" smtClean="0"/>
          </a:p>
          <a:p>
            <a:pPr algn="ctr"/>
            <a:r>
              <a:rPr lang="fr-FR" sz="2800" dirty="0" err="1" smtClean="0">
                <a:solidFill>
                  <a:srgbClr val="FF0000"/>
                </a:solidFill>
              </a:rPr>
              <a:t>Homocystéine</a:t>
            </a:r>
            <a:endParaRPr lang="fr-FR" sz="2800" dirty="0" smtClean="0">
              <a:solidFill>
                <a:srgbClr val="FF0000"/>
              </a:solidFill>
            </a:endParaRPr>
          </a:p>
          <a:p>
            <a:r>
              <a:rPr lang="fr-FR" sz="1900" dirty="0" smtClean="0"/>
              <a:t>                 </a:t>
            </a:r>
            <a:r>
              <a:rPr lang="fr-FR" sz="1900" dirty="0" err="1" smtClean="0"/>
              <a:t>cystathionine</a:t>
            </a:r>
            <a:r>
              <a:rPr lang="fr-FR" sz="1900" dirty="0" smtClean="0"/>
              <a:t> ß </a:t>
            </a:r>
            <a:r>
              <a:rPr lang="fr-FR" sz="1900" dirty="0" err="1" smtClean="0"/>
              <a:t>synthase</a:t>
            </a:r>
            <a:r>
              <a:rPr lang="fr-FR" sz="1900" dirty="0" smtClean="0"/>
              <a:t>   (</a:t>
            </a:r>
            <a:r>
              <a:rPr lang="fr-FR" dirty="0" smtClean="0"/>
              <a:t>vitamine B6)</a:t>
            </a:r>
            <a:endParaRPr lang="fr-FR" sz="2400" dirty="0" smtClean="0"/>
          </a:p>
          <a:p>
            <a:pPr algn="ctr"/>
            <a:endParaRPr lang="fr-FR" sz="2400" dirty="0" smtClean="0"/>
          </a:p>
          <a:p>
            <a:pPr algn="ctr"/>
            <a:r>
              <a:rPr lang="fr-FR" sz="2400" dirty="0" smtClean="0"/>
              <a:t>                              </a:t>
            </a:r>
            <a:r>
              <a:rPr lang="fr-FR" dirty="0" smtClean="0"/>
              <a:t>vitamine B6</a:t>
            </a:r>
            <a:endParaRPr lang="fr-FR" sz="2400" dirty="0" smtClean="0"/>
          </a:p>
          <a:p>
            <a:pPr algn="ctr"/>
            <a:r>
              <a:rPr lang="fr-FR" sz="2800" dirty="0" err="1" smtClean="0"/>
              <a:t>Cysteine</a:t>
            </a:r>
            <a:r>
              <a:rPr lang="fr-FR" sz="2800" dirty="0" smtClean="0"/>
              <a:t>  </a:t>
            </a:r>
            <a:r>
              <a:rPr lang="fr-FR" sz="2400" dirty="0" smtClean="0"/>
              <a:t>  </a:t>
            </a:r>
          </a:p>
          <a:p>
            <a:pPr algn="ctr"/>
            <a:endParaRPr lang="fr-FR" sz="2400" dirty="0" smtClean="0"/>
          </a:p>
          <a:p>
            <a:pPr algn="ctr"/>
            <a:endParaRPr lang="fr-FR" sz="2400" dirty="0"/>
          </a:p>
        </p:txBody>
      </p:sp>
      <p:sp>
        <p:nvSpPr>
          <p:cNvPr id="3" name="Titre 2"/>
          <p:cNvSpPr>
            <a:spLocks noGrp="1"/>
          </p:cNvSpPr>
          <p:nvPr>
            <p:ph type="title"/>
          </p:nvPr>
        </p:nvSpPr>
        <p:spPr>
          <a:xfrm>
            <a:off x="755576" y="260648"/>
            <a:ext cx="7128792" cy="648072"/>
          </a:xfrm>
        </p:spPr>
        <p:txBody>
          <a:bodyPr/>
          <a:lstStyle/>
          <a:p>
            <a:r>
              <a:rPr lang="fr-FR" sz="3200" dirty="0" smtClean="0"/>
              <a:t>    METABOLISME DE L’HOMOCYSTEINE</a:t>
            </a:r>
            <a:endParaRPr lang="fr-FR" sz="3200" dirty="0"/>
          </a:p>
        </p:txBody>
      </p:sp>
      <p:sp>
        <p:nvSpPr>
          <p:cNvPr id="4" name="Flèche vers le bas 3"/>
          <p:cNvSpPr/>
          <p:nvPr/>
        </p:nvSpPr>
        <p:spPr>
          <a:xfrm>
            <a:off x="4427984" y="1988840"/>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vers le bas 4"/>
          <p:cNvSpPr/>
          <p:nvPr/>
        </p:nvSpPr>
        <p:spPr>
          <a:xfrm>
            <a:off x="4427984" y="2420888"/>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vers le bas 5"/>
          <p:cNvSpPr/>
          <p:nvPr/>
        </p:nvSpPr>
        <p:spPr>
          <a:xfrm>
            <a:off x="4427984" y="2852936"/>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courbée vers le haut 6"/>
          <p:cNvSpPr/>
          <p:nvPr/>
        </p:nvSpPr>
        <p:spPr>
          <a:xfrm rot="16200000">
            <a:off x="5458711" y="2155471"/>
            <a:ext cx="1705840" cy="69720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e haut 7"/>
          <p:cNvSpPr/>
          <p:nvPr/>
        </p:nvSpPr>
        <p:spPr>
          <a:xfrm rot="16200000" flipV="1">
            <a:off x="2433680" y="2129142"/>
            <a:ext cx="1702557" cy="70187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Flèche vers le bas 8"/>
          <p:cNvSpPr/>
          <p:nvPr/>
        </p:nvSpPr>
        <p:spPr>
          <a:xfrm>
            <a:off x="4427984" y="3861048"/>
            <a:ext cx="21602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4427984" y="4653136"/>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5663</TotalTime>
  <Words>2611</Words>
  <Application>Microsoft Office PowerPoint</Application>
  <PresentationFormat>Affichage à l'écran (4:3)</PresentationFormat>
  <Paragraphs>736</Paragraphs>
  <Slides>47</Slides>
  <Notes>5</Notes>
  <HiddenSlides>0</HiddenSlides>
  <MMClips>0</MMClips>
  <ScaleCrop>false</ScaleCrop>
  <HeadingPairs>
    <vt:vector size="4" baseType="variant">
      <vt:variant>
        <vt:lpstr>Thème</vt:lpstr>
      </vt:variant>
      <vt:variant>
        <vt:i4>1</vt:i4>
      </vt:variant>
      <vt:variant>
        <vt:lpstr>Titres des diapositives</vt:lpstr>
      </vt:variant>
      <vt:variant>
        <vt:i4>47</vt:i4>
      </vt:variant>
    </vt:vector>
  </HeadingPairs>
  <TitlesOfParts>
    <vt:vector size="48" baseType="lpstr">
      <vt:lpstr>Métro</vt:lpstr>
      <vt:lpstr> HYPERHOMOCYSTÉINEMIE, DYSLIPIDÉMIE ET INFLAMMATION DANS         L’ ATHÉROTHROMBOGÉNÈSE DES HÉMODIALYSÉS </vt:lpstr>
      <vt:lpstr>INTRODUCTION I</vt:lpstr>
      <vt:lpstr>Diapositive 3</vt:lpstr>
      <vt:lpstr>Diapositive 4</vt:lpstr>
      <vt:lpstr>INTRODUCTION IV</vt:lpstr>
      <vt:lpstr>Les  objectifs</vt:lpstr>
      <vt:lpstr>Diapositive 7</vt:lpstr>
      <vt:lpstr>HOMOCYSTEINE</vt:lpstr>
      <vt:lpstr>    METABOLISME DE L’HOMOCYSTEINE</vt:lpstr>
      <vt:lpstr>ROLE DU REIN DANS LE MAINTIEN  DE L’HOMEOSTASIE DE L’Hcy</vt:lpstr>
      <vt:lpstr>PATHOGENECITE DE L’HYPERHOMOCYSTEINEMIE</vt:lpstr>
      <vt:lpstr>STRUCTURES DE LA Lp (a) ET LE PLASMINOGENE </vt:lpstr>
      <vt:lpstr>LIPOPROTEINE (a)</vt:lpstr>
      <vt:lpstr>Lp(a) ET ATHEROGENESE</vt:lpstr>
      <vt:lpstr>C-réactive protéine</vt:lpstr>
      <vt:lpstr>METABOLISME</vt:lpstr>
      <vt:lpstr>Diapositive 17</vt:lpstr>
      <vt:lpstr>CRP ET ATHEROGENESE</vt:lpstr>
      <vt:lpstr>PARTIE EXPERIMENTALE</vt:lpstr>
      <vt:lpstr>MATERIELS ET METHODES I</vt:lpstr>
      <vt:lpstr>MATERIELS ET METHODES II</vt:lpstr>
      <vt:lpstr>MATERIELS ET METHODES VIII</vt:lpstr>
      <vt:lpstr> les prélèvements étaient réalisés au milieu de semaine;            </vt:lpstr>
      <vt:lpstr>RESULTATS ET DISCUSSION I</vt:lpstr>
      <vt:lpstr>RESULTATS ET DISCUSSION II</vt:lpstr>
      <vt:lpstr>RESULTATS ET DISCUSSION III</vt:lpstr>
      <vt:lpstr>RESULTATS ET DISCUSSION IV</vt:lpstr>
      <vt:lpstr>RESULTATS ET DISCUSSION VII</vt:lpstr>
      <vt:lpstr>RESULTATS ET DISCUSSION VIII</vt:lpstr>
      <vt:lpstr>RESULTATS ET DISCUSSION XI</vt:lpstr>
      <vt:lpstr>RESULTATS ET DISCUSSION XII</vt:lpstr>
      <vt:lpstr>RESULTATS ET DISCUSSION XIII</vt:lpstr>
      <vt:lpstr>RESULTATS ET DISCUSSION XIV</vt:lpstr>
      <vt:lpstr>RESULTATS ET DISCUSSION XV</vt:lpstr>
      <vt:lpstr>RESULTATS ET DISCUSSION XVI</vt:lpstr>
      <vt:lpstr>RESULTATS ET DISCUSSION XVII</vt:lpstr>
      <vt:lpstr>RESULTATS ET DISCUSSION XVIII</vt:lpstr>
      <vt:lpstr>RESULTATS ET DISCUSSION XIX</vt:lpstr>
      <vt:lpstr>RESULTATS ET DISCUSSION XVII</vt:lpstr>
      <vt:lpstr>RESULTATS ET DISCUSSION XVIII</vt:lpstr>
      <vt:lpstr>RESULTATS ET DISCUSSION XIX</vt:lpstr>
      <vt:lpstr>RESULTATS ET DISCUSSION XX</vt:lpstr>
      <vt:lpstr>RESULTATS ET DISCUSSION XXI</vt:lpstr>
      <vt:lpstr>CONCLUSION I</vt:lpstr>
      <vt:lpstr>CONCLUSION II</vt:lpstr>
      <vt:lpstr>CONCLUSION III</vt:lpstr>
      <vt:lpstr>Diapositive 47</vt:lpstr>
    </vt:vector>
  </TitlesOfParts>
  <Company>XPSP2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HOME</cp:lastModifiedBy>
  <cp:revision>432</cp:revision>
  <dcterms:created xsi:type="dcterms:W3CDTF">2008-01-05T16:16:49Z</dcterms:created>
  <dcterms:modified xsi:type="dcterms:W3CDTF">2011-12-16T20:37:30Z</dcterms:modified>
</cp:coreProperties>
</file>