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256" r:id="rId2"/>
    <p:sldId id="281" r:id="rId3"/>
    <p:sldId id="257" r:id="rId4"/>
    <p:sldId id="259" r:id="rId5"/>
    <p:sldId id="261" r:id="rId6"/>
    <p:sldId id="260" r:id="rId7"/>
    <p:sldId id="262" r:id="rId8"/>
    <p:sldId id="286" r:id="rId9"/>
    <p:sldId id="287" r:id="rId10"/>
    <p:sldId id="288" r:id="rId11"/>
    <p:sldId id="265" r:id="rId12"/>
    <p:sldId id="289" r:id="rId13"/>
    <p:sldId id="291" r:id="rId14"/>
    <p:sldId id="274" r:id="rId15"/>
    <p:sldId id="266" r:id="rId16"/>
    <p:sldId id="267" r:id="rId17"/>
    <p:sldId id="268" r:id="rId18"/>
    <p:sldId id="272" r:id="rId19"/>
    <p:sldId id="269" r:id="rId20"/>
    <p:sldId id="273" r:id="rId21"/>
    <p:sldId id="270" r:id="rId22"/>
    <p:sldId id="303" r:id="rId23"/>
    <p:sldId id="271" r:id="rId24"/>
    <p:sldId id="276" r:id="rId25"/>
    <p:sldId id="277" r:id="rId26"/>
    <p:sldId id="304" r:id="rId27"/>
    <p:sldId id="280" r:id="rId28"/>
    <p:sldId id="282" r:id="rId29"/>
    <p:sldId id="283" r:id="rId30"/>
    <p:sldId id="284" r:id="rId31"/>
    <p:sldId id="285" r:id="rId32"/>
    <p:sldId id="290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6" r:id="rId64"/>
    <p:sldId id="340" r:id="rId65"/>
    <p:sldId id="342" r:id="rId66"/>
    <p:sldId id="343" r:id="rId67"/>
    <p:sldId id="345" r:id="rId68"/>
    <p:sldId id="348" r:id="rId69"/>
    <p:sldId id="347" r:id="rId70"/>
    <p:sldId id="346" r:id="rId71"/>
    <p:sldId id="325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9" r:id="rId82"/>
    <p:sldId id="336" r:id="rId83"/>
    <p:sldId id="337" r:id="rId84"/>
    <p:sldId id="338" r:id="rId85"/>
    <p:sldId id="302" r:id="rId86"/>
  </p:sldIdLst>
  <p:sldSz cx="10287000" cy="6858000" type="35mm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00"/>
    <a:srgbClr val="FF99CC"/>
    <a:srgbClr val="CBCBCB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37" autoAdjust="0"/>
    <p:restoredTop sz="86500" autoAdjust="0"/>
  </p:normalViewPr>
  <p:slideViewPr>
    <p:cSldViewPr>
      <p:cViewPr varScale="1">
        <p:scale>
          <a:sx n="68" d="100"/>
          <a:sy n="68" d="100"/>
        </p:scale>
        <p:origin x="-660" y="-90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4" d="100"/>
        <a:sy n="44" d="100"/>
      </p:scale>
      <p:origin x="0" y="33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3600" y="692150"/>
            <a:ext cx="51308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/>
          </a:p>
        </p:txBody>
      </p:sp>
      <p:sp>
        <p:nvSpPr>
          <p:cNvPr id="40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Oxydation de la fonction aldéhydique et cétonique ; ces sucres vont se comporter comme des réducteurs </a:t>
            </a:r>
          </a:p>
          <a:p>
            <a:r>
              <a:rPr lang="fr-FR" dirty="0" smtClean="0"/>
              <a:t>Les sucres dont le groupement aldéhydique</a:t>
            </a:r>
            <a:r>
              <a:rPr lang="fr-FR" baseline="0" dirty="0" smtClean="0"/>
              <a:t> ou cétonique est engagé dans une liaison osidique ne donnent pas cette réaction </a:t>
            </a:r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mannose donne le mannitol et le galactose en dulcitol</a:t>
            </a:r>
            <a:endParaRPr lang="fr-F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glucose , galactose et mannose donnent la mm </a:t>
            </a:r>
            <a:r>
              <a:rPr lang="fr-FR" dirty="0" err="1" smtClean="0"/>
              <a:t>osazone</a:t>
            </a:r>
            <a:r>
              <a:rPr lang="fr-FR" dirty="0" smtClean="0"/>
              <a:t> du</a:t>
            </a:r>
            <a:r>
              <a:rPr lang="fr-FR" baseline="0" dirty="0" smtClean="0"/>
              <a:t> fait de la réaction des PHZ , toujours , avec le carbone 1 et 2. </a:t>
            </a:r>
            <a:endParaRPr lang="fr-F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Constituants des divers</a:t>
            </a:r>
            <a:r>
              <a:rPr lang="fr-FR" baseline="0" dirty="0" smtClean="0"/>
              <a:t> glycoprotéines et glycolipides du cerveau.</a:t>
            </a:r>
          </a:p>
          <a:p>
            <a:r>
              <a:rPr lang="fr-FR" baseline="0" dirty="0" smtClean="0"/>
              <a:t>Ils protègent les protéines contre les protéases</a:t>
            </a:r>
          </a:p>
          <a:p>
            <a:r>
              <a:rPr lang="fr-FR" baseline="0" dirty="0" smtClean="0"/>
              <a:t>C’est la première cible du virus de la grippe.  </a:t>
            </a:r>
            <a:endParaRPr lang="fr-F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Vitamine hydrosoluble; seule la forme L est active</a:t>
            </a:r>
          </a:p>
          <a:p>
            <a:r>
              <a:rPr lang="fr-FR" dirty="0" smtClean="0"/>
              <a:t>Sa fonction ène-diol est caractéristique</a:t>
            </a:r>
          </a:p>
          <a:p>
            <a:r>
              <a:rPr lang="fr-FR" dirty="0" smtClean="0"/>
              <a:t>Elle possède</a:t>
            </a:r>
            <a:r>
              <a:rPr lang="fr-FR" baseline="0" dirty="0" smtClean="0"/>
              <a:t> un pouvoir réducteur des plus importants</a:t>
            </a:r>
            <a:endParaRPr lang="fr-F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Polyoside peut atteindre jusqu’à 3000 molécules</a:t>
            </a:r>
            <a:r>
              <a:rPr lang="fr-FR" baseline="0" dirty="0" smtClean="0"/>
              <a:t> d’oses. 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L’amidon ne porte qu’une extrémité réductrice </a:t>
            </a:r>
            <a:endParaRPr lang="fr-F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hétérosides sont appelés aussi les glycoconjugués </a:t>
            </a:r>
            <a:endParaRPr lang="fr-F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phosphorylation du glucose permet son activation et </a:t>
            </a:r>
            <a:r>
              <a:rPr lang="fr-FR" dirty="0" smtClean="0"/>
              <a:t>sa séquestration </a:t>
            </a:r>
            <a:r>
              <a:rPr lang="fr-FR" dirty="0" smtClean="0"/>
              <a:t>à l’intérieur</a:t>
            </a:r>
            <a:r>
              <a:rPr lang="fr-FR" baseline="0" dirty="0" smtClean="0"/>
              <a:t> des cellules </a:t>
            </a:r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Existence</a:t>
            </a:r>
            <a:r>
              <a:rPr lang="fr-FR" baseline="0" dirty="0" smtClean="0"/>
              <a:t> d’une fonction réductrice aldéhydique ou cétonique  +</a:t>
            </a:r>
          </a:p>
          <a:p>
            <a:r>
              <a:rPr lang="fr-FR" baseline="0" dirty="0" smtClean="0"/>
              <a:t>Des fonctions alcool. </a:t>
            </a:r>
          </a:p>
          <a:p>
            <a:r>
              <a:rPr lang="fr-FR" baseline="0" dirty="0" smtClean="0"/>
              <a:t>Appellation hydrates de carbone n’est plus de règle actuellement</a:t>
            </a:r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pouvoir rotatoire est lié au</a:t>
            </a:r>
            <a:r>
              <a:rPr lang="fr-FR" baseline="0" dirty="0" smtClean="0"/>
              <a:t> carbone asymétrique ( carbone chiral);</a:t>
            </a:r>
          </a:p>
          <a:p>
            <a:r>
              <a:rPr lang="fr-FR" baseline="0" dirty="0" smtClean="0"/>
              <a:t>La plupart des oses naturels appartiennent à la série D ; cependant quelques exceptions existent </a:t>
            </a:r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isomères sont des composés ayant</a:t>
            </a:r>
            <a:r>
              <a:rPr lang="fr-FR" baseline="0" dirty="0" smtClean="0"/>
              <a:t> la mm formule brute mais diffèrent par leur formule développée;</a:t>
            </a:r>
            <a:endParaRPr lang="fr-FR" dirty="0" smtClean="0"/>
          </a:p>
          <a:p>
            <a:r>
              <a:rPr lang="fr-FR" dirty="0" smtClean="0">
                <a:solidFill>
                  <a:srgbClr val="C00000"/>
                </a:solidFill>
              </a:rPr>
              <a:t>Les</a:t>
            </a:r>
            <a:r>
              <a:rPr lang="fr-FR" baseline="0" dirty="0" smtClean="0">
                <a:solidFill>
                  <a:srgbClr val="C00000"/>
                </a:solidFill>
              </a:rPr>
              <a:t> énantiomères </a:t>
            </a:r>
            <a:r>
              <a:rPr lang="fr-FR" baseline="0" dirty="0" smtClean="0"/>
              <a:t>ont les mm propriétés chimiques mais de pouvoir rotatoire différents;</a:t>
            </a:r>
          </a:p>
          <a:p>
            <a:r>
              <a:rPr lang="fr-FR" baseline="0" dirty="0" smtClean="0"/>
              <a:t>Un mélange équimoléculaire de deux énantiomères s’appelle mélange racémique: n’ayant pas de pouvoir rotatoire;  </a:t>
            </a:r>
          </a:p>
          <a:p>
            <a:r>
              <a:rPr lang="fr-FR" baseline="0" dirty="0" smtClean="0"/>
              <a:t>Enantios du grec qui veut dire contraire</a:t>
            </a:r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Consiste en l’addition d’un atome de carbone à un aldose;</a:t>
            </a:r>
            <a:r>
              <a:rPr lang="fr-FR" baseline="0" dirty="0" smtClean="0"/>
              <a:t> elle n’est pas possible avec les cétoses car elle introduit  des ramifications dans la chaîne carbonée. </a:t>
            </a:r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oses à 5 et 6 atomes de carbone</a:t>
            </a:r>
            <a:r>
              <a:rPr lang="fr-FR" baseline="0" dirty="0" smtClean="0"/>
              <a:t> se cyclisent  facilement , alors que les tétroses ont sous forme linéaire.  </a:t>
            </a:r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Selon cette représentation cyclique les hydroxyles de droite dans la forme linéaire (Fischer)</a:t>
            </a:r>
            <a:r>
              <a:rPr lang="fr-FR" baseline="0" dirty="0" smtClean="0"/>
              <a:t> se trouvent en bas du cycle dans la représentation de Haworth.</a:t>
            </a:r>
          </a:p>
          <a:p>
            <a:r>
              <a:rPr lang="fr-FR" baseline="0" dirty="0" smtClean="0"/>
              <a:t>Dans la série D , l’</a:t>
            </a:r>
            <a:r>
              <a:rPr lang="fr-FR" baseline="0" dirty="0" err="1" smtClean="0"/>
              <a:t>anomère</a:t>
            </a:r>
            <a:r>
              <a:rPr lang="fr-FR" baseline="0" dirty="0" smtClean="0"/>
              <a:t> alfa a un OH dirigé vers le bas;</a:t>
            </a:r>
          </a:p>
          <a:p>
            <a:r>
              <a:rPr lang="fr-FR" baseline="0" dirty="0" smtClean="0"/>
              <a:t>Dans la série L,  l’</a:t>
            </a:r>
            <a:r>
              <a:rPr lang="fr-FR" baseline="0" dirty="0" err="1" smtClean="0"/>
              <a:t>anomère</a:t>
            </a:r>
            <a:r>
              <a:rPr lang="fr-FR" baseline="0" dirty="0" smtClean="0"/>
              <a:t> alfa a un OH dirigé vers le haut</a:t>
            </a:r>
          </a:p>
          <a:p>
            <a:r>
              <a:rPr lang="fr-FR" baseline="0" dirty="0" smtClean="0"/>
              <a:t>CH2OH au-dessus du plan ; le sucre est dans ce cas de la série D</a:t>
            </a:r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glucose est plus stable sous la forme </a:t>
            </a:r>
            <a:r>
              <a:rPr lang="fr-FR" dirty="0" err="1" smtClean="0"/>
              <a:t>pyranose</a:t>
            </a:r>
            <a:r>
              <a:rPr lang="fr-FR" dirty="0" smtClean="0"/>
              <a:t>;</a:t>
            </a:r>
          </a:p>
          <a:p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29488" y="533400"/>
            <a:ext cx="2185987" cy="5562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71525" y="533400"/>
            <a:ext cx="6405563" cy="5562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0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0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33400"/>
            <a:ext cx="874395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9601200" y="6324600"/>
            <a:ext cx="609600" cy="457200"/>
          </a:xfrm>
          <a:prstGeom prst="star16">
            <a:avLst>
              <a:gd name="adj" fmla="val 37500"/>
            </a:avLst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8915400" y="6324600"/>
            <a:ext cx="609600" cy="457200"/>
          </a:xfrm>
          <a:prstGeom prst="star16">
            <a:avLst>
              <a:gd name="adj" fmla="val 37500"/>
            </a:avLst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771525" y="44624"/>
            <a:ext cx="8743950" cy="936104"/>
          </a:xfrm>
        </p:spPr>
        <p:txBody>
          <a:bodyPr/>
          <a:lstStyle/>
          <a:p>
            <a:r>
              <a:rPr lang="fr-FR" dirty="0" smtClean="0">
                <a:latin typeface="Century Schoolbook" pitchFamily="18" charset="0"/>
              </a:rPr>
              <a:t>LES GLUCIDES </a:t>
            </a:r>
            <a:endParaRPr lang="fr-FR" dirty="0">
              <a:latin typeface="Century Schoolbook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871692" y="4695527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Dr MED CHERIFI </a:t>
            </a:r>
            <a:endParaRPr lang="fr-FR" dirty="0"/>
          </a:p>
        </p:txBody>
      </p:sp>
      <p:pic>
        <p:nvPicPr>
          <p:cNvPr id="29698" name="Picture 2" descr="http://www.consostatic.com/wp-content/uploads/2008/03/sucres-morceaux-suc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028" y="3429000"/>
            <a:ext cx="3024336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ZoneTexte 4"/>
          <p:cNvSpPr txBox="1"/>
          <p:nvPr/>
        </p:nvSpPr>
        <p:spPr>
          <a:xfrm>
            <a:off x="606996" y="1628800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Cours de Biochimie fondamentale </a:t>
            </a:r>
          </a:p>
          <a:p>
            <a:r>
              <a:rPr lang="fr-FR" sz="2800" dirty="0" smtClean="0"/>
              <a:t>1ere Année Médecine /2013-2014 </a:t>
            </a:r>
            <a:endParaRPr lang="fr-FR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88" y="1196752"/>
            <a:ext cx="8208912" cy="4809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823020" y="159023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FILIATION DES OSES : SYNTHESE DE KILIANI FISCHER  </a:t>
            </a:r>
            <a:endParaRPr lang="fr-FR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Étoile à 5 branches 4"/>
          <p:cNvSpPr/>
          <p:nvPr/>
        </p:nvSpPr>
        <p:spPr bwMode="auto">
          <a:xfrm>
            <a:off x="7231732" y="2132856"/>
            <a:ext cx="360040" cy="360040"/>
          </a:xfrm>
          <a:prstGeom prst="star5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784976" y="3068960"/>
            <a:ext cx="1759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D-ribose 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911252" y="764704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Deuxième étape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47156" y="116632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CYCLISATION DES OSES   </a:t>
            </a:r>
            <a:endParaRPr lang="fr-FR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823020" y="913944"/>
            <a:ext cx="8928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certain nombre de propriétés des oses ne sont explicables que par une structure </a:t>
            </a:r>
            <a:r>
              <a:rPr lang="fr-FR" dirty="0" err="1" smtClean="0"/>
              <a:t>hémiacétalique</a:t>
            </a:r>
            <a:r>
              <a:rPr lang="fr-FR" dirty="0" smtClean="0"/>
              <a:t> cyclique ( </a:t>
            </a:r>
            <a:r>
              <a:rPr lang="fr-FR" b="1" dirty="0" err="1" smtClean="0">
                <a:solidFill>
                  <a:srgbClr val="FFFF00"/>
                </a:solidFill>
              </a:rPr>
              <a:t>Tollens</a:t>
            </a:r>
            <a:r>
              <a:rPr lang="fr-FR" b="1" dirty="0" smtClean="0">
                <a:solidFill>
                  <a:srgbClr val="FFFF00"/>
                </a:solidFill>
              </a:rPr>
              <a:t>, 1882</a:t>
            </a:r>
            <a:r>
              <a:rPr lang="fr-FR" dirty="0" smtClean="0"/>
              <a:t>);</a:t>
            </a:r>
          </a:p>
          <a:p>
            <a:endParaRPr lang="fr-FR" dirty="0" smtClean="0"/>
          </a:p>
          <a:p>
            <a:r>
              <a:rPr lang="fr-FR" b="1" dirty="0" smtClean="0">
                <a:solidFill>
                  <a:srgbClr val="FFFF00"/>
                </a:solidFill>
              </a:rPr>
              <a:t>Haworth</a:t>
            </a:r>
            <a:r>
              <a:rPr lang="fr-FR" dirty="0" smtClean="0"/>
              <a:t> avait montré que cette structure cyclique se faisait entre la fonction aldéhydique et le carbone 4 ou 5 </a:t>
            </a:r>
            <a:endParaRPr lang="fr-FR" dirty="0"/>
          </a:p>
        </p:txBody>
      </p:sp>
      <p:pic>
        <p:nvPicPr>
          <p:cNvPr id="22530" name="Picture 2" descr="http://employees.csbsju.edu/cschaller/Reactivity/carbonyl/COglucoalphabe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3140" y="3068960"/>
            <a:ext cx="6552728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eb.pdx.edu/~wamserc/CH332W97/14gifs/14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9324" y="692696"/>
            <a:ext cx="6336704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ZoneTexte 2"/>
          <p:cNvSpPr txBox="1"/>
          <p:nvPr/>
        </p:nvSpPr>
        <p:spPr>
          <a:xfrm>
            <a:off x="1327076" y="4462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Formes anomériques dans la représentation de Haworth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2940" y="1196752"/>
            <a:ext cx="345638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Dans cette forme cyclique le carbone 1 devient asymétrique, ce qui explique l’existence de deux isomères </a:t>
            </a:r>
            <a:r>
              <a:rPr lang="el-GR" dirty="0" smtClean="0"/>
              <a:t>α</a:t>
            </a:r>
            <a:r>
              <a:rPr lang="fr-FR" dirty="0" smtClean="0"/>
              <a:t> et ß: on les appelle </a:t>
            </a:r>
            <a:r>
              <a:rPr lang="fr-FR" sz="2800" b="1" dirty="0" smtClean="0">
                <a:solidFill>
                  <a:schemeClr val="accent1"/>
                </a:solidFill>
              </a:rPr>
              <a:t>anomères </a:t>
            </a:r>
            <a:endParaRPr lang="fr-FR" sz="2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http://dc255.4shared.com/doc/CIPdgAiq/preview_html_m6ac7cd5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9084" y="1052736"/>
            <a:ext cx="7632848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1975148" y="332656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FORME PYRANE ET FURANE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9164" y="116632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/>
              <a:t>CYCLISATION DES OSES   </a:t>
            </a:r>
            <a:endParaRPr lang="fr-FR" sz="2800" dirty="0"/>
          </a:p>
        </p:txBody>
      </p:sp>
      <p:pic>
        <p:nvPicPr>
          <p:cNvPr id="21506" name="Picture 2" descr="http://web.pdx.edu/~wamserc/CH332S96/14gifs/Q14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044" y="2564904"/>
            <a:ext cx="5760640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ZoneTexte 7"/>
          <p:cNvSpPr txBox="1"/>
          <p:nvPr/>
        </p:nvSpPr>
        <p:spPr>
          <a:xfrm>
            <a:off x="823020" y="980728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deux anomères différent par leur pouvoir rotatoire  ; phénomène de mutarotation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943700" y="2708920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formes </a:t>
            </a:r>
            <a:r>
              <a:rPr lang="fr-FR" dirty="0" err="1" smtClean="0"/>
              <a:t>pyraniques</a:t>
            </a:r>
            <a:r>
              <a:rPr lang="fr-FR" dirty="0" smtClean="0"/>
              <a:t> sont plus stables que les </a:t>
            </a:r>
            <a:r>
              <a:rPr lang="fr-FR" dirty="0" err="1" smtClean="0"/>
              <a:t>furaniques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71092" y="11663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i="1" dirty="0" smtClean="0"/>
              <a:t>Formes chaise et bateau des oses   </a:t>
            </a:r>
            <a:endParaRPr lang="fr-FR" sz="3600" b="1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823020" y="532501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C’est sous cette forme cyclique qu’interviennent les sucres dans les structures biochimiques complexes; par la liaison de leur carbone </a:t>
            </a:r>
            <a:r>
              <a:rPr lang="fr-FR" dirty="0" err="1" smtClean="0"/>
              <a:t>anomérique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06996" y="1052736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Formes bateau et chaise du cycle </a:t>
            </a:r>
            <a:r>
              <a:rPr lang="fr-FR" dirty="0" err="1" smtClean="0"/>
              <a:t>pyranique</a:t>
            </a:r>
            <a:endParaRPr lang="fr-FR" dirty="0"/>
          </a:p>
        </p:txBody>
      </p:sp>
      <p:pic>
        <p:nvPicPr>
          <p:cNvPr id="20482" name="Picture 2" descr="http://www.takween.com/materiaux/glucose-chaise-bateau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044" y="2132856"/>
            <a:ext cx="6696744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ZoneTexte 6"/>
          <p:cNvSpPr txBox="1"/>
          <p:nvPr/>
        </p:nvSpPr>
        <p:spPr>
          <a:xfrm>
            <a:off x="7951812" y="2708920"/>
            <a:ext cx="2335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La forme chaise est la plus stable dans les milieux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903140" y="11663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Propriétés Physico-chimiques des Oses 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534988" y="1196752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b="1" u="sng" dirty="0" smtClean="0">
                <a:solidFill>
                  <a:srgbClr val="FFFF00"/>
                </a:solidFill>
              </a:rPr>
              <a:t>Propriétés physiques</a:t>
            </a:r>
            <a:r>
              <a:rPr lang="fr-FR" dirty="0" smtClean="0"/>
              <a:t>:   très solubles dans l’eau; leur solubilité dans l’alcool est faible;  les solutions d’oses sont douées de pouvoir rotatoire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51012" y="2924944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b="1" u="sng" dirty="0" smtClean="0">
                <a:solidFill>
                  <a:schemeClr val="accent1"/>
                </a:solidFill>
              </a:rPr>
              <a:t> Propriétés chimiques : </a:t>
            </a:r>
            <a:endParaRPr lang="fr-FR" b="1" dirty="0" smtClean="0"/>
          </a:p>
          <a:p>
            <a:endParaRPr lang="fr-FR" b="1" u="sng" dirty="0" smtClean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b="1" dirty="0" smtClean="0">
                <a:solidFill>
                  <a:schemeClr val="accent1"/>
                </a:solidFill>
              </a:rPr>
              <a:t>Oxydation des oses 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accent1"/>
                </a:solidFill>
              </a:rPr>
              <a:t>	oxydation en milieu alcalin : pouvoir réducteur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accent1"/>
                </a:solidFill>
              </a:rPr>
              <a:t> 	oxydation enzymatique : </a:t>
            </a:r>
            <a:r>
              <a:rPr lang="fr-FR" b="1" dirty="0" smtClean="0"/>
              <a:t>par la G6PD et par la glucose-oxydase</a:t>
            </a:r>
            <a:endParaRPr lang="fr-FR" b="1" dirty="0" smtClean="0">
              <a:solidFill>
                <a:schemeClr val="accent1"/>
              </a:solidFill>
            </a:endParaRPr>
          </a:p>
          <a:p>
            <a:pPr marL="457200" indent="-457200"/>
            <a:r>
              <a:rPr lang="fr-FR" b="1" dirty="0" smtClean="0">
                <a:solidFill>
                  <a:schemeClr val="accent1"/>
                </a:solidFill>
              </a:rPr>
              <a:t>  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51012" y="5445224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 la fonction semi-</a:t>
            </a:r>
            <a:r>
              <a:rPr lang="fr-FR" dirty="0" err="1" smtClean="0"/>
              <a:t>acétalique</a:t>
            </a:r>
            <a:r>
              <a:rPr lang="fr-FR" dirty="0" smtClean="0"/>
              <a:t> est protégée (par </a:t>
            </a:r>
            <a:r>
              <a:rPr lang="fr-FR" dirty="0" err="1" smtClean="0"/>
              <a:t>exp</a:t>
            </a:r>
            <a:r>
              <a:rPr lang="fr-FR" dirty="0" smtClean="0"/>
              <a:t>. Par liaison osidique) le sucre perd son pouvoir réducteur ).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831132" y="260648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i="1" dirty="0" smtClean="0"/>
              <a:t> </a:t>
            </a:r>
            <a:endParaRPr lang="fr-FR" sz="3600" b="1" i="1" dirty="0"/>
          </a:p>
        </p:txBody>
      </p:sp>
      <p:sp>
        <p:nvSpPr>
          <p:cNvPr id="4" name="Rectangle 3"/>
          <p:cNvSpPr/>
          <p:nvPr/>
        </p:nvSpPr>
        <p:spPr>
          <a:xfrm>
            <a:off x="3271292" y="116632"/>
            <a:ext cx="4012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Propriétés chimiques des Oses </a:t>
            </a:r>
            <a:endParaRPr lang="fr-FR" dirty="0"/>
          </a:p>
        </p:txBody>
      </p:sp>
      <p:pic>
        <p:nvPicPr>
          <p:cNvPr id="17410" name="Picture 2" descr="http://biochimej.univ-angers.fr/Page2/COURS/3CoursdeBiochSTRUCT/2GLUCIDES/2FIGURES/Zsuite/3Fehlin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948" y="1844824"/>
            <a:ext cx="3600400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2" name="Picture 4" descr="http://librairie.immateriel.fr/baw/9782759200276/images/e9782759200276_i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1412" y="1556792"/>
            <a:ext cx="5328592" cy="3949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ZoneTexte 5"/>
          <p:cNvSpPr txBox="1"/>
          <p:nvPr/>
        </p:nvSpPr>
        <p:spPr>
          <a:xfrm>
            <a:off x="318964" y="83671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FFFF00"/>
                </a:solidFill>
              </a:rPr>
              <a:t>POUVOIR REDUCTEUR DES OSES </a:t>
            </a:r>
            <a:endParaRPr lang="fr-FR" sz="20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7036" y="0"/>
            <a:ext cx="8743950" cy="792088"/>
          </a:xfrm>
        </p:spPr>
        <p:txBody>
          <a:bodyPr/>
          <a:lstStyle/>
          <a:p>
            <a:r>
              <a:rPr lang="fr-FR" sz="2800" dirty="0" smtClean="0"/>
              <a:t>Propriétés générales des Oses </a:t>
            </a:r>
            <a:endParaRPr lang="fr-FR" sz="2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7735788" y="177281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6386" name="Picture 2" descr="http://upload.wikimedia.org/wikipedia/commons/d/d3/Dosage_glucose_oxyda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9124" y="1124744"/>
            <a:ext cx="7056784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ZoneTexte 4"/>
          <p:cNvSpPr txBox="1"/>
          <p:nvPr/>
        </p:nvSpPr>
        <p:spPr>
          <a:xfrm>
            <a:off x="534988" y="5877272"/>
            <a:ext cx="9752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Cette réaction est utilisée pour doser le glucose dans les laboratoires;</a:t>
            </a:r>
          </a:p>
          <a:p>
            <a:r>
              <a:rPr lang="fr-FR" dirty="0" smtClean="0"/>
              <a:t>Méthode enzymatique colorimétrique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7276" y="404664"/>
            <a:ext cx="3910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Propriétés générales des Oses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51012" y="98072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2. Réduction des oses 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14338" name="AutoShape 2" descr="data:image/jpeg;base64,/9j/4AAQSkZJRgABAQAAAQABAAD/2wCEAAkGBhAQDg4OEBIPFRAQERURDxAWEA8VEBAYFhAZFRcQFhYYHSceIxojGRYSHy8gJyc1LDg4Fh4yNjAqNSYsLSwBCQoKBQUFDQUFDSkYEhgpKSkpKSkpKSkpKSkpKSkpKSkpKSkpKSkpKSkpKSkpKSkpKSkpKSkpKSkpKSkpKSkpKf/AABEIAJ4BPwMBIgACEQEDEQH/xAAbAAEBAQADAQEAAAAAAAAAAAAABgUDBAcCAf/EAEYQAAEDAwIDAwcIBwgBBQAAAAEAAgMEERIFIQYTMRQiQQcWUVRhlNMjM1JVdZGSsRUyU3GTtOMXJEKBlaHS1DQlNWSC0f/EABQBAQAAAAAAAAAAAAAAAAAAAAD/xAAUEQEAAAAAAAAAAAAAAAAAAAAA/9oADAMBAAIRAxEAPwD3FERAREQERSPlE1J8MdEDNLBSy1TWVtTGcXxR8t5aM7Esa6QMaX+F7XF0Fci8e1LiGsaNRFHUSzUjGaXy6p9Q8TMbJUlrnxtEdn5gYuN27AHvXXcp9dqHV0VqqoOoHVnwT6dleGKjEjgX8qwAaIQx4l8Sepug9VREQEREBERAREQEREBERAREQEREBERAREQEREBERBgzcd6cySaJ1VEHwG0o7xDDm1hbkBa4c9gIBuL72WiNZg/vPyrAKU2qSTi2H5MSd4na2Dgb+1QA4SrZaCu0eKSidTsqH2n5tQKkOdVsq+XK0MsHBrz3gT1bsNyOjxJw7UQuqtKilhczWZ24mSpqZKyNjaZjXTPc/wDwB8YFiTcPa0WOyC9oeONPnaXRVEbgJIojs8ODpnYxDEgGzjsHWt7Vp0OpxT83lPDuTK6GW1+49lsmG/iLj71D6lwPW10zqmpNNFIexxCOCeoIEUFZ2iSQS4NcJCSQ0AbfSvuKHg3hp9Cysjc/MTVstRETJJJJg8MDRI9/eL+6bm5/eUFCiIgIiICIiAiIgLC4rq3xihwc5vMr4I32NsmuJyYfYVuqc4z6ab9pU35uQUSWX6iAiIgIiICIiAiIgIiICIiAiIgIiICIiAiIgIuq7VIASDNCCJWwEGRgIkcAWwnf9chzSG9dwu0gIiIJ7hT57WPtF38lTLYn06GR7JHxROewgse6NjnssbgtJFxY77LH4U+f1j7RP8lTKhQERdLUNbpqcsFRPTxGQ2jEk0cZedtm5EX6jp6UHdRdV+qQAuBlhBbI2FwMjAWyPALIiL/ruybZvU5D0rtICIiApnj3WZ6WCkkp7l76+lhMY5d5myTYuhBfsMhtfa1+oVMviSJrrZAGxDhcA2INw4X8R6UEVwzxhVOgqZJqaqmeNQqoRFF2Mup2xvAbE4mRjTa5FwTe3VannfL9W6n92n/9hUMcTW3xAFyXGwAuT1cbeJ9K+0E353y/Vup/dp//AGFhcVcTyP7BfT9QbjX07hkKHvkF3cbac94+F7D2hegqc4z6ab9pU35uQfnnfL9W6n92n/8AYTzvl+rdT+7T/wDsKkRBG8Qca1MdBXTxUNZFJBTuljdMKUx3BAvaOVxNgS/pazDup2t4uq4JnQ01Ya5gdp7+aOwhxfPWmN9JmxojAkjGQvuL3vbdepkX2K61PpcEbcI4oWMyzxbGxrcr3zsBbK4G/VBg8Ba3UVUde6puHxahPC2MmImFrAy0JdHsbXO9z+9VC+I4mtvi1oyJc6wAuT1cfb7V9oCIiAiIgIiICIiAiIgIiICIiAiIg861DgesfWyVLXv5Z1ilqxBzIeS6KOKIPmIxzzBY4AZeA2VFLoNeXOLdSmaCSQ3s1CQ0X2bcxX2VGiCa83tQ+tJ/dqD4Seb2ofWk/u1B8JUqIPP+HNErnS6oG6jM0tri15FPRHmHskBzN4tjYgWG3d/etvze1D60n92oPhLk4U+f1j7RP8lTKhQTXm9qH1pP7tQfCWDxBwxW8+pe2GOt7ZpzaLmyPgidTuBkye5th8m7mBxw3u3p0K9DRB5hF5Oq1kjDzpHNjrtMkwzhEU7KWCnZJUOBaX53ifYZejYr09EQEREBF1tTJ5E+N8uU/G173wNrW3uvIO1awIWGQ1A/9FpTlCap0oaauITSOzH/AJXK5t7d7qQUHtCLzvhqsqzPXO00On08mHs7qyorRZ/LdzuS+Vj5HNvy732BvbxVB2zWPVtO98qfgIKRTnGfTTftKm/Ny/O2ax6tp3vlT8BYfFVVqh7BzKegH9/p8Maqc3dd1gbwizfSf9kHoCKb7ZrHq2ne+VPwE7ZrHq2ne+VPwEFIijOIqrVDp2pcyKCMijmMLqeoqHz8zDuho5bT6dwb9F+8GSVx1DVBWW2iouUGOnNOLxy5FnMA736uVh6LoLJERAREQEREBERARdbUq4QQTTuBLYY3ylotchjC4gX2vssuDjGmc2N5za18efeac2OEwhNO5gu7miQlpaAdwQg3UUvqHH0EZuxpkiEMczpGyQtOMkskYaxj3BzngxOu0C/QAE7LuRcX0znsjDm811TJS8nmRc1pjlewvLMr4/Jk/ucEG4iIgIiIC6VZrMMUrYZH2kfFLM1uLzdkWPMdcC22bNuu+y7ql+K+Cm19RBK91mQ09TFiJJmOL5uXi+8bgcRgbg7G6Dlm8oWnMEZdOcZIop8hDUOZHHMLxyTOawiMOB/xkKjBXm8fk3rIoZqWGem5NbR0tLWveyUyRmClFO58AGxyYNg61jvv0VL5iU37WvHsGo14A/cBLb7kFGinPMSn/a6h/qWo/FTzEp/2uof6lqPxUH1wp89rH2if5KmVCoDhvg2B8uqAyVo5deWC1fXNJHZKd13ESbm7jud+g8AtzzEp/wBrqH+paj8VBRrL1HiWlp3TtlkxdT04qphhIcYi5zeZsDfdj9hvt0XQ8xaf9rqH+paj8VY3EvkwbVvncJHWOnNo4Mpqoua9ssj+ZIQ/vttINnX6ILtrrgEeO6/V8xts0D0AD/ZfSAiIgIiICIiApzjPppv2lTfm5UanOM+mm/aVN+bkFGiIgIi68Wowvbk2WJzcgzISMIyPRlweu429qDsIviOZrssXNOJLXWIOJHVpt4+xfaAupUak2N2JbMTa92wTvb97WkLtogz/ANNx/RqfdKv4afpyP6NT7nWfDWhZflkHQ/Tcf0an3Os+Gn6bi+jUe6Vfw1oWRBjalXQTwTU7u0NbNG+JxFNU5APYWki7Ou6w9U0OjmknkEtVGZ2xiRoglMZcyRri8tcyxzDI2uHQhg2vcm1RB56eEaLk8jtMvLMIgfekhzLRPLLdh5VmH5Zwu0C2LSLELUrmwNpz2eRhnjnlqoeYHNY6SSWSQMe4MvgHSnpvZo38VXIgmOEuID2Cm7dKwVeB5+RjvfI7nAY7ix29K1/OCl/bw/xGrQRBn+cFJ6xT/wAWP/8AV+6VrcFSH8l7XOicGysuC6MkXAdY+I3BGx8CV37Lip6ZkbcWNDRcmwHUnq4+knxPVByoiICLB1LjOmpzWNk5t6Psxmsy/wD5MmEeO++/X0LYNXH9Nn4moOZFw9sj+nH+Nqdsj+nH+NqDE4U+f1j7RP8AJUyoVM8LVUYm1e72b6iSO83f+5U26oO2R/Tj/G1BzIuHtkf02fjasDXONm08skUVPPUmCnFVUmJ0AEMRLrHvvGTiGPIaN9vagpUUg3ym0ZeGNN3PqaSCJucYfIKuOJ7J2sJywAmbfbwKr0BERAUz5SaSaXSqmOna90xMODWNc521VG4mw32AJPsBVMiCG0bSdUE+pnnxRyPq2O5po38mdvYoWgxMdKSACCCcjuD06LU/RerevU3uH9VUqIJr9F6t69Te4f1Vh8VadqQ7BzKyndevpwy1Fji4l1nn5U3A9H+69BU5xn0037Spvzcg+f0Xq3r1N7h/VT9F6t69Te4f1VSogjOIeHtUn0+vpzVwvfNTuZE1tPySXEg2L+YdnND2f/e/gpyp4PqZ5XTUlEaCIu09ghAog7KCtMr6zBjjGcGGwvcut0tsvVkQS/AWiVFLHXsqLufLqE8zZTyg6Zjwy0xEfdF7Haw/cFUIiAiIgIiICIiAiIgIiICIiAiIgIiIIviHyZw1k9ZUvczmzilEMhga59L2eTJ2DsgflBZp6Wt4rZl4J017nPdRUZc4lznGnhJJJuSTj6VtogwfMPTPUaL3aH/inmHpnqNF7tD/AMVvIgheGuDdPfNqodR0hEdeWMBgiOLeyU7sRtsLucbe0rc8w9M9Rovdof8AivjhT5/WPtE/yVMqFBg+Yemeo0fu0P8AxXU1TgGOR7nU801K2WnFJURwNgDJYW5YsAcw4uAe8Bzd7FVKIJUeTmjDsmhzbVNLUR2Ed4+yRxsjha4tvgRE2+99zuqpEQEREBcFZWxws5kr2sZk1uTiA273hjRf2uc0f5rnWFxroclbQvponYvdLA7LItIEdVHI4hwBs7Fjre2yDWpq6OQytje1xify5QDcsdiHYH22c0/5hc6jdI4GmiFYw1dWwSVjp45GTh00jDTwx2lc9m5Bjdb2WXd8z5frHU/4sXw0FKpzjPppv2lTfm5fPmfL9Y6n/Fi+GsPirheRnYL12oOyr6dneli7ty7vjufrDwQegoprzPl+sdS/ixfDTzPl+sdT/ixfDQUNRUMjY+SRzWsY0ue9xAa0AXLiTsAB4rHoeNtPnaXxVMTgJI4j+sCHTOxiFiL2cdgeh9KzNZ4Dknoqym7dWPNRAY2817HRtdk1wcQ1oPVtj7HOWZqXBFdXTOqak08Lz2OIRw1E5tHBWGokkEuDXCQ3IYANvT4oLmh1KKfm8p7XcmV0Mtr9x7LZMPtFx967KnuDOGn0EdXG9+YlrZqiNxkkkkweGhvMe8XL+6bm5/eVQoCIiAiIgIiICIiAiIgIiICIiAiIgidY8pcdNV1dG5jebDNRxQtzfecVJZm7Ztm4B5Nr728FsS8eaaxzmOq6cOaS1wL9wQbEfeuWp4SpZH1L3Nfeqkp5ZvlHgOdTFpiIF9rFjenWy1jC30D7kGD/AGg6X65TfjT+0HS/XKb8a3eQ36I+5OQ36I+5BDcN8b6cybVC6rgAkry9hL/1m9kp25D2Xa4f5Lc/tB0v1ym/GvjhWJvO1fYf+4u8P/hUyoOQ36I+5Bhf2g6X65TfjWbq3G8xknbp8dNNHTUba2eSSZ7BI1+ZbHFi094tjccjtuFX8hv0R9yx9a4MpKuTmTNkyMfJk5c88QmjuTyZRG4BzLk7H0n0oJqPyrsfIyNsfelqqGKIFs28VXDDIXueG4B7ecRjlvivQVkO4UpCXHlWynhqSA+QN5lO1jYnAA2AaI4xiNu70WugIiICIiAiIgKc4z6ab9pU35uVGpbjPUGiWhpmQzz1HO7XFDE6Bm1Pa7nvlIaG3e0dbm+yCpRSMflIpjM2nLXNnNeKAwF8PNaTCJOeWhxOAviSPFfWreUGOnkqf7vUPp6N8cdZVNMPLgdIGm2JcHuxD2F2INr+xBWIpej8oFNLUw0jfnpaqppTHzIi+M0wkJkc0HLF3KNtvEKoQEREBERAREQEREBERAREQEREBERAREQEREBEX447H8vSgn+FPn9Y+0T/ACVMqFeRUPF05oo6plcZNQmqIRUaZekjEBOoxxOiww5jO6RGXPJvnf0LsS+UKoZRasJJWxVza98UMZwkNNEDCJHNsA1/LY6V/j0JOwKD1VF5NPxZVxVAho6t1bAK+ijjkL6W8xmp6h0tIZ2MEZHchdcC4ytdW3Aepz1FG+WovzRV1TC0ua7AMqnsbHk0AHEANv42QUaIiAiIgIiICIiAsPXuF+0zQVMc81PUwNexk0QicSyS2cbmyNc0jutI22IutxEEVqfk8ibFJLH2iWpbV9vYRJTxzyyiDlCHnFoxY61yetySPQutpfk5fJTgVVTV2qeW/UqYilxqpI8Rk5zQ4tDgxgOL+8BvuSr5EE5ScC00U8NS0u5sVVU1QdaK73VIkDmOIbctHNdYX8B1VGiICIiAiIgIiICIiAiIgIiICIiAiIgIiICIiAi6up6lHTxOmkyxBa0BrS573PeGMja0blznOaAPaupFxLT8t0kzuz4ycpzajGEh+OQaC44m7SCC0kdfEEANBtJGHOcGMycQXOxbdxHQk+NlnT8ORvrYq4vkyijdG2K0JhGf677FhcHuGILg4bMA6XB5KziOli54fPFnBGZZow9rpmNaBdxjBy8W+HiPSuLS+KKeeE1GTY4xm4OfNTEFsYaXyXjkcMWlwBuRbx8LhpRUkbGhjGMa1pu1oa0NB9IA8dyuRrQOgA8dvb1KzjxLRAyA1VLeL50dohvH3wzv97bvFo38SAuQa5S5xxdop+ZK1r4mc6LORrhdrmNvcggGxHoQd5ERAREQEREBdDXq90FJUzsDS+KJz2h18bhtxexBt/mu+uGrpGSxvikGTHtLXtuRcHqLjdBiVXEElIRHUNMzi0yl8ETI2RMD2su4Szkk5O/w/d6fyLjeB0xiYydwZKIJpQIjHBI6ofTsY/v5Xc+PwBsHsLsQVqVWiwSve+Rpc58Yidd8lsQ/PEC9h3rEkC5sL9AuA8L0hlZNyu+x2QOcuJPNfKHObli4tfLK5uQOJcS2yDKi8odO+BtRHDVSRGOWbJrYDaOFrOdLvILhjpMMRdxLH4ggXPLV8eQROqWPimDqd8bXZPpGBwldIGPDnygAHlOIDiCQ5lgcguw7gigLceTZtsSBLOA5pijjdG6zu8xzIog5puHYAkE7r7fwdRlz34SB75BLmKiqa9jgZDeNzXgsF5ptm2Hfdtug0NK1FlTTwVMYcGTxtlYHABwD2hwBsSL7+ldpdfT6COCGOCJuMUTQyNt3HFoFg27iT09q7CAiIgIiICIiAiIgIiICIiAiIgIiICIiAiIg6GtaYaiHlteWPa+OWKTHINfHIJGktuLtu0Ai4uCRcdVj1nC9VLaR9VEZgZWtvRg07I5YRG6NkZkyy7odkXnq4WsbCnRBDjyfvk7TFJI1sGTxAOTG6V2Wnx0gle/Kxbi0ksLQSQLmwAX3qXk7dUiQz1LLzGZ07WU2ETzJTwRRjEyOOLHU0MhBcci21wNlaogwa/hpz3vlZK1shqYqmPKLONpjgEOLm5AkEZG4IIJB8N+tpvBpiDQZg7GSB4tDgPknveW2zI3fI+1tgMRY2uadEBERAR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40" name="AutoShape 4" descr="data:image/jpeg;base64,/9j/4AAQSkZJRgABAQAAAQABAAD/2wCEAAkGBhAQDg4OEBIPFRAQERURDxAWEA8VEBAYFhAZFRcQFhYYHSceIxojGRYSHy8gJyc1LDg4Fh4yNjAqNSYsLSwBCQoKBQUFDQUFDSkYEhgpKSkpKSkpKSkpKSkpKSkpKSkpKSkpKSkpKSkpKSkpKSkpKSkpKSkpKSkpKSkpKSkpKf/AABEIAJ4BPwMBIgACEQEDEQH/xAAbAAEBAQADAQEAAAAAAAAAAAAABgUDBAcCAf/EAEYQAAEDAwIDAwcIBwgBBQAAAAEAAgMEERIFIQYTMRQiQQcWUVRhlNMjM1JVdZGSsRUyU3GTtOMXJEKBlaHS1DQlNWSC0f/EABQBAQAAAAAAAAAAAAAAAAAAAAD/xAAUEQEAAAAAAAAAAAAAAAAAAAAA/9oADAMBAAIRAxEAPwD3FERAREQERSPlE1J8MdEDNLBSy1TWVtTGcXxR8t5aM7Esa6QMaX+F7XF0Fci8e1LiGsaNRFHUSzUjGaXy6p9Q8TMbJUlrnxtEdn5gYuN27AHvXXcp9dqHV0VqqoOoHVnwT6dleGKjEjgX8qwAaIQx4l8Sepug9VREQEREBERAREQEREBERAREQEREBERAREQEREBERBgzcd6cySaJ1VEHwG0o7xDDm1hbkBa4c9gIBuL72WiNZg/vPyrAKU2qSTi2H5MSd4na2Dgb+1QA4SrZaCu0eKSidTsqH2n5tQKkOdVsq+XK0MsHBrz3gT1bsNyOjxJw7UQuqtKilhczWZ24mSpqZKyNjaZjXTPc/wDwB8YFiTcPa0WOyC9oeONPnaXRVEbgJIojs8ODpnYxDEgGzjsHWt7Vp0OpxT83lPDuTK6GW1+49lsmG/iLj71D6lwPW10zqmpNNFIexxCOCeoIEUFZ2iSQS4NcJCSQ0AbfSvuKHg3hp9Cysjc/MTVstRETJJJJg8MDRI9/eL+6bm5/eUFCiIgIiICIiAiIgLC4rq3xihwc5vMr4I32NsmuJyYfYVuqc4z6ab9pU35uQUSWX6iAiIgIiICIiAiIgIiICIiAiIgIiICIiAiIgIuq7VIASDNCCJWwEGRgIkcAWwnf9chzSG9dwu0gIiIJ7hT57WPtF38lTLYn06GR7JHxROewgse6NjnssbgtJFxY77LH4U+f1j7RP8lTKhQERdLUNbpqcsFRPTxGQ2jEk0cZedtm5EX6jp6UHdRdV+qQAuBlhBbI2FwMjAWyPALIiL/ruybZvU5D0rtICIiApnj3WZ6WCkkp7l76+lhMY5d5myTYuhBfsMhtfa1+oVMviSJrrZAGxDhcA2INw4X8R6UEVwzxhVOgqZJqaqmeNQqoRFF2Mup2xvAbE4mRjTa5FwTe3VannfL9W6n92n/9hUMcTW3xAFyXGwAuT1cbeJ9K+0E353y/Vup/dp//AGFhcVcTyP7BfT9QbjX07hkKHvkF3cbac94+F7D2hegqc4z6ab9pU35uQfnnfL9W6n92n/8AYTzvl+rdT+7T/wDsKkRBG8Qca1MdBXTxUNZFJBTuljdMKUx3BAvaOVxNgS/pazDup2t4uq4JnQ01Ya5gdp7+aOwhxfPWmN9JmxojAkjGQvuL3vbdepkX2K61PpcEbcI4oWMyzxbGxrcr3zsBbK4G/VBg8Ba3UVUde6puHxahPC2MmImFrAy0JdHsbXO9z+9VC+I4mtvi1oyJc6wAuT1cfb7V9oCIiAiIgIiICIiAiIgIiICIiAiIg861DgesfWyVLXv5Z1ilqxBzIeS6KOKIPmIxzzBY4AZeA2VFLoNeXOLdSmaCSQ3s1CQ0X2bcxX2VGiCa83tQ+tJ/dqD4Seb2ofWk/u1B8JUqIPP+HNErnS6oG6jM0tri15FPRHmHskBzN4tjYgWG3d/etvze1D60n92oPhLk4U+f1j7RP8lTKhQTXm9qH1pP7tQfCWDxBwxW8+pe2GOt7ZpzaLmyPgidTuBkye5th8m7mBxw3u3p0K9DRB5hF5Oq1kjDzpHNjrtMkwzhEU7KWCnZJUOBaX53ifYZejYr09EQEREBF1tTJ5E+N8uU/G173wNrW3uvIO1awIWGQ1A/9FpTlCap0oaauITSOzH/AJXK5t7d7qQUHtCLzvhqsqzPXO00On08mHs7qyorRZ/LdzuS+Vj5HNvy732BvbxVB2zWPVtO98qfgIKRTnGfTTftKm/Ny/O2ax6tp3vlT8BYfFVVqh7BzKegH9/p8Maqc3dd1gbwizfSf9kHoCKb7ZrHq2ne+VPwE7ZrHq2ne+VPwEFIijOIqrVDp2pcyKCMijmMLqeoqHz8zDuho5bT6dwb9F+8GSVx1DVBWW2iouUGOnNOLxy5FnMA736uVh6LoLJERAREQEREBERARdbUq4QQTTuBLYY3ylotchjC4gX2vssuDjGmc2N5za18efeac2OEwhNO5gu7miQlpaAdwQg3UUvqHH0EZuxpkiEMczpGyQtOMkskYaxj3BzngxOu0C/QAE7LuRcX0znsjDm811TJS8nmRc1pjlewvLMr4/Jk/ucEG4iIgIiIC6VZrMMUrYZH2kfFLM1uLzdkWPMdcC22bNuu+y7ql+K+Cm19RBK91mQ09TFiJJmOL5uXi+8bgcRgbg7G6Dlm8oWnMEZdOcZIop8hDUOZHHMLxyTOawiMOB/xkKjBXm8fk3rIoZqWGem5NbR0tLWveyUyRmClFO58AGxyYNg61jvv0VL5iU37WvHsGo14A/cBLb7kFGinPMSn/a6h/qWo/FTzEp/2uof6lqPxUH1wp89rH2if5KmVCoDhvg2B8uqAyVo5deWC1fXNJHZKd13ESbm7jud+g8AtzzEp/wBrqH+paj8VBRrL1HiWlp3TtlkxdT04qphhIcYi5zeZsDfdj9hvt0XQ8xaf9rqH+paj8VY3EvkwbVvncJHWOnNo4Mpqoua9ssj+ZIQ/vttINnX6ILtrrgEeO6/V8xts0D0AD/ZfSAiIgIiICIiApzjPppv2lTfm5UanOM+mm/aVN+bkFGiIgIi68Wowvbk2WJzcgzISMIyPRlweu429qDsIviOZrssXNOJLXWIOJHVpt4+xfaAupUak2N2JbMTa92wTvb97WkLtogz/ANNx/RqfdKv4afpyP6NT7nWfDWhZflkHQ/Tcf0an3Os+Gn6bi+jUe6Vfw1oWRBjalXQTwTU7u0NbNG+JxFNU5APYWki7Ou6w9U0OjmknkEtVGZ2xiRoglMZcyRri8tcyxzDI2uHQhg2vcm1RB56eEaLk8jtMvLMIgfekhzLRPLLdh5VmH5Zwu0C2LSLELUrmwNpz2eRhnjnlqoeYHNY6SSWSQMe4MvgHSnpvZo38VXIgmOEuID2Cm7dKwVeB5+RjvfI7nAY7ix29K1/OCl/bw/xGrQRBn+cFJ6xT/wAWP/8AV+6VrcFSH8l7XOicGysuC6MkXAdY+I3BGx8CV37Lip6ZkbcWNDRcmwHUnq4+knxPVByoiICLB1LjOmpzWNk5t6Psxmsy/wD5MmEeO++/X0LYNXH9Nn4moOZFw9sj+nH+Nqdsj+nH+NqDE4U+f1j7RP8AJUyoVM8LVUYm1e72b6iSO83f+5U26oO2R/Tj/G1BzIuHtkf02fjasDXONm08skUVPPUmCnFVUmJ0AEMRLrHvvGTiGPIaN9vagpUUg3ym0ZeGNN3PqaSCJucYfIKuOJ7J2sJywAmbfbwKr0BERAUz5SaSaXSqmOna90xMODWNc521VG4mw32AJPsBVMiCG0bSdUE+pnnxRyPq2O5po38mdvYoWgxMdKSACCCcjuD06LU/RerevU3uH9VUqIJr9F6t69Te4f1Vh8VadqQ7BzKyndevpwy1Fji4l1nn5U3A9H+69BU5xn0037Spvzcg+f0Xq3r1N7h/VT9F6t69Te4f1VSogjOIeHtUn0+vpzVwvfNTuZE1tPySXEg2L+YdnND2f/e/gpyp4PqZ5XTUlEaCIu09ghAog7KCtMr6zBjjGcGGwvcut0tsvVkQS/AWiVFLHXsqLufLqE8zZTyg6Zjwy0xEfdF7Haw/cFUIiAiIgIiICIiAiIgIiICIiAiIgIiIIviHyZw1k9ZUvczmzilEMhga59L2eTJ2DsgflBZp6Wt4rZl4J017nPdRUZc4lznGnhJJJuSTj6VtogwfMPTPUaL3aH/inmHpnqNF7tD/AMVvIgheGuDdPfNqodR0hEdeWMBgiOLeyU7sRtsLucbe0rc8w9M9Rovdof8AivjhT5/WPtE/yVMqFBg+Yemeo0fu0P8AxXU1TgGOR7nU801K2WnFJURwNgDJYW5YsAcw4uAe8Bzd7FVKIJUeTmjDsmhzbVNLUR2Ed4+yRxsjha4tvgRE2+99zuqpEQEREBcFZWxws5kr2sZk1uTiA273hjRf2uc0f5rnWFxroclbQvponYvdLA7LItIEdVHI4hwBs7Fjre2yDWpq6OQytje1xify5QDcsdiHYH22c0/5hc6jdI4GmiFYw1dWwSVjp45GTh00jDTwx2lc9m5Bjdb2WXd8z5frHU/4sXw0FKpzjPppv2lTfm5fPmfL9Y6n/Fi+GsPirheRnYL12oOyr6dneli7ty7vjufrDwQegoprzPl+sdS/ixfDTzPl+sdT/ixfDQUNRUMjY+SRzWsY0ue9xAa0AXLiTsAB4rHoeNtPnaXxVMTgJI4j+sCHTOxiFiL2cdgeh9KzNZ4Dknoqym7dWPNRAY2817HRtdk1wcQ1oPVtj7HOWZqXBFdXTOqak08Lz2OIRw1E5tHBWGokkEuDXCQ3IYANvT4oLmh1KKfm8p7XcmV0Mtr9x7LZMPtFx967KnuDOGn0EdXG9+YlrZqiNxkkkkweGhvMe8XL+6bm5/eVQoCIiAiIgIiICIiAiIgIiICIiAiIgidY8pcdNV1dG5jebDNRxQtzfecVJZm7Ztm4B5Nr728FsS8eaaxzmOq6cOaS1wL9wQbEfeuWp4SpZH1L3Nfeqkp5ZvlHgOdTFpiIF9rFjenWy1jC30D7kGD/AGg6X65TfjT+0HS/XKb8a3eQ36I+5OQ36I+5BDcN8b6cybVC6rgAkry9hL/1m9kp25D2Xa4f5Lc/tB0v1ym/GvjhWJvO1fYf+4u8P/hUyoOQ36I+5Bhf2g6X65TfjWbq3G8xknbp8dNNHTUba2eSSZ7BI1+ZbHFi094tjccjtuFX8hv0R9yx9a4MpKuTmTNkyMfJk5c88QmjuTyZRG4BzLk7H0n0oJqPyrsfIyNsfelqqGKIFs28VXDDIXueG4B7ecRjlvivQVkO4UpCXHlWynhqSA+QN5lO1jYnAA2AaI4xiNu70WugIiICIiAiIgKc4z6ab9pU35uVGpbjPUGiWhpmQzz1HO7XFDE6Bm1Pa7nvlIaG3e0dbm+yCpRSMflIpjM2nLXNnNeKAwF8PNaTCJOeWhxOAviSPFfWreUGOnkqf7vUPp6N8cdZVNMPLgdIGm2JcHuxD2F2INr+xBWIpej8oFNLUw0jfnpaqppTHzIi+M0wkJkc0HLF3KNtvEKoQEREBERAREQEREBERAREQEREBERAREQEREBEX447H8vSgn+FPn9Y+0T/ACVMqFeRUPF05oo6plcZNQmqIRUaZekjEBOoxxOiww5jO6RGXPJvnf0LsS+UKoZRasJJWxVza98UMZwkNNEDCJHNsA1/LY6V/j0JOwKD1VF5NPxZVxVAho6t1bAK+ijjkL6W8xmp6h0tIZ2MEZHchdcC4ytdW3Aepz1FG+WovzRV1TC0ua7AMqnsbHk0AHEANv42QUaIiAiIgIiICIiAsPXuF+0zQVMc81PUwNexk0QicSyS2cbmyNc0jutI22IutxEEVqfk8ibFJLH2iWpbV9vYRJTxzyyiDlCHnFoxY61yetySPQutpfk5fJTgVVTV2qeW/UqYilxqpI8Rk5zQ4tDgxgOL+8BvuSr5EE5ScC00U8NS0u5sVVU1QdaK73VIkDmOIbctHNdYX8B1VGiICIiAiIgIiICIiAiIgIiICIiAiIgIiICIiAi6up6lHTxOmkyxBa0BrS573PeGMja0blznOaAPaupFxLT8t0kzuz4ycpzajGEh+OQaC44m7SCC0kdfEEANBtJGHOcGMycQXOxbdxHQk+NlnT8ORvrYq4vkyijdG2K0JhGf677FhcHuGILg4bMA6XB5KziOli54fPFnBGZZow9rpmNaBdxjBy8W+HiPSuLS+KKeeE1GTY4xm4OfNTEFsYaXyXjkcMWlwBuRbx8LhpRUkbGhjGMa1pu1oa0NB9IA8dyuRrQOgA8dvb1KzjxLRAyA1VLeL50dohvH3wzv97bvFo38SAuQa5S5xxdop+ZK1r4mc6LORrhdrmNvcggGxHoQd5ERAREQEREBdDXq90FJUzsDS+KJz2h18bhtxexBt/mu+uGrpGSxvikGTHtLXtuRcHqLjdBiVXEElIRHUNMzi0yl8ETI2RMD2su4Szkk5O/w/d6fyLjeB0xiYydwZKIJpQIjHBI6ofTsY/v5Xc+PwBsHsLsQVqVWiwSve+Rpc58Yidd8lsQ/PEC9h3rEkC5sL9AuA8L0hlZNyu+x2QOcuJPNfKHObli4tfLK5uQOJcS2yDKi8odO+BtRHDVSRGOWbJrYDaOFrOdLvILhjpMMRdxLH4ggXPLV8eQROqWPimDqd8bXZPpGBwldIGPDnygAHlOIDiCQ5lgcguw7gigLceTZtsSBLOA5pijjdG6zu8xzIog5puHYAkE7r7fwdRlz34SB75BLmKiqa9jgZDeNzXgsF5ptm2Hfdtug0NK1FlTTwVMYcGTxtlYHABwD2hwBsSL7+ldpdfT6COCGOCJuMUTQyNt3HFoFg27iT09q7CAiIgIiICIiAiIgIiICIiAiIgIiICIiAiIg6GtaYaiHlteWPa+OWKTHINfHIJGktuLtu0Ai4uCRcdVj1nC9VLaR9VEZgZWtvRg07I5YRG6NkZkyy7odkXnq4WsbCnRBDjyfvk7TFJI1sGTxAOTG6V2Wnx0gle/Kxbi0ksLQSQLmwAX3qXk7dUiQz1LLzGZ07WU2ETzJTwRRjEyOOLHU0MhBcci21wNlaogwa/hpz3vlZK1shqYqmPKLONpjgEOLm5AkEZG4IIJB8N+tpvBpiDQZg7GSB4tDgPknveW2zI3fI+1tgMRY2uadEBERAR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4342" name="Picture 6" descr="http://patentimages.storage.googleapis.com/EP0649427B1/00130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7236" y="1628800"/>
            <a:ext cx="6624736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ZoneTexte 8"/>
          <p:cNvSpPr txBox="1"/>
          <p:nvPr/>
        </p:nvSpPr>
        <p:spPr>
          <a:xfrm>
            <a:off x="1111052" y="5805264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</a:t>
            </a:r>
            <a:r>
              <a:rPr lang="fr-FR" dirty="0" err="1" smtClean="0"/>
              <a:t>borohydrure</a:t>
            </a:r>
            <a:r>
              <a:rPr lang="fr-FR" dirty="0" smtClean="0"/>
              <a:t> de sodium NaBH4 réduit les oses en polyalcools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239844" y="98072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Sorbitol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95228" y="54868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SOMMAIRE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183060" y="1340768"/>
            <a:ext cx="64807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Introduction</a:t>
            </a:r>
          </a:p>
          <a:p>
            <a:pPr marL="514350" indent="-514350">
              <a:buFont typeface="+mj-lt"/>
              <a:buAutoNum type="romanUcPeriod"/>
            </a:pPr>
            <a:r>
              <a:rPr lang="fr-FR" dirty="0" smtClean="0"/>
              <a:t>LES OSES</a:t>
            </a:r>
          </a:p>
          <a:p>
            <a:pPr marL="514350" indent="-514350"/>
            <a:r>
              <a:rPr lang="fr-FR" dirty="0" smtClean="0"/>
              <a:t>I.1. CLASSIFICATION 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fr-FR" dirty="0" smtClean="0"/>
              <a:t>Aldoses 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fr-FR" dirty="0" smtClean="0"/>
              <a:t>Cétoses</a:t>
            </a:r>
          </a:p>
          <a:p>
            <a:pPr marL="514350" indent="-514350"/>
            <a:r>
              <a:rPr lang="fr-FR" dirty="0" smtClean="0"/>
              <a:t>I.2. ISOMERIE 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fr-FR" dirty="0" smtClean="0"/>
              <a:t>Enantiomère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fr-FR" dirty="0" err="1" smtClean="0"/>
              <a:t>Épimère</a:t>
            </a:r>
            <a:r>
              <a:rPr lang="fr-FR" dirty="0" smtClean="0"/>
              <a:t> 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fr-FR" dirty="0" err="1" smtClean="0"/>
              <a:t>Anomère</a:t>
            </a:r>
            <a:r>
              <a:rPr lang="fr-FR" dirty="0" smtClean="0"/>
              <a:t> </a:t>
            </a:r>
          </a:p>
          <a:p>
            <a:pPr marL="514350" indent="-514350"/>
            <a:r>
              <a:rPr lang="fr-FR" dirty="0" smtClean="0"/>
              <a:t>I.3. STRUCTURE LINEAIRE ET CYCLIQUE </a:t>
            </a:r>
          </a:p>
          <a:p>
            <a:pPr marL="514350" indent="-514350"/>
            <a:r>
              <a:rPr lang="fr-FR" dirty="0" smtClean="0"/>
              <a:t>I.4. PROPRIETES PHYSICOCHIMIQUES</a:t>
            </a:r>
          </a:p>
          <a:p>
            <a:pPr marL="514350" indent="-514350"/>
            <a:r>
              <a:rPr lang="fr-FR" dirty="0" smtClean="0"/>
              <a:t>I.5.  ETUDE DE QUELQUES OSES </a:t>
            </a:r>
          </a:p>
          <a:p>
            <a:pPr marL="514350" indent="-514350"/>
            <a:r>
              <a:rPr lang="fr-FR" dirty="0" smtClean="0"/>
              <a:t>I.6. LES OSIDES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35188" y="107921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 smtClean="0"/>
              <a:t>Propriétés chimiques des oses    </a:t>
            </a:r>
            <a:endParaRPr lang="fr-FR" sz="3200" b="1" i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679004" y="764704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3.Action de l’ammoniaque et des composés azotés </a:t>
            </a:r>
            <a:endParaRPr lang="fr-FR" b="1" dirty="0">
              <a:solidFill>
                <a:schemeClr val="accent1"/>
              </a:solidFill>
            </a:endParaRPr>
          </a:p>
        </p:txBody>
      </p:sp>
      <p:pic>
        <p:nvPicPr>
          <p:cNvPr id="13314" name="Picture 2" descr="http://www.chem.shef.ac.uk/chm131-2003/chb03jb/maillar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3420" y="1340768"/>
            <a:ext cx="5400600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6" name="Picture 4" descr="http://www.oci.uzh.ch/group.pages/robinson/lectures/AC_BII/Kap14/14.8.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004" y="4437112"/>
            <a:ext cx="4464496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à coins arrondis 5"/>
          <p:cNvSpPr/>
          <p:nvPr/>
        </p:nvSpPr>
        <p:spPr bwMode="auto">
          <a:xfrm>
            <a:off x="7159724" y="1484784"/>
            <a:ext cx="936104" cy="360040"/>
          </a:xfrm>
          <a:prstGeom prst="round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1052" y="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i="1" dirty="0" smtClean="0"/>
              <a:t>Propriétés chimiques   </a:t>
            </a:r>
            <a:endParaRPr lang="fr-FR" sz="4000" b="1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246956" y="69269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hydrazines substituées réagissent avec les oses en proportion équimoléculaires  donnant des hydrazones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095828" y="1988840"/>
            <a:ext cx="19442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 obtient la même </a:t>
            </a:r>
            <a:r>
              <a:rPr lang="fr-FR" dirty="0" err="1" smtClean="0"/>
              <a:t>osazone</a:t>
            </a:r>
            <a:r>
              <a:rPr lang="fr-FR" dirty="0" smtClean="0"/>
              <a:t> à partir du glucose , mannose, fructose. </a:t>
            </a:r>
            <a:endParaRPr lang="fr-FR" dirty="0"/>
          </a:p>
        </p:txBody>
      </p:sp>
      <p:pic>
        <p:nvPicPr>
          <p:cNvPr id="10242" name="Picture 2" descr="http://archives.library.illinois.edu/erec/University%20Archives/1505050/Organic/Carbohydrates/Chapter%209/sec9-2/fig9-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64" y="1844824"/>
            <a:ext cx="7344816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upload.wikimedia.org/wikipedia/commons/thumb/7/79/Glucose_Fructose_Mannose_Gleichgewicht.png/500px-Glucose_Fructose_Mannose_Gleichgewic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028" y="692696"/>
            <a:ext cx="8064896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695228" y="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i="1" dirty="0" smtClean="0"/>
              <a:t>Propriétés chimiques des oses  </a:t>
            </a:r>
            <a:endParaRPr lang="fr-FR" sz="3600" b="1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751012" y="879103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4. Action sur les protéines 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23020" y="1499300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fonctions amines des protéines réagissent </a:t>
            </a:r>
            <a:r>
              <a:rPr lang="fr-FR" i="1" dirty="0" smtClean="0"/>
              <a:t>in vitro et in vivo </a:t>
            </a:r>
            <a:r>
              <a:rPr lang="fr-FR" dirty="0" smtClean="0"/>
              <a:t>avec les glucides pour donner des  </a:t>
            </a:r>
            <a:r>
              <a:rPr lang="fr-FR" dirty="0" err="1" smtClean="0"/>
              <a:t>glycosyl</a:t>
            </a:r>
            <a:r>
              <a:rPr lang="fr-FR" dirty="0" smtClean="0"/>
              <a:t> protéines ( </a:t>
            </a:r>
            <a:r>
              <a:rPr lang="fr-FR" dirty="0" err="1" smtClean="0"/>
              <a:t>exp</a:t>
            </a:r>
            <a:r>
              <a:rPr lang="fr-FR" dirty="0" smtClean="0"/>
              <a:t>. In vivo formation d’une liaison </a:t>
            </a:r>
            <a:r>
              <a:rPr lang="fr-FR" dirty="0" err="1" smtClean="0"/>
              <a:t>glucosyl</a:t>
            </a:r>
            <a:r>
              <a:rPr lang="fr-FR" dirty="0" smtClean="0"/>
              <a:t>-protéines dans le sang chez le diabétique </a:t>
            </a:r>
            <a:r>
              <a:rPr lang="fr-FR" dirty="0" err="1" smtClean="0"/>
              <a:t>hyperglycémique</a:t>
            </a:r>
            <a:r>
              <a:rPr lang="fr-FR" dirty="0" smtClean="0"/>
              <a:t>)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823020" y="3212976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5. Formation d’</a:t>
            </a:r>
            <a:r>
              <a:rPr lang="fr-FR" b="1" dirty="0" err="1" smtClean="0">
                <a:solidFill>
                  <a:schemeClr val="accent1"/>
                </a:solidFill>
              </a:rPr>
              <a:t>esthers</a:t>
            </a:r>
            <a:r>
              <a:rPr lang="fr-FR" b="1" dirty="0" smtClean="0">
                <a:solidFill>
                  <a:schemeClr val="accent1"/>
                </a:solidFill>
              </a:rPr>
              <a:t>  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23020" y="3750131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plus souvent c’est la fonction alcool primaire qui est estérifiée. Les composés obtenus sont d’une grande importance métabolique</a:t>
            </a:r>
            <a:endParaRPr lang="fr-FR" dirty="0"/>
          </a:p>
        </p:txBody>
      </p:sp>
      <p:pic>
        <p:nvPicPr>
          <p:cNvPr id="11266" name="Picture 2" descr="http://www.pearsonhighered.com/mathews/GH/GLU6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7636" y="4581128"/>
            <a:ext cx="2736303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119164" y="188640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Propriétés chimiques des oses 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967036" y="90872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6. Alkylation 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67036" y="1628800"/>
            <a:ext cx="8928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présence d’agents alcalins et de sulfates ou d’iodure de méthyle, les hydroxyles libres  des oses sont remplacés par  des groupements </a:t>
            </a:r>
            <a:r>
              <a:rPr lang="fr-FR" dirty="0" err="1" smtClean="0"/>
              <a:t>méthoxy</a:t>
            </a:r>
            <a:r>
              <a:rPr lang="fr-FR" dirty="0" smtClean="0"/>
              <a:t> (OCH3). L’alkylation ne porte pas sur les OH bloqués. Cette réaction est utile pour connaître les modalités de la liaison entre les molécules d’oses chez les osides.  </a:t>
            </a:r>
            <a:endParaRPr lang="fr-FR" dirty="0"/>
          </a:p>
        </p:txBody>
      </p:sp>
      <p:pic>
        <p:nvPicPr>
          <p:cNvPr id="10245" name="Picture 5" descr="Purdie methyl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1372" y="3789040"/>
            <a:ext cx="5328592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ZoneTexte 10"/>
          <p:cNvSpPr txBox="1"/>
          <p:nvPr/>
        </p:nvSpPr>
        <p:spPr>
          <a:xfrm>
            <a:off x="318964" y="5373216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présence d’</a:t>
            </a:r>
            <a:r>
              <a:rPr lang="fr-FR" dirty="0" err="1" smtClean="0"/>
              <a:t>iodo</a:t>
            </a:r>
            <a:r>
              <a:rPr lang="fr-FR" dirty="0" smtClean="0"/>
              <a:t>-méthane et oxyde d’argent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839244" y="188640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Analyse des oses </a:t>
            </a:r>
            <a:endParaRPr lang="fr-FR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823020" y="1916832"/>
            <a:ext cx="87849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3600" dirty="0" smtClean="0"/>
              <a:t> Chromatographie sur papier ou gel de silice  avec des solvants appropriés;</a:t>
            </a:r>
          </a:p>
          <a:p>
            <a:pPr>
              <a:buFont typeface="Wingdings" pitchFamily="2" charset="2"/>
              <a:buChar char="q"/>
            </a:pPr>
            <a:r>
              <a:rPr lang="fr-FR" sz="3600" dirty="0" smtClean="0"/>
              <a:t> Chromatographie liquide haute performance HPLC </a:t>
            </a:r>
          </a:p>
          <a:p>
            <a:pPr>
              <a:buFont typeface="Wingdings" pitchFamily="2" charset="2"/>
              <a:buChar char="q"/>
            </a:pPr>
            <a:r>
              <a:rPr lang="fr-FR" sz="3600" dirty="0" smtClean="0"/>
              <a:t>  Spectrométrie de masse 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tpe-premiere-s-sucre.e-monsite.com/medias/images/img-0214.jpg?fx=r_720_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996" y="980728"/>
            <a:ext cx="4824536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5780" name="Picture 4" descr="http://www4.ac-lille.fr/~svt/labo/glucide/chromasi/chrogl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3620" y="980728"/>
            <a:ext cx="3384376" cy="4883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1615108" y="188640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CHROMATOGRAPHIE SUR COUCHE MINCE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903140" y="303039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ETUDE PARTICULIERE DES OSES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399084" y="908720"/>
            <a:ext cx="74168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fr-FR" sz="2800" dirty="0" err="1" smtClean="0">
                <a:solidFill>
                  <a:srgbClr val="FFFF00"/>
                </a:solidFill>
              </a:rPr>
              <a:t>Trioses</a:t>
            </a:r>
            <a:r>
              <a:rPr lang="fr-FR" sz="2800" dirty="0" smtClean="0"/>
              <a:t> : dihydroxyacétone  et l’aldéhyde glycérique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fr-FR" sz="2800" dirty="0" smtClean="0"/>
              <a:t> </a:t>
            </a:r>
            <a:r>
              <a:rPr lang="fr-FR" sz="2800" dirty="0" smtClean="0">
                <a:solidFill>
                  <a:srgbClr val="FFFF00"/>
                </a:solidFill>
              </a:rPr>
              <a:t>Tétroses </a:t>
            </a:r>
            <a:r>
              <a:rPr lang="fr-FR" sz="2800" dirty="0" smtClean="0"/>
              <a:t>: érythrose formé dans le métabolisme intermédiaire des oses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fr-FR" sz="2800" dirty="0" smtClean="0"/>
              <a:t> </a:t>
            </a:r>
            <a:r>
              <a:rPr lang="fr-FR" sz="2800" dirty="0" smtClean="0">
                <a:solidFill>
                  <a:srgbClr val="FFFF00"/>
                </a:solidFill>
              </a:rPr>
              <a:t>Pentoses </a:t>
            </a:r>
            <a:r>
              <a:rPr lang="fr-FR" sz="2800" dirty="0" smtClean="0"/>
              <a:t>: D ribose et le désoxyribose ainsi que leurs dérivés phosphoriques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fr-FR" sz="2800" dirty="0" smtClean="0"/>
              <a:t> </a:t>
            </a:r>
            <a:r>
              <a:rPr lang="fr-FR" sz="2800" dirty="0" err="1" smtClean="0">
                <a:solidFill>
                  <a:srgbClr val="FFFF00"/>
                </a:solidFill>
              </a:rPr>
              <a:t>Héxoses</a:t>
            </a:r>
            <a:r>
              <a:rPr lang="fr-FR" sz="2800" dirty="0" smtClean="0"/>
              <a:t>: les </a:t>
            </a:r>
            <a:r>
              <a:rPr lang="fr-FR" sz="2800" dirty="0" err="1" smtClean="0"/>
              <a:t>pricipaux</a:t>
            </a:r>
            <a:r>
              <a:rPr lang="fr-FR" sz="2800" dirty="0" smtClean="0"/>
              <a:t> </a:t>
            </a:r>
            <a:r>
              <a:rPr lang="fr-FR" sz="2800" dirty="0" err="1" smtClean="0"/>
              <a:t>héxoses</a:t>
            </a:r>
            <a:r>
              <a:rPr lang="fr-FR" sz="2800" dirty="0" smtClean="0"/>
              <a:t> sont : le glucose, le galactose , le mannose et le fructose </a:t>
            </a:r>
            <a:endParaRPr lang="fr-FR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4988" y="620688"/>
            <a:ext cx="92170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sz="2800" b="1" dirty="0" smtClean="0">
                <a:solidFill>
                  <a:srgbClr val="FFFF00"/>
                </a:solidFill>
              </a:rPr>
              <a:t>Les </a:t>
            </a:r>
            <a:r>
              <a:rPr lang="fr-FR" sz="2800" b="1" dirty="0" err="1" smtClean="0">
                <a:solidFill>
                  <a:srgbClr val="FFFF00"/>
                </a:solidFill>
              </a:rPr>
              <a:t>Osamines</a:t>
            </a:r>
            <a:r>
              <a:rPr lang="fr-FR" sz="2800" b="1" dirty="0" smtClean="0">
                <a:solidFill>
                  <a:srgbClr val="FFFF00"/>
                </a:solidFill>
              </a:rPr>
              <a:t> </a:t>
            </a:r>
            <a:r>
              <a:rPr lang="fr-FR" dirty="0" smtClean="0"/>
              <a:t>: ce sont des oses dans lesquels un hydroxyle (2) est remplacé par un groupement NH2;  ce dernier est  le plus souvent acétylé. Ils ne sont jamais trouvées à l’état libre.  </a:t>
            </a:r>
            <a:endParaRPr lang="fr-FR" dirty="0"/>
          </a:p>
        </p:txBody>
      </p:sp>
      <p:pic>
        <p:nvPicPr>
          <p:cNvPr id="1032" name="Picture 8" descr="http://upload.wikimedia.org/wikipedia/commons/thumb/c/ca/N-Acetyl-D-glucosamin_colour.svg/220px-N-Acetyl-D-glucosamin_colour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7596" y="1916832"/>
            <a:ext cx="3744416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028" y="2060848"/>
            <a:ext cx="4032448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ZoneTexte 4"/>
          <p:cNvSpPr txBox="1"/>
          <p:nvPr/>
        </p:nvSpPr>
        <p:spPr>
          <a:xfrm>
            <a:off x="6583660" y="522920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N-</a:t>
            </a:r>
            <a:r>
              <a:rPr lang="fr-FR" sz="2800" dirty="0" err="1" smtClean="0"/>
              <a:t>acétyl</a:t>
            </a:r>
            <a:r>
              <a:rPr lang="fr-FR" sz="2800" dirty="0" smtClean="0"/>
              <a:t>-glucosamine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174948" y="5910371"/>
            <a:ext cx="9577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accent1"/>
                </a:solidFill>
              </a:rPr>
              <a:t>Ce sont des constituants des glycoprotéines, des gangliosides et des glycosaminoglycannes (GAG)</a:t>
            </a:r>
            <a:endParaRPr lang="fr-FR" b="1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2980" y="548680"/>
            <a:ext cx="95050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fr-FR" dirty="0" smtClean="0"/>
              <a:t> </a:t>
            </a:r>
            <a:r>
              <a:rPr lang="fr-FR" sz="2800" b="1" dirty="0" smtClean="0">
                <a:solidFill>
                  <a:schemeClr val="accent1"/>
                </a:solidFill>
              </a:rPr>
              <a:t>Acides uroniques </a:t>
            </a:r>
            <a:r>
              <a:rPr lang="fr-FR" dirty="0" smtClean="0"/>
              <a:t>: dérivent des aldoses par oxydation de la fonction alcool primaire en fonction carboxylique. L’un des plus importants est </a:t>
            </a:r>
          </a:p>
          <a:p>
            <a:pPr algn="just"/>
            <a:r>
              <a:rPr lang="fr-FR" b="1" dirty="0" smtClean="0">
                <a:solidFill>
                  <a:srgbClr val="FFFF00"/>
                </a:solidFill>
              </a:rPr>
              <a:t>L’acide </a:t>
            </a:r>
            <a:r>
              <a:rPr lang="fr-FR" b="1" dirty="0" err="1" smtClean="0">
                <a:solidFill>
                  <a:srgbClr val="FFFF00"/>
                </a:solidFill>
              </a:rPr>
              <a:t>glucuronique</a:t>
            </a:r>
            <a:r>
              <a:rPr lang="fr-FR" b="1" dirty="0" smtClean="0">
                <a:solidFill>
                  <a:srgbClr val="FFFF00"/>
                </a:solidFill>
              </a:rPr>
              <a:t> . </a:t>
            </a:r>
            <a:r>
              <a:rPr lang="fr-FR" dirty="0" smtClean="0"/>
              <a:t>Ce dernier est trouvé dans plusieurs polyosides, comme il intervient dans l’élimination de plusieurs substances : </a:t>
            </a:r>
          </a:p>
          <a:p>
            <a:pPr algn="just"/>
            <a:r>
              <a:rPr lang="fr-FR" dirty="0" smtClean="0"/>
              <a:t> détoxification, sous forme de dérivés </a:t>
            </a:r>
            <a:r>
              <a:rPr lang="fr-FR" dirty="0" err="1" smtClean="0"/>
              <a:t>glucurono</a:t>
            </a:r>
            <a:r>
              <a:rPr lang="fr-FR" dirty="0" smtClean="0"/>
              <a:t>-conjugués. </a:t>
            </a:r>
            <a:endParaRPr lang="fr-FR" dirty="0"/>
          </a:p>
        </p:txBody>
      </p:sp>
      <p:pic>
        <p:nvPicPr>
          <p:cNvPr id="1026" name="Picture 2" descr="http://www.chups.jussieu.fr/polys/biochimie/STbioch/ST_12_PIC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9364" y="2924944"/>
            <a:ext cx="5328592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263180" y="116632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INTRODUCTION I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62980" y="980728"/>
            <a:ext cx="87849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dirty="0" smtClean="0"/>
              <a:t> La plus grande partie des aliments à tout âge  : 300 à 400 g/j chez l’adulte et d’avantage chez le nourrisson;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 rentrent  dans la constitution des membranes biologiques et de la matrice extracellulaire;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 Principal fournisseur d’énergie; 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Les glucides alimentaires : amidon (60%), le saccharose (30%), le lactose (10%);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 ils sont divisés en sucre simples ou </a:t>
            </a:r>
            <a:r>
              <a:rPr lang="fr-FR" dirty="0" smtClean="0">
                <a:solidFill>
                  <a:schemeClr val="accent1"/>
                </a:solidFill>
              </a:rPr>
              <a:t>oses</a:t>
            </a:r>
            <a:r>
              <a:rPr lang="fr-FR" dirty="0" smtClean="0"/>
              <a:t> et les </a:t>
            </a:r>
            <a:r>
              <a:rPr lang="fr-FR" dirty="0" smtClean="0">
                <a:solidFill>
                  <a:schemeClr val="accent1"/>
                </a:solidFill>
              </a:rPr>
              <a:t>osides </a:t>
            </a:r>
            <a:r>
              <a:rPr lang="fr-FR" dirty="0" smtClean="0"/>
              <a:t>( combinaison de partie glucidique ou non glucidique) 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 Composés essentiellement de carbone et  d’hydrogène  </a:t>
            </a:r>
            <a:endParaRPr lang="fr-FR" dirty="0"/>
          </a:p>
        </p:txBody>
      </p:sp>
      <p:pic>
        <p:nvPicPr>
          <p:cNvPr id="4" name="Picture 2" descr="http://www.consostatic.com/wp-content/uploads/2008/03/sucres-morceaux-suc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5868" y="116632"/>
            <a:ext cx="1584176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2980" y="332656"/>
            <a:ext cx="9577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b="1" dirty="0" smtClean="0">
                <a:solidFill>
                  <a:srgbClr val="FFFF00"/>
                </a:solidFill>
              </a:rPr>
              <a:t>Acides sialiques</a:t>
            </a:r>
            <a:r>
              <a:rPr lang="fr-FR" b="1" dirty="0" smtClean="0"/>
              <a:t>  </a:t>
            </a:r>
            <a:r>
              <a:rPr lang="fr-FR" dirty="0" smtClean="0"/>
              <a:t>( neuraminiques): </a:t>
            </a:r>
            <a:r>
              <a:rPr lang="fr-FR" b="1" dirty="0" smtClean="0">
                <a:cs typeface="Times New Roman" pitchFamily="18" charset="0"/>
              </a:rPr>
              <a:t>-L’acide </a:t>
            </a:r>
            <a:r>
              <a:rPr lang="fr-FR" b="1" dirty="0" err="1" smtClean="0">
                <a:cs typeface="Times New Roman" pitchFamily="18" charset="0"/>
              </a:rPr>
              <a:t>Neuraminique</a:t>
            </a:r>
            <a:r>
              <a:rPr lang="fr-FR" b="1" dirty="0" smtClean="0">
                <a:cs typeface="Times New Roman" pitchFamily="18" charset="0"/>
              </a:rPr>
              <a:t> est obtenu par condensation : ac.pyruvique (fonction </a:t>
            </a:r>
            <a:r>
              <a:rPr lang="fr-FR" b="1" dirty="0" err="1" smtClean="0">
                <a:cs typeface="Times New Roman" pitchFamily="18" charset="0"/>
              </a:rPr>
              <a:t>methyl</a:t>
            </a:r>
            <a:r>
              <a:rPr lang="fr-FR" b="1" dirty="0" smtClean="0">
                <a:cs typeface="Times New Roman" pitchFamily="18" charset="0"/>
              </a:rPr>
              <a:t>)  + mannosamine (fonction aldéhyde)= (réaction d’</a:t>
            </a:r>
            <a:r>
              <a:rPr lang="fr-FR" b="1" dirty="0" err="1" smtClean="0">
                <a:cs typeface="Times New Roman" pitchFamily="18" charset="0"/>
              </a:rPr>
              <a:t>aldolisation</a:t>
            </a:r>
            <a:r>
              <a:rPr lang="fr-FR" b="1" dirty="0" smtClean="0">
                <a:cs typeface="Times New Roman" pitchFamily="18" charset="0"/>
              </a:rPr>
              <a:t>)</a:t>
            </a:r>
          </a:p>
          <a:p>
            <a:endParaRPr lang="fr-FR" b="1" dirty="0" smtClean="0"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fr-FR" dirty="0" smtClean="0"/>
              <a:t>  </a:t>
            </a:r>
            <a:endParaRPr lang="fr-FR" dirty="0"/>
          </a:p>
        </p:txBody>
      </p:sp>
      <p:pic>
        <p:nvPicPr>
          <p:cNvPr id="5" name="Picture 4" descr="C:\Users\Essaid\Desktop\Untitle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964" y="1988840"/>
            <a:ext cx="485529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http://bifi.es/~jsancho/estructuramacromoleculas/15polisacaridos/polisacaridos/derivados%20de%20monosacaridos/NAneuramini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9524" y="2132856"/>
            <a:ext cx="4567436" cy="3374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ZoneTexte 7"/>
          <p:cNvSpPr txBox="1"/>
          <p:nvPr/>
        </p:nvSpPr>
        <p:spPr>
          <a:xfrm>
            <a:off x="5215508" y="5589240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FF00"/>
                </a:solidFill>
              </a:rPr>
              <a:t>Acide N-</a:t>
            </a:r>
            <a:r>
              <a:rPr lang="fr-FR" sz="2800" b="1" dirty="0" err="1" smtClean="0">
                <a:solidFill>
                  <a:srgbClr val="FFFF00"/>
                </a:solidFill>
              </a:rPr>
              <a:t>acétylneuraminique</a:t>
            </a:r>
            <a:r>
              <a:rPr lang="fr-FR" sz="2800" b="1" dirty="0" smtClean="0">
                <a:solidFill>
                  <a:srgbClr val="FFFF00"/>
                </a:solidFill>
              </a:rPr>
              <a:t> (NANA)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087716" y="213285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F0"/>
                </a:solidFill>
              </a:rPr>
              <a:t>Cyclisation entre 2 et 5</a:t>
            </a:r>
            <a:endParaRPr lang="fr-FR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3020" y="188640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fr-FR" dirty="0" smtClean="0"/>
              <a:t> </a:t>
            </a:r>
            <a:r>
              <a:rPr lang="fr-FR" sz="2800" b="1" dirty="0" smtClean="0">
                <a:solidFill>
                  <a:schemeClr val="accent1"/>
                </a:solidFill>
              </a:rPr>
              <a:t>la vitamine C :  </a:t>
            </a:r>
            <a:endParaRPr lang="fr-FR" sz="2800" b="1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http://courses.bio.indiana.edu/L104-Bonner/Sp09/imagesSp09/L35/vitamin%2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7036" y="980728"/>
            <a:ext cx="8064896" cy="532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51212" y="2420888"/>
            <a:ext cx="5112568" cy="923330"/>
          </a:xfrm>
          <a:prstGeom prst="rect">
            <a:avLst/>
          </a:prstGeom>
          <a:scene3d>
            <a:camera prst="orthographicFront"/>
            <a:lightRig rig="balanced" dir="t">
              <a:rot lat="0" lon="0" rev="2100000"/>
            </a:lightRig>
          </a:scene3d>
          <a:sp3d>
            <a:bevelT w="139700" prst="cross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r-FR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LES OSIDES </a:t>
            </a:r>
            <a:endParaRPr lang="fr-FR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044" y="836712"/>
            <a:ext cx="8064896" cy="5472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ZoneTexte 2"/>
          <p:cNvSpPr txBox="1"/>
          <p:nvPr/>
        </p:nvSpPr>
        <p:spPr>
          <a:xfrm>
            <a:off x="1903140" y="44624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Classification des Osides ( sucres complexes)</a:t>
            </a:r>
            <a:endParaRPr lang="fr-FR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19164" y="18864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LES HOLOSIDES </a:t>
            </a:r>
            <a:endParaRPr lang="fr-FR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23020" y="162880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I.  LES DIHOLOSIDES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95028" y="90872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Ils sont constitués uniquement d’oses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679004" y="2420888"/>
            <a:ext cx="943304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fr-FR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à l’état libre : le </a:t>
            </a:r>
            <a:r>
              <a:rPr lang="fr-FR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Lactose, Saccharose</a:t>
            </a: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tréhalose</a:t>
            </a: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	 </a:t>
            </a: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autres proviennent de l’hydrolyse des polyosides.</a:t>
            </a:r>
          </a:p>
          <a:p>
            <a:endParaRPr lang="fr-FR" sz="22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Selon le </a:t>
            </a:r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mode</a:t>
            </a: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de liaison, le diholoside est soit réducteur ou non réducteur :</a:t>
            </a:r>
          </a:p>
          <a:p>
            <a:endParaRPr lang="fr-FR" sz="2400" b="1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fr-FR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</a:t>
            </a:r>
            <a:r>
              <a:rPr lang="fr-FR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</a:rPr>
              <a:t>Diholoside non réducteur : liaison </a:t>
            </a:r>
            <a:r>
              <a:rPr lang="fr-FR" sz="24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</a:rPr>
              <a:t>osido</a:t>
            </a:r>
            <a:r>
              <a:rPr lang="fr-FR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</a:rPr>
              <a:t>-oside</a:t>
            </a:r>
          </a:p>
          <a:p>
            <a:endParaRPr lang="fr-FR" sz="2400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</a:effectLst>
            </a:endParaRPr>
          </a:p>
          <a:p>
            <a:r>
              <a:rPr lang="fr-F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Il y a condensation de la fonction </a:t>
            </a:r>
            <a:r>
              <a:rPr lang="fr-FR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hémiacétalique</a:t>
            </a:r>
            <a:r>
              <a:rPr lang="fr-F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de chaque ose par une liaison </a:t>
            </a:r>
            <a:r>
              <a:rPr lang="fr-FR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osido</a:t>
            </a:r>
            <a:r>
              <a:rPr lang="fr-F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-oside</a:t>
            </a:r>
            <a:r>
              <a:rPr lang="fr-F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fr-F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absence du phénomène de </a:t>
            </a:r>
            <a:r>
              <a:rPr lang="fr-FR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mutarotation</a:t>
            </a:r>
            <a:r>
              <a:rPr lang="fr-FR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fr-FR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9164" y="260648"/>
            <a:ext cx="6264696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ZoneTexte 3"/>
          <p:cNvSpPr txBox="1"/>
          <p:nvPr/>
        </p:nvSpPr>
        <p:spPr>
          <a:xfrm>
            <a:off x="251520" y="2132856"/>
            <a:ext cx="878041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/>
              <a:t>   </a:t>
            </a:r>
            <a:r>
              <a:rPr lang="fr-FR" sz="3200" b="1" i="1" dirty="0" smtClean="0">
                <a:latin typeface="Comic Sans MS" pitchFamily="66" charset="0"/>
              </a:rPr>
              <a:t>Le </a:t>
            </a:r>
            <a:r>
              <a:rPr lang="fr-FR" sz="3200" i="1" dirty="0" smtClean="0">
                <a:latin typeface="Comic Sans MS" pitchFamily="66" charset="0"/>
              </a:rPr>
              <a:t>saccharose</a:t>
            </a:r>
            <a:r>
              <a:rPr lang="fr-FR" sz="3200" b="1" i="1" dirty="0" smtClean="0">
                <a:latin typeface="Comic Sans MS" pitchFamily="66" charset="0"/>
              </a:rPr>
              <a:t> </a:t>
            </a:r>
            <a:r>
              <a:rPr lang="fr-FR" sz="3200" dirty="0" smtClean="0">
                <a:latin typeface="Comic Sans MS" pitchFamily="66" charset="0"/>
              </a:rPr>
              <a:t>« Sucrose »</a:t>
            </a:r>
            <a:r>
              <a:rPr lang="fr-FR" sz="2800" dirty="0" smtClean="0"/>
              <a:t> 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Très rependu chez les végétaux (glucide circulant).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son hydrolyse libère 1 glucose+ 1fructose :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       *Hydrolyse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chimique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: Acide « HCL 6N » à chaud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       *Hydrolyse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enzymatique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: 2types d’enzymes :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A        -D-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glucosidase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(Saccharase intestinale, peut hydrolyser le maltose)</a:t>
            </a: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B        -D-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fructosidase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(Invertase, extraite de la levure de bière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FR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am.ac.ma/cru/biologie_cellulaire/glucides_fichiers/image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012" y="260648"/>
            <a:ext cx="7128792" cy="532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ZoneTexte 2"/>
          <p:cNvSpPr txBox="1"/>
          <p:nvPr/>
        </p:nvSpPr>
        <p:spPr>
          <a:xfrm>
            <a:off x="7879804" y="980728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C’est un sucre dextrogyre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972" y="1341343"/>
            <a:ext cx="95770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/>
            <a:endParaRPr lang="fr-FR" sz="3200" dirty="0" smtClean="0">
              <a:ea typeface="Calibri" pitchFamily="34" charset="0"/>
              <a:cs typeface="Times New Roman" pitchFamily="18" charset="0"/>
            </a:endParaRPr>
          </a:p>
          <a:p>
            <a:pPr indent="449263"/>
            <a:r>
              <a:rPr lang="fr-FR" sz="3200" dirty="0" smtClean="0">
                <a:ea typeface="Calibri" pitchFamily="34" charset="0"/>
                <a:cs typeface="Times New Roman" pitchFamily="18" charset="0"/>
              </a:rPr>
              <a:t>    -…</a:t>
            </a:r>
            <a:r>
              <a:rPr lang="fr-FR" sz="3200" b="1" dirty="0" smtClean="0">
                <a:ea typeface="Calibri" pitchFamily="34" charset="0"/>
                <a:cs typeface="Times New Roman" pitchFamily="18" charset="0"/>
              </a:rPr>
              <a:t>ose</a:t>
            </a:r>
            <a:r>
              <a:rPr lang="fr-FR" sz="3200" dirty="0" smtClean="0">
                <a:ea typeface="Calibri" pitchFamily="34" charset="0"/>
                <a:cs typeface="Times New Roman" pitchFamily="18" charset="0"/>
              </a:rPr>
              <a:t> : la fonction </a:t>
            </a:r>
            <a:r>
              <a:rPr lang="fr-FR" sz="3200" dirty="0" err="1" smtClean="0">
                <a:ea typeface="Calibri" pitchFamily="34" charset="0"/>
                <a:cs typeface="Times New Roman" pitchFamily="18" charset="0"/>
              </a:rPr>
              <a:t>hémiacétalique</a:t>
            </a:r>
            <a:r>
              <a:rPr lang="fr-FR" sz="3200" dirty="0" smtClean="0">
                <a:ea typeface="Calibri" pitchFamily="34" charset="0"/>
                <a:cs typeface="Times New Roman" pitchFamily="18" charset="0"/>
              </a:rPr>
              <a:t> de l’ose est libre</a:t>
            </a:r>
          </a:p>
          <a:p>
            <a:pPr indent="449263"/>
            <a:endParaRPr lang="fr-FR" sz="3200" dirty="0" smtClean="0">
              <a:cs typeface="Times New Roman" pitchFamily="18" charset="0"/>
            </a:endParaRPr>
          </a:p>
          <a:p>
            <a:pPr indent="449263"/>
            <a:r>
              <a:rPr lang="fr-FR" sz="3200" dirty="0" smtClean="0">
                <a:ea typeface="Calibri" pitchFamily="34" charset="0"/>
                <a:cs typeface="Times New Roman" pitchFamily="18" charset="0"/>
              </a:rPr>
              <a:t>   -….</a:t>
            </a:r>
            <a:r>
              <a:rPr lang="fr-FR" sz="3200" b="1" dirty="0" err="1" smtClean="0">
                <a:ea typeface="Calibri" pitchFamily="34" charset="0"/>
                <a:cs typeface="Times New Roman" pitchFamily="18" charset="0"/>
              </a:rPr>
              <a:t>osyl</a:t>
            </a:r>
            <a:r>
              <a:rPr lang="fr-FR" sz="3200" dirty="0" smtClean="0">
                <a:ea typeface="Calibri" pitchFamily="34" charset="0"/>
                <a:cs typeface="Times New Roman" pitchFamily="18" charset="0"/>
              </a:rPr>
              <a:t> :  la fonction </a:t>
            </a:r>
            <a:r>
              <a:rPr lang="fr-FR" sz="3200" dirty="0" err="1" smtClean="0">
                <a:ea typeface="Calibri" pitchFamily="34" charset="0"/>
                <a:cs typeface="Times New Roman" pitchFamily="18" charset="0"/>
              </a:rPr>
              <a:t>hémiacétalique</a:t>
            </a:r>
            <a:r>
              <a:rPr lang="fr-FR" sz="3200" dirty="0" smtClean="0">
                <a:ea typeface="Calibri" pitchFamily="34" charset="0"/>
                <a:cs typeface="Times New Roman" pitchFamily="18" charset="0"/>
              </a:rPr>
              <a:t> du premier ose 	est engagé dans la liaison osidique</a:t>
            </a:r>
          </a:p>
          <a:p>
            <a:pPr indent="449263"/>
            <a:endParaRPr lang="fr-FR" sz="3200" dirty="0" smtClean="0">
              <a:cs typeface="Times New Roman" pitchFamily="18" charset="0"/>
            </a:endParaRPr>
          </a:p>
          <a:p>
            <a:pPr indent="449263"/>
            <a:r>
              <a:rPr lang="fr-FR" sz="3200" dirty="0" smtClean="0">
                <a:ea typeface="Calibri" pitchFamily="34" charset="0"/>
                <a:cs typeface="Times New Roman" pitchFamily="18" charset="0"/>
              </a:rPr>
              <a:t>   -…</a:t>
            </a:r>
            <a:r>
              <a:rPr lang="fr-FR" sz="3200" b="1" dirty="0" smtClean="0">
                <a:ea typeface="Calibri" pitchFamily="34" charset="0"/>
                <a:cs typeface="Times New Roman" pitchFamily="18" charset="0"/>
              </a:rPr>
              <a:t>oside</a:t>
            </a:r>
            <a:r>
              <a:rPr lang="fr-FR" sz="3200" dirty="0" smtClean="0">
                <a:ea typeface="Calibri" pitchFamily="34" charset="0"/>
                <a:cs typeface="Times New Roman" pitchFamily="18" charset="0"/>
              </a:rPr>
              <a:t> : la fonction </a:t>
            </a:r>
            <a:r>
              <a:rPr lang="fr-FR" sz="3200" dirty="0" err="1" smtClean="0">
                <a:ea typeface="Calibri" pitchFamily="34" charset="0"/>
                <a:cs typeface="Times New Roman" pitchFamily="18" charset="0"/>
              </a:rPr>
              <a:t>hémiacétalique</a:t>
            </a:r>
            <a:r>
              <a:rPr lang="fr-FR" sz="3200" dirty="0" smtClean="0">
                <a:ea typeface="Calibri" pitchFamily="34" charset="0"/>
                <a:cs typeface="Times New Roman" pitchFamily="18" charset="0"/>
              </a:rPr>
              <a:t> du dernier ose 	est engagé dans la liaison osidique.</a:t>
            </a:r>
            <a:endParaRPr lang="fr-FR" sz="3200" dirty="0" smtClean="0">
              <a:cs typeface="Times New Roman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27076" y="33265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FF00"/>
                </a:solidFill>
              </a:rPr>
              <a:t>Nomenclature des oligosides </a:t>
            </a:r>
            <a:endParaRPr lang="fr-FR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www.hayashibara.co.jp/cpc/hbl/img/figure/fig-th22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036" y="2204864"/>
            <a:ext cx="8136904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ZoneTexte 2"/>
          <p:cNvSpPr txBox="1"/>
          <p:nvPr/>
        </p:nvSpPr>
        <p:spPr>
          <a:xfrm>
            <a:off x="246956" y="332656"/>
            <a:ext cx="957706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prstClr val="black"/>
                </a:solidFill>
              </a:rPr>
              <a:t>   </a:t>
            </a:r>
            <a:r>
              <a:rPr lang="fr-FR" sz="2800" b="1" i="1" dirty="0" smtClean="0">
                <a:solidFill>
                  <a:srgbClr val="009900"/>
                </a:solidFill>
                <a:latin typeface="Comic Sans MS" pitchFamily="66" charset="0"/>
              </a:rPr>
              <a:t>Le Tréhalose</a:t>
            </a:r>
          </a:p>
          <a:p>
            <a:r>
              <a:rPr lang="fr-FR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Retrouvé chez les champignons, algues, bactéries, hémolymphe des  	insectes;</a:t>
            </a:r>
          </a:p>
          <a:p>
            <a:r>
              <a:rPr lang="fr-FR" sz="2800" dirty="0" smtClean="0">
                <a:solidFill>
                  <a:srgbClr val="FFFF00"/>
                </a:solidFill>
                <a:cs typeface="Times New Roman" pitchFamily="18" charset="0"/>
              </a:rPr>
              <a:t>    c’est un sucre non réducteur </a:t>
            </a:r>
            <a:r>
              <a:rPr lang="fr-FR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fr-FR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solidFill>
                  <a:prstClr val="black"/>
                </a:solidFill>
              </a:rPr>
              <a:t> </a:t>
            </a:r>
            <a:endParaRPr lang="fr-FR" sz="23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2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67036" y="18864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00B050"/>
                </a:solidFill>
              </a:rPr>
              <a:t>LE LACTOSE </a:t>
            </a:r>
            <a:endParaRPr lang="fr-FR" b="1" i="1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3020" y="620688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fr-FR" sz="2800" dirty="0" smtClean="0">
                <a:cs typeface="Times New Roman" pitchFamily="18" charset="0"/>
              </a:rPr>
              <a:t>Lait des mammifères</a:t>
            </a:r>
          </a:p>
          <a:p>
            <a:pPr>
              <a:buFontTx/>
              <a:buChar char="-"/>
            </a:pPr>
            <a:r>
              <a:rPr lang="fr-FR" sz="2800" dirty="0" smtClean="0">
                <a:cs typeface="Times New Roman" pitchFamily="18" charset="0"/>
              </a:rPr>
              <a:t>D-Galactose + D-Glucose liés par une liaison </a:t>
            </a:r>
            <a:r>
              <a:rPr lang="fr-FR" sz="2800" b="1" dirty="0" smtClean="0">
                <a:cs typeface="Times New Roman" pitchFamily="18" charset="0"/>
              </a:rPr>
              <a:t>β (1</a:t>
            </a:r>
            <a:r>
              <a:rPr lang="fr-FR" sz="2800" b="1" dirty="0" smtClean="0">
                <a:cs typeface="Times New Roman" pitchFamily="18" charset="0"/>
                <a:sym typeface="Wingdings"/>
              </a:rPr>
              <a:t></a:t>
            </a:r>
            <a:r>
              <a:rPr lang="fr-FR" sz="2800" b="1" dirty="0" smtClean="0">
                <a:cs typeface="Times New Roman" pitchFamily="18" charset="0"/>
              </a:rPr>
              <a:t>4).</a:t>
            </a:r>
            <a:endParaRPr lang="fr-FR" sz="2800" dirty="0" smtClean="0">
              <a:cs typeface="Times New Roman" pitchFamily="18" charset="0"/>
            </a:endParaRPr>
          </a:p>
        </p:txBody>
      </p:sp>
      <p:pic>
        <p:nvPicPr>
          <p:cNvPr id="69634" name="Picture 2" descr="http://t0.gstatic.com/images?q=tbn:ANd9GcQGkOyhqf9Ymp4b1syaOzS89fyR_3-QnFsE2rSTk7LrQoutpkgpfTFqgBg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060" y="1628800"/>
            <a:ext cx="6696744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ZoneTexte 6"/>
          <p:cNvSpPr txBox="1"/>
          <p:nvPr/>
        </p:nvSpPr>
        <p:spPr>
          <a:xfrm>
            <a:off x="8126760" y="3140968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Fonction libre donc présence de mutarotation</a:t>
            </a:r>
            <a:endParaRPr lang="fr-FR" dirty="0"/>
          </a:p>
        </p:txBody>
      </p:sp>
      <p:sp>
        <p:nvSpPr>
          <p:cNvPr id="8" name="Flèche gauche 7"/>
          <p:cNvSpPr/>
          <p:nvPr/>
        </p:nvSpPr>
        <p:spPr bwMode="auto">
          <a:xfrm>
            <a:off x="7087716" y="3573016"/>
            <a:ext cx="936104" cy="36004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6956" y="5657671"/>
            <a:ext cx="9289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ea typeface="Calibri" pitchFamily="34" charset="0"/>
                <a:cs typeface="Times New Roman" pitchFamily="18" charset="0"/>
              </a:rPr>
              <a:t>Une enzyme spécifique : </a:t>
            </a:r>
            <a:r>
              <a:rPr lang="fr-FR" b="1" i="1" dirty="0" smtClean="0">
                <a:ea typeface="Calibri" pitchFamily="34" charset="0"/>
                <a:cs typeface="Times New Roman" pitchFamily="18" charset="0"/>
              </a:rPr>
              <a:t>la B-D Galactosidase « lactase »</a:t>
            </a:r>
            <a:r>
              <a:rPr lang="fr-FR" dirty="0" smtClean="0">
                <a:ea typeface="Calibri" pitchFamily="34" charset="0"/>
                <a:cs typeface="Times New Roman" pitchFamily="18" charset="0"/>
              </a:rPr>
              <a:t> intestinale, ancrée dans la membrane des entérocytes, catalyse l’hydrolyse du lactose.</a:t>
            </a:r>
            <a:endParaRPr lang="fr-FR" dirty="0" smtClean="0"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439644" y="188640"/>
            <a:ext cx="3024336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Sucre réducteur </a:t>
            </a:r>
            <a:endParaRPr lang="fr-FR" sz="32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23020" y="0"/>
            <a:ext cx="8743950" cy="648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CLASSIFICATION DES OSES</a:t>
            </a:r>
            <a:endParaRPr kumimoji="0" lang="fr-FR" sz="3200" b="1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51012" y="908720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fr-FR" dirty="0" smtClean="0"/>
              <a:t> LES OSES = MONOSACCAHRIDES   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255068" y="1484784"/>
            <a:ext cx="9031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Caractérisés par la présence d’une fonction réductrice et de plusieurs fonctions alcool</a:t>
            </a:r>
            <a:endParaRPr lang="fr-FR" dirty="0"/>
          </a:p>
        </p:txBody>
      </p:sp>
      <p:pic>
        <p:nvPicPr>
          <p:cNvPr id="28676" name="Picture 4" descr="http://www.ncl.ac.uk/dental/oralbiol/oralenv/images/sugars/glyceraldehyde-dihydroxy_325px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9244" y="2492896"/>
            <a:ext cx="5400600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ZoneTexte 20"/>
          <p:cNvSpPr txBox="1"/>
          <p:nvPr/>
        </p:nvSpPr>
        <p:spPr>
          <a:xfrm>
            <a:off x="318964" y="6021288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fonction du nombre d’atomes  de carbone en </a:t>
            </a:r>
            <a:r>
              <a:rPr lang="fr-FR" dirty="0" err="1" smtClean="0"/>
              <a:t>trioses</a:t>
            </a:r>
            <a:r>
              <a:rPr lang="fr-FR" dirty="0" smtClean="0"/>
              <a:t>, tétroses , pentoses,  hexoses, heptoses etc.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487316" y="198884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Aldoses 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223620" y="1988840"/>
            <a:ext cx="162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Cétoses 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231732" y="367696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Fonction carbonyle </a:t>
            </a: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23020" y="292494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Fonction carbonyle </a:t>
            </a:r>
            <a:endParaRPr lang="fr-FR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0972" y="404664"/>
            <a:ext cx="9108504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prstClr val="black"/>
                </a:solidFill>
              </a:rPr>
              <a:t>   </a:t>
            </a:r>
            <a:r>
              <a:rPr lang="fr-FR" sz="2800" b="1" i="1" dirty="0" smtClean="0">
                <a:solidFill>
                  <a:srgbClr val="009900"/>
                </a:solidFill>
                <a:latin typeface="Comic Sans MS" pitchFamily="66" charset="0"/>
              </a:rPr>
              <a:t>Le Maltose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Produit d’hydrolyse, obtenue lors de la digestion des polyholosides par l’amylase.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2 molécule de glucose liés par une liaison de type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α(1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4)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solidFill>
                  <a:prstClr val="black"/>
                </a:solidFill>
              </a:rPr>
              <a:t> </a:t>
            </a:r>
            <a:endParaRPr lang="fr-FR" sz="23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2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972" y="2636912"/>
            <a:ext cx="6624736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ZoneTexte 3"/>
          <p:cNvSpPr txBox="1"/>
          <p:nvPr/>
        </p:nvSpPr>
        <p:spPr>
          <a:xfrm>
            <a:off x="6439644" y="188640"/>
            <a:ext cx="3024336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Sucre réducteur </a:t>
            </a:r>
            <a:endParaRPr lang="fr-FR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7303740" y="2924944"/>
            <a:ext cx="28597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  <a:cs typeface="Times New Roman" pitchFamily="18" charset="0"/>
              </a:rPr>
              <a:t>La </a:t>
            </a:r>
            <a:r>
              <a:rPr lang="fr-FR" b="1" i="1" dirty="0" smtClean="0">
                <a:solidFill>
                  <a:srgbClr val="FFFF00"/>
                </a:solidFill>
                <a:cs typeface="Times New Roman" pitchFamily="18" charset="0"/>
              </a:rPr>
              <a:t>Maltase </a:t>
            </a:r>
          </a:p>
          <a:p>
            <a:r>
              <a:rPr lang="fr-FR" b="1" i="1" dirty="0" smtClean="0">
                <a:solidFill>
                  <a:srgbClr val="FFFF00"/>
                </a:solidFill>
                <a:cs typeface="Times New Roman" pitchFamily="18" charset="0"/>
              </a:rPr>
              <a:t>« α-</a:t>
            </a:r>
            <a:r>
              <a:rPr lang="fr-FR" b="1" i="1" dirty="0" err="1" smtClean="0">
                <a:solidFill>
                  <a:srgbClr val="FFFF00"/>
                </a:solidFill>
                <a:cs typeface="Times New Roman" pitchFamily="18" charset="0"/>
              </a:rPr>
              <a:t>glucosidase</a:t>
            </a:r>
            <a:r>
              <a:rPr lang="fr-FR" b="1" i="1" dirty="0" smtClean="0">
                <a:solidFill>
                  <a:srgbClr val="FFFF00"/>
                </a:solidFill>
                <a:cs typeface="Times New Roman" pitchFamily="18" charset="0"/>
              </a:rPr>
              <a:t> »</a:t>
            </a:r>
            <a:r>
              <a:rPr lang="fr-FR" dirty="0" smtClean="0">
                <a:solidFill>
                  <a:srgbClr val="FFFF00"/>
                </a:solidFill>
                <a:cs typeface="Times New Roman" pitchFamily="18" charset="0"/>
              </a:rPr>
              <a:t> libère les deux molécules du glucose (chez les animaux, végétaux, levures et certaines bactéries).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5028" y="404664"/>
            <a:ext cx="889248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prstClr val="black"/>
                </a:solidFill>
              </a:rPr>
              <a:t>   </a:t>
            </a:r>
            <a:r>
              <a:rPr lang="fr-FR" sz="2800" b="1" i="1" dirty="0" smtClean="0">
                <a:solidFill>
                  <a:srgbClr val="009900"/>
                </a:solidFill>
                <a:latin typeface="Comic Sans MS" pitchFamily="66" charset="0"/>
              </a:rPr>
              <a:t>L’</a:t>
            </a:r>
            <a:r>
              <a:rPr lang="fr-FR" sz="2800" b="1" i="1" dirty="0" err="1" smtClean="0">
                <a:solidFill>
                  <a:srgbClr val="009900"/>
                </a:solidFill>
                <a:latin typeface="Comic Sans MS" pitchFamily="66" charset="0"/>
              </a:rPr>
              <a:t>isomaltose</a:t>
            </a:r>
            <a:endParaRPr lang="fr-FR" sz="2800" b="1" i="1" dirty="0" smtClean="0">
              <a:solidFill>
                <a:srgbClr val="009900"/>
              </a:solidFill>
              <a:latin typeface="Comic Sans MS" pitchFamily="66" charset="0"/>
            </a:endParaRPr>
          </a:p>
          <a:p>
            <a:endParaRPr lang="fr-FR" sz="2800" b="1" i="1" dirty="0" smtClean="0">
              <a:solidFill>
                <a:srgbClr val="009900"/>
              </a:solidFill>
              <a:latin typeface="Comic Sans MS" pitchFamily="66" charset="0"/>
            </a:endParaRPr>
          </a:p>
          <a:p>
            <a:r>
              <a:rPr lang="fr-F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Issue de la dégradation du glycogène et amidon, formé de 2 molécules de D-glucose liées par une liaison </a:t>
            </a:r>
            <a:r>
              <a:rPr lang="fr-FR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α (1</a:t>
            </a:r>
            <a:r>
              <a:rPr lang="fr-FR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fr-FR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6).</a:t>
            </a:r>
          </a:p>
          <a:p>
            <a:endParaRPr lang="fr-FR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fr-FR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2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2" name="AutoShape 2" descr="data:image/jpeg;base64,/9j/4AAQSkZJRgABAQAAAQABAAD/2wCEAAkGBhAGERQQEhATFRQREBgXFRYWFxgVFxERFRcVFBgYGR4ZHiYeFxojGRcYIzsgJCopLi8sFh8xODAqQSYrLCkBCQoKBQUFDQUFDSkYEhgpKSkpKSkpKSkpKSkpKSkpKSkpKSkpKSkpKSkpKSkpKSkpKSkpKSkpKSkpKSkpKSkpKf/AABEIAQEAxAMBIgACEQEDEQH/xAAcAAEBAAIDAQEAAAAAAAAAAAAABgUHAgMEAQj/xABLEAACAQMDAgMDBQwGCAcBAAABAgMABBEFEiEGMRNBUQcUMhUXImGTIzNCUlVxdYGRtNHSFkNUYqGxNUVTc5KzweIkY3SDorLCNP/EABQBAQAAAAAAAAAAAAAAAAAAAAD/xAAUEQEAAAAAAAAAAAAAAAAAAAAA/9oADAMBAAIRAxEAPwDeNKUoFKUNBKzdYXF/NLDYWYuBbPslleYQRLMBkxqdrM7DjPAAPnXnn9ogtrK6uXtWSexZUnt2YAq7MoBDgEMhDZDAc4rz+zO5TTUurGV1W4t76dpFY4Z45HMiS891ZSOfqrwdfdTw9R6XqiQhilsY4zMMGOWQvEWEZB+kU4B/OO9Bb61rHyRaS3W3d4MDSbc43bVLYzjj8+K79JvvlSCKfbt8aFJNuc7d6hsZ88ZrXvVPRE1rp1zKdX1BwtpIxRpEKOAhO1htztPasrBf3tjYwyxvbwwW+lwyGSYF/FkEeSmFdfDUBV+lyTvGBwaDNdRdUnR5IraG3e4uZwxSJSEAjTG6SRzxGgJAzzknABrx23WE9ncRW19Z+7m4YrDKkonhkkAz4ZbapRyM4BGDjg1irfVRbarb3dyngrf6RHHGX4EdyshmeEk9mKuMeuyvT7QryPUGsrKNla4k1CCQKpBaKKFvEklI/BAUEc991BnND6j+WZ7uHw9vudwIs7s+JlFkzjA298Y5r7p/UXv97dWXh490SFt+7O/xw7YxjjG31Oc1EaR0zJrmoaqyX93bBb1RtgdVVvuKHJyp58qyHQmmNpGq6nE1xLORDaHxJiGc5WU4JAAwKDYFKUoFKUoFKUoFKUoFKUoFKUoFKUoFKUoFKUoJDr/SbS593kms7eZpLyGAtImWWKV8HBBB48s8fVVAdBtTB7p7vEIMY8IIAmM7vhHHfn89Yfrz4LP9K2v/ADKp6DpubRLuNonQMjqVZSMhlIwQR6YqT17pu9vLiIxLaNa2yL4VvK0qKJl7OwRCH2gAKCcDvjOCLKlB4Z9NTV4RFdQxSBlG9CN8e/zxuHkex7106L0tZdO592tYoi3xFFAZh3wT3I+rNZSlB57bTorNpHSNVaZ90hAwZHAC5b1OABSLT4oJHmWNRJKFDuB9JwmQoJ88ZP7a9FKBSlKBSlKBSlKBSlKBSlKBSlKBSlKBSlKBSlebUtSi0iJ55nCRxrlmPkP8ySeAByScUGA6+YIloScAapa5J8h4lUHyjD/tY/8AiX+NTVror9XsLm+iIgx/4ezfsoPHi3C9mlI7IeEB8yTj3f0A0r8nWn2Mf8KDL/KMP+1j/wCJf40+UYf9rH/xL/GsR/QDSvydafYx/wAKf0A0r8nWn2Mf8KDLHUYQCfEQhVLHDA4UDJPH1VHaRear1nH75DcxWcEhJgjMHju8QJAeUl1ClsZ2r2BHNZ5OirC1D+DaQQu8TpvjjRWVXUqcED66mel+sIekLWOw1ASQT2ieF96kdLiNPopJEyKQ4ZccdwcjFBQdIdRy6v49vcIqXVnKI5gmdjhl3xyJnkK6+R5GDVFUP0XLvvLq7mHgSam6m3gk+jK1taoIw5U9mO7O3uBirigUpSgUpSgUpSgUpSgUpSgUpSgUpSgUpXl1PUotHieeZwkca5Zj5D/MkngAckkCgalqUWjxPPM4SOMZZj5D/MkngAcknFYDTdNl6klS9vEKRxtutbVv6r0nmHYzEdl7Rg/jZI+6bpsvUkqXt4hRIzutLVv6o+U8w85yOy9ox/eyRUUClSEXWN3rbyfJ9kk0MMhQzyzeCksiHDCIBHLAHjccD0zXJev1NneXDW7JPp6MZ7Z2AKuF3rhgCCjDkMBz6UFbSsfc6t7tatdbc7bcy7c98IX25x+rOKdP6r8u2sF1s2e8QJJtzu271DYzgZxnvQZClKUGM1/p+LqKLw5NysrB4pEO2SCVfhkRvJh/iMg5BrHaBr8scvuF7tW6VSY3UbY76Jf6yP0cfhR/g9xkGqSsZr+gRdQxeHJuVlYPHIhxJBKPhkjPkw/x5ByDQZOlTega/LHL7he4W6VcxyAbY76Id5I/xXH4UfcdxkGqSgUpSgUpSgUpSgUpSgUpSgUpSgGtdWnUMOu6s8V4Sotp2jsUbiGW4jx4jk/hzjcu1TwobjJ5GxDWvtM6Yg6th1O2mHB1icow+KKQJDtdD5MP8RkedBsKuEq71IBxkEZ9M1rLpnr246VufknWG+mMe73Z4S4jJwu8nsfLd68NyMnaFBC+y3UYtPsFspXSKeyeSOeNmCsreI7hsE8qysG3djmp3W5BrA169hObc2CwLIpys80SOXKnswXcFz29Kr+u9OtZPd5JbO2meS8ggLSxhiscr7Tg9+PQ5H1VRnTIDD7v4MfglNnh7Rs2dtu3GMfVQQl/0U6afJJ8qaicWLNsMybD9xJ2kbPh8selUvs//wBF2P8A6GD/AJa1nHtkkQxlVKFdpUgbShGNuO2McYpbWyWaLHGqoiKFVVACqoGAABwAB5UHZSlKBSlYDrLrS16IgM9w3JyI4x8cz+ij09SeB+zIdXX3uSWhe8cxhGDRSJxMlwPgMOOfEz5DvyDxmufQetT67ZJJcLtmV5I5BgKd8TtHkgEhWOOQOAc1L9FaDddXTLrOpjBHNla87LZDyJCD3cjBBPPn+KFqOifvU/6SvP3mSgoaUpQKUpQKUpQKUpQKUpQKUpQfDUr0H8Wo/pef/wCkNZfqHqKHpuISS7iXcJHHGu+SaVvhRFHxMamdF6ij6ekZbiyu7Vb68aQSzeE8fjyhVCExMfDztGA3180GV696Hg66tjBJhZFyYZcZMUn/AFU8Ajz/AFCtYdEe0u56CnOk6tu2RttSY5JiX8HJ/DhI5Ddx+bgbfj6hjlvXsNr+JHbrMW42FHYoAOc5yPTFRftR6Yt+upVsVUrepaNcQzYGworhDE5zuwWPpx39QQoOt5VnjsmUgq2qWhBByCDJkEEdxVTX5e6U6su+npotMvCUgt76KRhJnNqYX3tj+6Rk459R353j87ui/wBvi/ZJ/LQWFKj/AJ3dF/t8X7JP5afO7ov9vi/ZJ/LQWFKj/nd0X+3xfsk/lrAdae3Ky0u3JsZFuJ3yFwGCRf3nyBn6lHf6qCg9oXtHtugostiSdx9yhB5by3N+Kg9fPsPqgfZ10fc+0G5+WtUy6ZzbxMMK+DkEL5RKew/CPJzzunvZp0Hce0q6bUb9neASZYt3uZB+APSMcA4442jzx+jI4xCAqgAKAAAMAAcAADsKDlU90T96n/SV5+8yV6+oepYenFQusjvK+yKKJd8s0mM4UfUOSSQB5msBofU0eiyLbXFpdWnvdzI8bz+G8ck8ztKY98TEIxJOFbHbuaC1pSlApSlApSlApSlApSlApSlBGdXSC01PSppTiEPcR7icKtzLGoiz9ZAdR9bV2+1aWMaVcRty0yrHCv4T3DMojCjuW3YPHbGfKqTU9Lh1mJoZ4lkjcYZWGQf4EevlWH0voDT9IlWaOAmRBhGkklm8If3PFZgn5xzQSl1pl5fa26QXvu0i6TBvfwUn3/dHBGJO3PORXo0bT7rTteVbm895Y6TIVbwUh2L7xGNuE4PPOTVwmjwx3DXYT7s8QiZ8tzGrFguM7e574zX06RC1wLvZ92WExB8txEWDlcZ2/EAc4zQYbqL2c6b1VL41zb7pNu0srvGWUdg2xhu/XWI+Y/Q/7I320389XlKCD+Y/Q/7I320389PmP0P+yN9tN/PV5Sgg/mP0P+yN9tN/PWA6r9kWlWDWccMLR+9XywyMJHc+F4cspA3sQCTGBnuM1tupfrT79pn6VX92uqChsbKPTY0hiQJHGoVFXgKo4AFd9KUEVrje665YSSkCJ7W4iiJ7C5JRiM+TMgwPXaa++1qQPp/ggjxp7m3S3H4TTCeNht8+FDHPpmqfV9Gg16Iw3ESyRt3VvIjsQRypHqMGpnonp6wLSXMdsVlhuJoFeSWS4ZVhcx5Qyk7MgeXrjJoLJe1faUoFKUoFKUoFKUoFKUoFKUoFKUoFKUoFKUoFKVrzUOq4endcm95nZI202LaMO67/ABXydqg4OPOg2HU71ZZyXcunlEZhFqSu5Azsj8C4XcfQZZRn6xU/b9Z2+r6sskEzPFDpM7OMOg3LLCc4cDJ255r50z0z/Te2TUL6a4aS6BkjSOaWGO1jJOxY1jYZO3BLNnJNBsOlR/Q2oTwzXmmzzNMbF4zHM/xyQTpvQOR8Trgjd55FWFAqZ6C+9XH6TvP+e9enqrqRtCEUcUQluLqXw4Iy21SwBZnc4OERRk4Gf21h7W61PpqSMTW1rJBcT4kNmkivbyykkyOrZ8RC3d+DznFBa0qf0HqCTVLy/t2VQtnLEiEZywkiEh3c+p8qaZ1DJe6jd2ZVQltFAykZ3MZQxbPlxigoKUpQKUpQKUpQKUpQKUpQKUpQKUpQKUpQKmbXRZo9Ymuyv3F7CKJWyOZFkZiMd+xHNU1KCbvNEkutUjuCmYBps0LHI+N5YmC478qrc1iNFj1PoiL3JLE3kMRIt5UmjjYREkqkqyYwVzjcucgdqu6UE10hoE+ntcXd0U95vZFZ1QkpDHGuyKIE/FtXOW4yT9VUtKUEX143yTc6fqTBjDaSypOVBbwo7hAglIHO1WUZ+pq9F97RbVnhhsnjvJ55VURwyBhHF3eSRlDBFVfI8mqsjNYDpBhOkz7I1YXtzHlEVMpFM6IDtAzhQOTQSOn9H23U+qas03jZjuIAvhzSRcG3QnOxhnt5196b0NtE1DVbeyba/u1r4bTs8oVmD5Yk5ZsckDtwBWykhWMlgoBY5YgAFiBgZ9eK8Gt6U+pQyxwze7yzIF8ZVDOoyM45BztyAc8ZyO1Biem72Zru5t/eWuYYEjzK6oDHdEvvizGqq2F2HGMqWxnyFRWD6Z0KbQEETTQtEiYjSODwdhzkknxG3Z5/Wc5rOUClKUClKUClKUClKUClKUClKUClKUClKUClKUClKUCp7on71P8ApK8/eZKoahumOsNP0pbiOa+to3+ULs7XlRTta4kZTgnsQQf10FzSp/5wtJ/KVn9vH/GnzhaT+UrP7eP+NBQUqf8AnC0n8pWf28f8axmta7L1BdQafZXIjWW1N1LcxhZG923eGixZyu52z9LnAGaCzpUJqfvfQbwT++zXVrJPHDOlx4bPF4rbEljdEXsxAKkHOf2XdApSlApSlApSlApSlApSlApSlApSlApSlApSpC/v5espHtLV2S2jYrdXSnBdh8VvAfxvJpB8PYc9gX9/L1lI9pauyW0bFbq6U4LMPit4D+N5NIPh7DntR2WkQadGsUcKKkahVUKMBRXZYWEWlxpDCipHGoVFUYCqK9FB1e6x/iL+wU91j/EX9grtpQdXusf4i/sFSnUOnT6PfRapbwNOotjbXEMe3xPB3+IjxBiAxViQVyMgj0qwpQQGu3k3XHhQpZ3UNtFOk9xJPH4bOkJ8RYokyXd2YDnAAx55qy0fWIddhWeBw6OOD2II4KsDyrA8EHkEV7alNY0ebQZmv7FC285urUcC6A/rI/JbgD9TgYPODQVdK8Wj6xDr0KzwvuRxwexBHBVgeVYHgg8givbQKUpQKUpQKUpQKUpQKUpQKUpQKUqP9p99cW1tFFbh2a6uliZY2EckkfhyyuiOQdjMsZG7vz+ug+39/L1lI9pauyW0bFbq5U4LsPit4D+N5NIPh7DntT2FhFpcaQxIqRxqFVVGAqisT0XrFlq9qnuYCRxDYYsbWt2XvG691Yf49+c5rPUE71T1HLprw2lrGkl1dFvDDkrHFHGAXlkI52jIGBySeKx13r+o9KNG997tNbSSJG8sCvE1s8hCqzq7MGj3EDIIIyOK4dWn+j+oWuqSBzbpBLbzsoLe7iRldJCBzsyCCfLivD1t1HbdZwDTbKVbiW6li3GE71t4UlSR5JGXhQAuME5JIoKbS9ckvdQvbVgvh2sdsyEA7iZ1lLbjnB+AY4HnXXB1BLJqslgQvhJYJODg7/EaRkIJzjbgelTidK23Uesaj44kPhQWW3ZLJF8STZzsYbvhHf8A6196Z0KHp/Xp4oQ4Q6VG303eQ7jMwPLknyHFBsSlKUClKUEprGjzaDM1/YpuLnN1ag4F0B/WR+S3AH6nAwecGs9o+sQ69Cs8L7kcd+xUjgqwPKsDwQeQRXrdxGCSQABkk8AAdyfStaaP1HHe6wklijC1u3kinkziK7uYomk8SNcd1C7TICN24cHGaDZtKUoFKUoFKUoFKUoFKUoFKUoFS/Wn37TP0qv7tdVUVL9afftM/Sq/u11QT3XfTFz09MdZ0sYmUZurccpdxjksVHdwO+OT3HI+lR9Dde2vXcHiQnbIoHiwk/Tib/8ASnyYd/qORVNWk/aZ0NcdGT/Lelkx7SWnjTsme7hezRt+EvYd+3YN1kZrBdITG4jmJCgrfXKDaqp9COZ0QHaBnCgDJ5rDezj2oW/Xkew4jukX7pFn4vV48/Ev1dxnnyJy3RP3qf8ASV5+8yUGfCAEnAye58zjtTYM7sDOMZ88elcqUClKUCum8vI9PRpZXVERSzMxwqqO5JPavPrOtQdPwvcXEixxxjJY/wCAA7sx8gOTWib7XL7263vukG6GxiYM/ntTPDyY4Zzj6Kdh+otQUkut3HtouGtLYvDpcLf+Im5V7r/yx6A/i+nLeS1Yapp8WlXmkQwoqRxyzqiqMBVFrJWf0DQYOmrdLaBNscYwPVj5sx82J5JrE9Sf6Q0v/f3H7rJQU9KUoFKUoFKUoFKUoFKUoFKUoPhO3moc6/cdX7Z7TTo5oLecvBNPOYDNKgeIvEqo30fpOAXxnPb0sNStzdwyRqcF4mUH0LKQP86lPZxrlvDp0Vu7pFLZxeFcROyo0UkX0WLA4wD8W7sc0HO49oqx6fcXot2EtnJ4c1u7BWjl3opUsMgjD5DDgis71Bqo0uznuSgcRW7yFCcBwqk7ScHg9u1at19hqtnr1/H/APz3MltHCw7Sm3McbyL6qWOAfPB9Kz3VvRJtNNuZflLUn22cjbHuNyNhCcMNvKn0oNZde9ES9KGDWbANFDMqS4QnNlLIoYLnzjJbAP6j3Ga3oj2z2WjWoS8aX3h5pZZNkWV3TSNJxggdmHHlmtn9P2qX2nW8ciK6PZRKysAVZTEoIIPcV5D7N9IP+rrX7NaCa+f/AEf1uPsv+6nz/wCj+tx9l/3VS/NtpH5Otfslp822kfk61+yWgmvn/wBH9bj7L/ur4fb/AKQOxuD/AO1jP/yqm+bbSPyda/ZLT5t9IH+rrX7JaDQeravqXtp1BbdV2oGOyME+HbRjgyOfwjg/F55wO4FfoTo7pG36LtltoB25dz8Usnmzfw8hgVhPZLokGnWZmjjAknnm8RvMiKaWJFHooVBx+c+dW9BxllEKlmIAUEknsAOSahotdu+pyl7baXHJFCztbST3BhkmDKY2eNAjAKykgbyM5zx3qo6msX1SzuYIzh5baRFP950ZR/iaw3RHU9pNp8OZY4jbQJFOjsqNbyRKI3Vw2CuCPP6qDruvaJGlh76kLFkuUt5YXOx4JjIsTq2AeV3Z+sY9azPVevf0as57sIHMEZbZnbuwQMZwcd/StW62nylp+oXaFlhvdYgaAjKlo1eGIyrntuYHB/uis17Q+izp+mXcvyjqMmyEnZJPuRuRww2jIoNnI24A+opXGL4R+YUoOdKUoFKUoFKUoFKUoFYrUulbHWXEk9pBK47M8as2B2GSMkfVWVpQeebTobiPwGiRosAeGVBTauMDbjGBgcfVXZPbJcoY3RWRl2srAFWU8EEHgjHlXZSg4RRLAoVQFVQAABgKoGAAPIYrnSlApSlApSvjMEGTwB3+oUEv7M/9HR/765/ep6qanPZ/atY2KRsULLLOTtdXAD3Esi8qSPhYH9dUKyBiQCCR3Ge3nz6UHKsTf9J2GqyeNNZ28knH03iRmOO2SRz+usoJVYlcjI7jPIz2yK5UHnuLCK7QRvEjoCCFZQVBUgrweOCBj81c7q0jvkaORFdHGGVgGVh6EHg120oAGKUpQKUpQKUpQKUpQKUpQKUpQKUpQKUpQKUpQKhuooB1Tq0WmzZNtDZG6kjyQtxIZTEivj4kXaTjsSee1XNTnUfTc13PFfWkiR3UCMn3QEx3ED8mKTb9IDcMhh2OeDmgwPVmhQdFeBf2Ma27LdQxTJENiXNvLIIyrIvBYFgQ2MjBrzab1C2iarqwFndT757c5gjDhMW6DDZYYJrMy9PX/UssLX7W0cFtKJRBbl5DNMnwGR3VcIpOdoHJ7n0yWhaBJpl5f3LMhW8liaMDO5RHEIzuyMDkeWaCY6K1E6rrWoymGaHNrbDZMoRxgMMkAng1sapvTOm5bLU7u+Zk8O5ggRACdwaIENuGMY59apKBSlKBSlKBSlKBSlKBSlKBSlKBSlKBSlKBSlKBSlKBSlKBSlKBSlKBSlKBSlK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1684" name="AutoShape 4" descr="data:image/jpeg;base64,/9j/4AAQSkZJRgABAQAAAQABAAD/2wCEAAkGBhAGERQQEhATFRQREBgXFRYWFxgVFxERFRcVFBgYGR4ZHiYeFxojGRcYIzsgJCopLi8sFh8xODAqQSYrLCkBCQoKBQUFDQUFDSkYEhgpKSkpKSkpKSkpKSkpKSkpKSkpKSkpKSkpKSkpKSkpKSkpKSkpKSkpKSkpKSkpKSkpKf/AABEIAQEAxAMBIgACEQEDEQH/xAAcAAEBAAIDAQEAAAAAAAAAAAAABgUHAgMEAQj/xABLEAACAQMDAgMDBQwGCAcBAAABAgMABBEFEiEGMRNBUQcUMhUXImGTIzNCUlVxdYGRtNHSFkNUYqGxNUVTc5KzweIkY3SDorLCNP/EABQBAQAAAAAAAAAAAAAAAAAAAAD/xAAUEQEAAAAAAAAAAAAAAAAAAAAA/9oADAMBAAIRAxEAPwDeNKUoFKUNBKzdYXF/NLDYWYuBbPslleYQRLMBkxqdrM7DjPAAPnXnn9ogtrK6uXtWSexZUnt2YAq7MoBDgEMhDZDAc4rz+zO5TTUurGV1W4t76dpFY4Z45HMiS891ZSOfqrwdfdTw9R6XqiQhilsY4zMMGOWQvEWEZB+kU4B/OO9Bb61rHyRaS3W3d4MDSbc43bVLYzjj8+K79JvvlSCKfbt8aFJNuc7d6hsZ88ZrXvVPRE1rp1zKdX1BwtpIxRpEKOAhO1htztPasrBf3tjYwyxvbwwW+lwyGSYF/FkEeSmFdfDUBV+lyTvGBwaDNdRdUnR5IraG3e4uZwxSJSEAjTG6SRzxGgJAzzknABrx23WE9ncRW19Z+7m4YrDKkonhkkAz4ZbapRyM4BGDjg1irfVRbarb3dyngrf6RHHGX4EdyshmeEk9mKuMeuyvT7QryPUGsrKNla4k1CCQKpBaKKFvEklI/BAUEc991BnND6j+WZ7uHw9vudwIs7s+JlFkzjA298Y5r7p/UXv97dWXh490SFt+7O/xw7YxjjG31Oc1EaR0zJrmoaqyX93bBb1RtgdVVvuKHJyp58qyHQmmNpGq6nE1xLORDaHxJiGc5WU4JAAwKDYFKUoFKUoFKUoFKUoFKUoFKUoFKUoFKUoFKUoJDr/SbS593kms7eZpLyGAtImWWKV8HBBB48s8fVVAdBtTB7p7vEIMY8IIAmM7vhHHfn89Yfrz4LP9K2v/ADKp6DpubRLuNonQMjqVZSMhlIwQR6YqT17pu9vLiIxLaNa2yL4VvK0qKJl7OwRCH2gAKCcDvjOCLKlB4Z9NTV4RFdQxSBlG9CN8e/zxuHkex7106L0tZdO592tYoi3xFFAZh3wT3I+rNZSlB57bTorNpHSNVaZ90hAwZHAC5b1OABSLT4oJHmWNRJKFDuB9JwmQoJ88ZP7a9FKBSlKBSlKBSlKBSlKBSlKBSlKBSlKBSlKBSlebUtSi0iJ55nCRxrlmPkP8ySeAByScUGA6+YIloScAapa5J8h4lUHyjD/tY/8AiX+NTVror9XsLm+iIgx/4ezfsoPHi3C9mlI7IeEB8yTj3f0A0r8nWn2Mf8KDL/KMP+1j/wCJf40+UYf9rH/xL/GsR/QDSvydafYx/wAKf0A0r8nWn2Mf8KDLHUYQCfEQhVLHDA4UDJPH1VHaRear1nH75DcxWcEhJgjMHju8QJAeUl1ClsZ2r2BHNZ5OirC1D+DaQQu8TpvjjRWVXUqcED66mel+sIekLWOw1ASQT2ieF96kdLiNPopJEyKQ4ZccdwcjFBQdIdRy6v49vcIqXVnKI5gmdjhl3xyJnkK6+R5GDVFUP0XLvvLq7mHgSam6m3gk+jK1taoIw5U9mO7O3uBirigUpSgUpSgUpSgUpSgUpSgUpSgUpSgUpXl1PUotHieeZwkca5Zj5D/MkngAckkCgalqUWjxPPM4SOMZZj5D/MkngAcknFYDTdNl6klS9vEKRxtutbVv6r0nmHYzEdl7Rg/jZI+6bpsvUkqXt4hRIzutLVv6o+U8w85yOy9ox/eyRUUClSEXWN3rbyfJ9kk0MMhQzyzeCksiHDCIBHLAHjccD0zXJev1NneXDW7JPp6MZ7Z2AKuF3rhgCCjDkMBz6UFbSsfc6t7tatdbc7bcy7c98IX25x+rOKdP6r8u2sF1s2e8QJJtzu271DYzgZxnvQZClKUGM1/p+LqKLw5NysrB4pEO2SCVfhkRvJh/iMg5BrHaBr8scvuF7tW6VSY3UbY76Jf6yP0cfhR/g9xkGqSsZr+gRdQxeHJuVlYPHIhxJBKPhkjPkw/x5ByDQZOlTega/LHL7he4W6VcxyAbY76Id5I/xXH4UfcdxkGqSgUpSgUpSgUpSgUpSgUpSgUpSgGtdWnUMOu6s8V4Sotp2jsUbiGW4jx4jk/hzjcu1TwobjJ5GxDWvtM6Yg6th1O2mHB1icow+KKQJDtdD5MP8RkedBsKuEq71IBxkEZ9M1rLpnr246VufknWG+mMe73Z4S4jJwu8nsfLd68NyMnaFBC+y3UYtPsFspXSKeyeSOeNmCsreI7hsE8qysG3djmp3W5BrA169hObc2CwLIpys80SOXKnswXcFz29Kr+u9OtZPd5JbO2meS8ggLSxhiscr7Tg9+PQ5H1VRnTIDD7v4MfglNnh7Rs2dtu3GMfVQQl/0U6afJJ8qaicWLNsMybD9xJ2kbPh8selUvs//wBF2P8A6GD/AJa1nHtkkQxlVKFdpUgbShGNuO2McYpbWyWaLHGqoiKFVVACqoGAABwAB5UHZSlKBSlYDrLrS16IgM9w3JyI4x8cz+ij09SeB+zIdXX3uSWhe8cxhGDRSJxMlwPgMOOfEz5DvyDxmufQetT67ZJJcLtmV5I5BgKd8TtHkgEhWOOQOAc1L9FaDddXTLrOpjBHNla87LZDyJCD3cjBBPPn+KFqOifvU/6SvP3mSgoaUpQKUpQKUpQKUpQKUpQKUpQfDUr0H8Wo/pef/wCkNZfqHqKHpuISS7iXcJHHGu+SaVvhRFHxMamdF6ij6ekZbiyu7Vb68aQSzeE8fjyhVCExMfDztGA3180GV696Hg66tjBJhZFyYZcZMUn/AFU8Ajz/AFCtYdEe0u56CnOk6tu2RttSY5JiX8HJ/DhI5Ddx+bgbfj6hjlvXsNr+JHbrMW42FHYoAOc5yPTFRftR6Yt+upVsVUrepaNcQzYGworhDE5zuwWPpx39QQoOt5VnjsmUgq2qWhBByCDJkEEdxVTX5e6U6su+npotMvCUgt76KRhJnNqYX3tj+6Rk459R353j87ui/wBvi/ZJ/LQWFKj/AJ3dF/t8X7JP5afO7ov9vi/ZJ/LQWFKj/nd0X+3xfsk/lrAdae3Ky0u3JsZFuJ3yFwGCRf3nyBn6lHf6qCg9oXtHtugostiSdx9yhB5by3N+Kg9fPsPqgfZ10fc+0G5+WtUy6ZzbxMMK+DkEL5RKew/CPJzzunvZp0Hce0q6bUb9neASZYt3uZB+APSMcA4442jzx+jI4xCAqgAKAAAMAAcAADsKDlU90T96n/SV5+8yV6+oepYenFQusjvK+yKKJd8s0mM4UfUOSSQB5msBofU0eiyLbXFpdWnvdzI8bz+G8ck8ztKY98TEIxJOFbHbuaC1pSlApSlApSlApSlApSlApSlBGdXSC01PSppTiEPcR7icKtzLGoiz9ZAdR9bV2+1aWMaVcRty0yrHCv4T3DMojCjuW3YPHbGfKqTU9Lh1mJoZ4lkjcYZWGQf4EevlWH0voDT9IlWaOAmRBhGkklm8If3PFZgn5xzQSl1pl5fa26QXvu0i6TBvfwUn3/dHBGJO3PORXo0bT7rTteVbm895Y6TIVbwUh2L7xGNuE4PPOTVwmjwx3DXYT7s8QiZ8tzGrFguM7e574zX06RC1wLvZ92WExB8txEWDlcZ2/EAc4zQYbqL2c6b1VL41zb7pNu0srvGWUdg2xhu/XWI+Y/Q/7I320389XlKCD+Y/Q/7I320389PmP0P+yN9tN/PV5Sgg/mP0P+yN9tN/PWA6r9kWlWDWccMLR+9XywyMJHc+F4cspA3sQCTGBnuM1tupfrT79pn6VX92uqChsbKPTY0hiQJHGoVFXgKo4AFd9KUEVrje665YSSkCJ7W4iiJ7C5JRiM+TMgwPXaa++1qQPp/ggjxp7m3S3H4TTCeNht8+FDHPpmqfV9Gg16Iw3ESyRt3VvIjsQRypHqMGpnonp6wLSXMdsVlhuJoFeSWS4ZVhcx5Qyk7MgeXrjJoLJe1faUoFKUoFKUoFKUoFKUoFKUoFKUoFKUoFKUoFKVrzUOq4endcm95nZI202LaMO67/ABXydqg4OPOg2HU71ZZyXcunlEZhFqSu5Azsj8C4XcfQZZRn6xU/b9Z2+r6sskEzPFDpM7OMOg3LLCc4cDJ255r50z0z/Te2TUL6a4aS6BkjSOaWGO1jJOxY1jYZO3BLNnJNBsOlR/Q2oTwzXmmzzNMbF4zHM/xyQTpvQOR8Trgjd55FWFAqZ6C+9XH6TvP+e9enqrqRtCEUcUQluLqXw4Iy21SwBZnc4OERRk4Gf21h7W61PpqSMTW1rJBcT4kNmkivbyykkyOrZ8RC3d+DznFBa0qf0HqCTVLy/t2VQtnLEiEZywkiEh3c+p8qaZ1DJe6jd2ZVQltFAykZ3MZQxbPlxigoKUpQKUpQKUpQKUpQKUpQKUpQKUpQKUpQKmbXRZo9Ymuyv3F7CKJWyOZFkZiMd+xHNU1KCbvNEkutUjuCmYBps0LHI+N5YmC478qrc1iNFj1PoiL3JLE3kMRIt5UmjjYREkqkqyYwVzjcucgdqu6UE10hoE+ntcXd0U95vZFZ1QkpDHGuyKIE/FtXOW4yT9VUtKUEX143yTc6fqTBjDaSypOVBbwo7hAglIHO1WUZ+pq9F97RbVnhhsnjvJ55VURwyBhHF3eSRlDBFVfI8mqsjNYDpBhOkz7I1YXtzHlEVMpFM6IDtAzhQOTQSOn9H23U+qas03jZjuIAvhzSRcG3QnOxhnt5196b0NtE1DVbeyba/u1r4bTs8oVmD5Yk5ZsckDtwBWykhWMlgoBY5YgAFiBgZ9eK8Gt6U+pQyxwze7yzIF8ZVDOoyM45BztyAc8ZyO1Biem72Zru5t/eWuYYEjzK6oDHdEvvizGqq2F2HGMqWxnyFRWD6Z0KbQEETTQtEiYjSODwdhzkknxG3Z5/Wc5rOUClKUClKUClKUClKUClKUClKUClKUClKUClKUClKUCp7on71P8ApK8/eZKoahumOsNP0pbiOa+to3+ULs7XlRTta4kZTgnsQQf10FzSp/5wtJ/KVn9vH/GnzhaT+UrP7eP+NBQUqf8AnC0n8pWf28f8axmta7L1BdQafZXIjWW1N1LcxhZG923eGixZyu52z9LnAGaCzpUJqfvfQbwT++zXVrJPHDOlx4bPF4rbEljdEXsxAKkHOf2XdApSlApSlApSlApSlApSlApSlApSlApSlApSpC/v5espHtLV2S2jYrdXSnBdh8VvAfxvJpB8PYc9gX9/L1lI9pauyW0bFbq6U4LMPit4D+N5NIPh7DntR2WkQadGsUcKKkahVUKMBRXZYWEWlxpDCipHGoVFUYCqK9FB1e6x/iL+wU91j/EX9grtpQdXusf4i/sFSnUOnT6PfRapbwNOotjbXEMe3xPB3+IjxBiAxViQVyMgj0qwpQQGu3k3XHhQpZ3UNtFOk9xJPH4bOkJ8RYokyXd2YDnAAx55qy0fWIddhWeBw6OOD2II4KsDyrA8EHkEV7alNY0ebQZmv7FC285urUcC6A/rI/JbgD9TgYPODQVdK8Wj6xDr0KzwvuRxwexBHBVgeVYHgg8givbQKUpQKUpQKUpQKUpQKUpQKUpQKUqP9p99cW1tFFbh2a6uliZY2EckkfhyyuiOQdjMsZG7vz+ug+39/L1lI9pauyW0bFbq5U4LsPit4D+N5NIPh7DntT2FhFpcaQxIqRxqFVVGAqisT0XrFlq9qnuYCRxDYYsbWt2XvG691Yf49+c5rPUE71T1HLprw2lrGkl1dFvDDkrHFHGAXlkI52jIGBySeKx13r+o9KNG997tNbSSJG8sCvE1s8hCqzq7MGj3EDIIIyOK4dWn+j+oWuqSBzbpBLbzsoLe7iRldJCBzsyCCfLivD1t1HbdZwDTbKVbiW6li3GE71t4UlSR5JGXhQAuME5JIoKbS9ckvdQvbVgvh2sdsyEA7iZ1lLbjnB+AY4HnXXB1BLJqslgQvhJYJODg7/EaRkIJzjbgelTidK23Uesaj44kPhQWW3ZLJF8STZzsYbvhHf8A6196Z0KHp/Xp4oQ4Q6VG303eQ7jMwPLknyHFBsSlKUClKUEprGjzaDM1/YpuLnN1ag4F0B/WR+S3AH6nAwecGs9o+sQ69Cs8L7kcd+xUjgqwPKsDwQeQRXrdxGCSQABkk8AAdyfStaaP1HHe6wklijC1u3kinkziK7uYomk8SNcd1C7TICN24cHGaDZtKUoFKUoFKUoFKUoFKUoFKUoFS/Wn37TP0qv7tdVUVL9afftM/Sq/u11QT3XfTFz09MdZ0sYmUZurccpdxjksVHdwO+OT3HI+lR9Dde2vXcHiQnbIoHiwk/Tib/8ASnyYd/qORVNWk/aZ0NcdGT/Lelkx7SWnjTsme7hezRt+EvYd+3YN1kZrBdITG4jmJCgrfXKDaqp9COZ0QHaBnCgDJ5rDezj2oW/Xkew4jukX7pFn4vV48/Ev1dxnnyJy3RP3qf8ASV5+8yUGfCAEnAye58zjtTYM7sDOMZ88elcqUClKUCum8vI9PRpZXVERSzMxwqqO5JPavPrOtQdPwvcXEixxxjJY/wCAA7sx8gOTWib7XL7263vukG6GxiYM/ntTPDyY4Zzj6Kdh+otQUkut3HtouGtLYvDpcLf+Im5V7r/yx6A/i+nLeS1Yapp8WlXmkQwoqRxyzqiqMBVFrJWf0DQYOmrdLaBNscYwPVj5sx82J5JrE9Sf6Q0v/f3H7rJQU9KUoFKUoFKUoFKUoFKUoFKUoPhO3moc6/cdX7Z7TTo5oLecvBNPOYDNKgeIvEqo30fpOAXxnPb0sNStzdwyRqcF4mUH0LKQP86lPZxrlvDp0Vu7pFLZxeFcROyo0UkX0WLA4wD8W7sc0HO49oqx6fcXot2EtnJ4c1u7BWjl3opUsMgjD5DDgis71Bqo0uznuSgcRW7yFCcBwqk7ScHg9u1at19hqtnr1/H/APz3MltHCw7Sm3McbyL6qWOAfPB9Kz3VvRJtNNuZflLUn22cjbHuNyNhCcMNvKn0oNZde9ES9KGDWbANFDMqS4QnNlLIoYLnzjJbAP6j3Ga3oj2z2WjWoS8aX3h5pZZNkWV3TSNJxggdmHHlmtn9P2qX2nW8ciK6PZRKysAVZTEoIIPcV5D7N9IP+rrX7NaCa+f/AEf1uPsv+6nz/wCj+tx9l/3VS/NtpH5Otfslp822kfk61+yWgmvn/wBH9bj7L/ur4fb/AKQOxuD/AO1jP/yqm+bbSPyda/ZLT5t9IH+rrX7JaDQeravqXtp1BbdV2oGOyME+HbRjgyOfwjg/F55wO4FfoTo7pG36LtltoB25dz8Usnmzfw8hgVhPZLokGnWZmjjAknnm8RvMiKaWJFHooVBx+c+dW9BxllEKlmIAUEknsAOSahotdu+pyl7baXHJFCztbST3BhkmDKY2eNAjAKykgbyM5zx3qo6msX1SzuYIzh5baRFP950ZR/iaw3RHU9pNp8OZY4jbQJFOjsqNbyRKI3Vw2CuCPP6qDruvaJGlh76kLFkuUt5YXOx4JjIsTq2AeV3Z+sY9azPVevf0as57sIHMEZbZnbuwQMZwcd/StW62nylp+oXaFlhvdYgaAjKlo1eGIyrntuYHB/uis17Q+izp+mXcvyjqMmyEnZJPuRuRww2jIoNnI24A+opXGL4R+YUoOdKUoFKUoFKUoFKUoFYrUulbHWXEk9pBK47M8as2B2GSMkfVWVpQeebTobiPwGiRosAeGVBTauMDbjGBgcfVXZPbJcoY3RWRl2srAFWU8EEHgjHlXZSg4RRLAoVQFVQAABgKoGAAPIYrnSlApSlApSvjMEGTwB3+oUEv7M/9HR/765/ep6qanPZ/atY2KRsULLLOTtdXAD3Esi8qSPhYH9dUKyBiQCCR3Ge3nz6UHKsTf9J2GqyeNNZ28knH03iRmOO2SRz+usoJVYlcjI7jPIz2yK5UHnuLCK7QRvEjoCCFZQVBUgrweOCBj81c7q0jvkaORFdHGGVgGVh6EHg120oAGKUpQKUpQKUpQKUpQKUpQKUpQKUpQKUpQKUpQKhuooB1Tq0WmzZNtDZG6kjyQtxIZTEivj4kXaTjsSee1XNTnUfTc13PFfWkiR3UCMn3QEx3ED8mKTb9IDcMhh2OeDmgwPVmhQdFeBf2Ma27LdQxTJENiXNvLIIyrIvBYFgQ2MjBrzab1C2iarqwFndT757c5gjDhMW6DDZYYJrMy9PX/UssLX7W0cFtKJRBbl5DNMnwGR3VcIpOdoHJ7n0yWhaBJpl5f3LMhW8liaMDO5RHEIzuyMDkeWaCY6K1E6rrWoymGaHNrbDZMoRxgMMkAng1sapvTOm5bLU7u+Zk8O5ggRACdwaIENuGMY59apKBSlKBSlKBSlKBSlKBSlKBSlKBSlKBSlKBSlKBSlKBSlKBSlKBSlKBSlKBSlK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1686" name="AutoShape 6" descr="data:image/jpeg;base64,/9j/4AAQSkZJRgABAQAAAQABAAD/2wCEAAkGBhAGERQQEhATFRQREBgXFRYWFxgVFxERFRcVFBgYGR4ZHiYeFxojGRcYIzsgJCopLi8sFh8xODAqQSYrLCkBCQoKBQUFDQUFDSkYEhgpKSkpKSkpKSkpKSkpKSkpKSkpKSkpKSkpKSkpKSkpKSkpKSkpKSkpKSkpKSkpKSkpKf/AABEIAQEAxAMBIgACEQEDEQH/xAAcAAEBAAIDAQEAAAAAAAAAAAAABgUHAgMEAQj/xABLEAACAQMDAgMDBQwGCAcBAAABAgMABBEFEiEGMRNBUQcUMhUXImGTIzNCUlVxdYGRtNHSFkNUYqGxNUVTc5KzweIkY3SDorLCNP/EABQBAQAAAAAAAAAAAAAAAAAAAAD/xAAUEQEAAAAAAAAAAAAAAAAAAAAA/9oADAMBAAIRAxEAPwDeNKUoFKUNBKzdYXF/NLDYWYuBbPslleYQRLMBkxqdrM7DjPAAPnXnn9ogtrK6uXtWSexZUnt2YAq7MoBDgEMhDZDAc4rz+zO5TTUurGV1W4t76dpFY4Z45HMiS891ZSOfqrwdfdTw9R6XqiQhilsY4zMMGOWQvEWEZB+kU4B/OO9Bb61rHyRaS3W3d4MDSbc43bVLYzjj8+K79JvvlSCKfbt8aFJNuc7d6hsZ88ZrXvVPRE1rp1zKdX1BwtpIxRpEKOAhO1htztPasrBf3tjYwyxvbwwW+lwyGSYF/FkEeSmFdfDUBV+lyTvGBwaDNdRdUnR5IraG3e4uZwxSJSEAjTG6SRzxGgJAzzknABrx23WE9ncRW19Z+7m4YrDKkonhkkAz4ZbapRyM4BGDjg1irfVRbarb3dyngrf6RHHGX4EdyshmeEk9mKuMeuyvT7QryPUGsrKNla4k1CCQKpBaKKFvEklI/BAUEc991BnND6j+WZ7uHw9vudwIs7s+JlFkzjA298Y5r7p/UXv97dWXh490SFt+7O/xw7YxjjG31Oc1EaR0zJrmoaqyX93bBb1RtgdVVvuKHJyp58qyHQmmNpGq6nE1xLORDaHxJiGc5WU4JAAwKDYFKUoFKUoFKUoFKUoFKUoFKUoFKUoFKUoFKUoJDr/SbS593kms7eZpLyGAtImWWKV8HBBB48s8fVVAdBtTB7p7vEIMY8IIAmM7vhHHfn89Yfrz4LP9K2v/ADKp6DpubRLuNonQMjqVZSMhlIwQR6YqT17pu9vLiIxLaNa2yL4VvK0qKJl7OwRCH2gAKCcDvjOCLKlB4Z9NTV4RFdQxSBlG9CN8e/zxuHkex7106L0tZdO592tYoi3xFFAZh3wT3I+rNZSlB57bTorNpHSNVaZ90hAwZHAC5b1OABSLT4oJHmWNRJKFDuB9JwmQoJ88ZP7a9FKBSlKBSlKBSlKBSlKBSlKBSlKBSlKBSlKBSlebUtSi0iJ55nCRxrlmPkP8ySeAByScUGA6+YIloScAapa5J8h4lUHyjD/tY/8AiX+NTVror9XsLm+iIgx/4ezfsoPHi3C9mlI7IeEB8yTj3f0A0r8nWn2Mf8KDL/KMP+1j/wCJf40+UYf9rH/xL/GsR/QDSvydafYx/wAKf0A0r8nWn2Mf8KDLHUYQCfEQhVLHDA4UDJPH1VHaRear1nH75DcxWcEhJgjMHju8QJAeUl1ClsZ2r2BHNZ5OirC1D+DaQQu8TpvjjRWVXUqcED66mel+sIekLWOw1ASQT2ieF96kdLiNPopJEyKQ4ZccdwcjFBQdIdRy6v49vcIqXVnKI5gmdjhl3xyJnkK6+R5GDVFUP0XLvvLq7mHgSam6m3gk+jK1taoIw5U9mO7O3uBirigUpSgUpSgUpSgUpSgUpSgUpSgUpSgUpXl1PUotHieeZwkca5Zj5D/MkngAckkCgalqUWjxPPM4SOMZZj5D/MkngAcknFYDTdNl6klS9vEKRxtutbVv6r0nmHYzEdl7Rg/jZI+6bpsvUkqXt4hRIzutLVv6o+U8w85yOy9ox/eyRUUClSEXWN3rbyfJ9kk0MMhQzyzeCksiHDCIBHLAHjccD0zXJev1NneXDW7JPp6MZ7Z2AKuF3rhgCCjDkMBz6UFbSsfc6t7tatdbc7bcy7c98IX25x+rOKdP6r8u2sF1s2e8QJJtzu271DYzgZxnvQZClKUGM1/p+LqKLw5NysrB4pEO2SCVfhkRvJh/iMg5BrHaBr8scvuF7tW6VSY3UbY76Jf6yP0cfhR/g9xkGqSsZr+gRdQxeHJuVlYPHIhxJBKPhkjPkw/x5ByDQZOlTega/LHL7he4W6VcxyAbY76Id5I/xXH4UfcdxkGqSgUpSgUpSgUpSgUpSgUpSgUpSgGtdWnUMOu6s8V4Sotp2jsUbiGW4jx4jk/hzjcu1TwobjJ5GxDWvtM6Yg6th1O2mHB1icow+KKQJDtdD5MP8RkedBsKuEq71IBxkEZ9M1rLpnr246VufknWG+mMe73Z4S4jJwu8nsfLd68NyMnaFBC+y3UYtPsFspXSKeyeSOeNmCsreI7hsE8qysG3djmp3W5BrA169hObc2CwLIpys80SOXKnswXcFz29Kr+u9OtZPd5JbO2meS8ggLSxhiscr7Tg9+PQ5H1VRnTIDD7v4MfglNnh7Rs2dtu3GMfVQQl/0U6afJJ8qaicWLNsMybD9xJ2kbPh8selUvs//wBF2P8A6GD/AJa1nHtkkQxlVKFdpUgbShGNuO2McYpbWyWaLHGqoiKFVVACqoGAABwAB5UHZSlKBSlYDrLrS16IgM9w3JyI4x8cz+ij09SeB+zIdXX3uSWhe8cxhGDRSJxMlwPgMOOfEz5DvyDxmufQetT67ZJJcLtmV5I5BgKd8TtHkgEhWOOQOAc1L9FaDddXTLrOpjBHNla87LZDyJCD3cjBBPPn+KFqOifvU/6SvP3mSgoaUpQKUpQKUpQKUpQKUpQKUpQfDUr0H8Wo/pef/wCkNZfqHqKHpuISS7iXcJHHGu+SaVvhRFHxMamdF6ij6ekZbiyu7Vb68aQSzeE8fjyhVCExMfDztGA3180GV696Hg66tjBJhZFyYZcZMUn/AFU8Ajz/AFCtYdEe0u56CnOk6tu2RttSY5JiX8HJ/DhI5Ddx+bgbfj6hjlvXsNr+JHbrMW42FHYoAOc5yPTFRftR6Yt+upVsVUrepaNcQzYGworhDE5zuwWPpx39QQoOt5VnjsmUgq2qWhBByCDJkEEdxVTX5e6U6su+npotMvCUgt76KRhJnNqYX3tj+6Rk459R353j87ui/wBvi/ZJ/LQWFKj/AJ3dF/t8X7JP5afO7ov9vi/ZJ/LQWFKj/nd0X+3xfsk/lrAdae3Ky0u3JsZFuJ3yFwGCRf3nyBn6lHf6qCg9oXtHtugostiSdx9yhB5by3N+Kg9fPsPqgfZ10fc+0G5+WtUy6ZzbxMMK+DkEL5RKew/CPJzzunvZp0Hce0q6bUb9neASZYt3uZB+APSMcA4442jzx+jI4xCAqgAKAAAMAAcAADsKDlU90T96n/SV5+8yV6+oepYenFQusjvK+yKKJd8s0mM4UfUOSSQB5msBofU0eiyLbXFpdWnvdzI8bz+G8ck8ztKY98TEIxJOFbHbuaC1pSlApSlApSlApSlApSlApSlBGdXSC01PSppTiEPcR7icKtzLGoiz9ZAdR9bV2+1aWMaVcRty0yrHCv4T3DMojCjuW3YPHbGfKqTU9Lh1mJoZ4lkjcYZWGQf4EevlWH0voDT9IlWaOAmRBhGkklm8If3PFZgn5xzQSl1pl5fa26QXvu0i6TBvfwUn3/dHBGJO3PORXo0bT7rTteVbm895Y6TIVbwUh2L7xGNuE4PPOTVwmjwx3DXYT7s8QiZ8tzGrFguM7e574zX06RC1wLvZ92WExB8txEWDlcZ2/EAc4zQYbqL2c6b1VL41zb7pNu0srvGWUdg2xhu/XWI+Y/Q/7I320389XlKCD+Y/Q/7I320389PmP0P+yN9tN/PV5Sgg/mP0P+yN9tN/PWA6r9kWlWDWccMLR+9XywyMJHc+F4cspA3sQCTGBnuM1tupfrT79pn6VX92uqChsbKPTY0hiQJHGoVFXgKo4AFd9KUEVrje665YSSkCJ7W4iiJ7C5JRiM+TMgwPXaa++1qQPp/ggjxp7m3S3H4TTCeNht8+FDHPpmqfV9Gg16Iw3ESyRt3VvIjsQRypHqMGpnonp6wLSXMdsVlhuJoFeSWS4ZVhcx5Qyk7MgeXrjJoLJe1faUoFKUoFKUoFKUoFKUoFKUoFKUoFKUoFKUoFKVrzUOq4endcm95nZI202LaMO67/ABXydqg4OPOg2HU71ZZyXcunlEZhFqSu5Azsj8C4XcfQZZRn6xU/b9Z2+r6sskEzPFDpM7OMOg3LLCc4cDJ255r50z0z/Te2TUL6a4aS6BkjSOaWGO1jJOxY1jYZO3BLNnJNBsOlR/Q2oTwzXmmzzNMbF4zHM/xyQTpvQOR8Trgjd55FWFAqZ6C+9XH6TvP+e9enqrqRtCEUcUQluLqXw4Iy21SwBZnc4OERRk4Gf21h7W61PpqSMTW1rJBcT4kNmkivbyykkyOrZ8RC3d+DznFBa0qf0HqCTVLy/t2VQtnLEiEZywkiEh3c+p8qaZ1DJe6jd2ZVQltFAykZ3MZQxbPlxigoKUpQKUpQKUpQKUpQKUpQKUpQKUpQKUpQKmbXRZo9Ymuyv3F7CKJWyOZFkZiMd+xHNU1KCbvNEkutUjuCmYBps0LHI+N5YmC478qrc1iNFj1PoiL3JLE3kMRIt5UmjjYREkqkqyYwVzjcucgdqu6UE10hoE+ntcXd0U95vZFZ1QkpDHGuyKIE/FtXOW4yT9VUtKUEX143yTc6fqTBjDaSypOVBbwo7hAglIHO1WUZ+pq9F97RbVnhhsnjvJ55VURwyBhHF3eSRlDBFVfI8mqsjNYDpBhOkz7I1YXtzHlEVMpFM6IDtAzhQOTQSOn9H23U+qas03jZjuIAvhzSRcG3QnOxhnt5196b0NtE1DVbeyba/u1r4bTs8oVmD5Yk5ZsckDtwBWykhWMlgoBY5YgAFiBgZ9eK8Gt6U+pQyxwze7yzIF8ZVDOoyM45BztyAc8ZyO1Biem72Zru5t/eWuYYEjzK6oDHdEvvizGqq2F2HGMqWxnyFRWD6Z0KbQEETTQtEiYjSODwdhzkknxG3Z5/Wc5rOUClKUClKUClKUClKUClKUClKUClKUClKUClKUClKUCp7on71P8ApK8/eZKoahumOsNP0pbiOa+to3+ULs7XlRTta4kZTgnsQQf10FzSp/5wtJ/KVn9vH/GnzhaT+UrP7eP+NBQUqf8AnC0n8pWf28f8axmta7L1BdQafZXIjWW1N1LcxhZG923eGixZyu52z9LnAGaCzpUJqfvfQbwT++zXVrJPHDOlx4bPF4rbEljdEXsxAKkHOf2XdApSlApSlApSlApSlApSlApSlApSlApSlApSpC/v5espHtLV2S2jYrdXSnBdh8VvAfxvJpB8PYc9gX9/L1lI9pauyW0bFbq6U4LMPit4D+N5NIPh7DntR2WkQadGsUcKKkahVUKMBRXZYWEWlxpDCipHGoVFUYCqK9FB1e6x/iL+wU91j/EX9grtpQdXusf4i/sFSnUOnT6PfRapbwNOotjbXEMe3xPB3+IjxBiAxViQVyMgj0qwpQQGu3k3XHhQpZ3UNtFOk9xJPH4bOkJ8RYokyXd2YDnAAx55qy0fWIddhWeBw6OOD2II4KsDyrA8EHkEV7alNY0ebQZmv7FC285urUcC6A/rI/JbgD9TgYPODQVdK8Wj6xDr0KzwvuRxwexBHBVgeVYHgg8givbQKUpQKUpQKUpQKUpQKUpQKUpQKUqP9p99cW1tFFbh2a6uliZY2EckkfhyyuiOQdjMsZG7vz+ug+39/L1lI9pauyW0bFbq5U4LsPit4D+N5NIPh7DntT2FhFpcaQxIqRxqFVVGAqisT0XrFlq9qnuYCRxDYYsbWt2XvG691Yf49+c5rPUE71T1HLprw2lrGkl1dFvDDkrHFHGAXlkI52jIGBySeKx13r+o9KNG997tNbSSJG8sCvE1s8hCqzq7MGj3EDIIIyOK4dWn+j+oWuqSBzbpBLbzsoLe7iRldJCBzsyCCfLivD1t1HbdZwDTbKVbiW6li3GE71t4UlSR5JGXhQAuME5JIoKbS9ckvdQvbVgvh2sdsyEA7iZ1lLbjnB+AY4HnXXB1BLJqslgQvhJYJODg7/EaRkIJzjbgelTidK23Uesaj44kPhQWW3ZLJF8STZzsYbvhHf8A6196Z0KHp/Xp4oQ4Q6VG303eQ7jMwPLknyHFBsSlKUClKUEprGjzaDM1/YpuLnN1ag4F0B/WR+S3AH6nAwecGs9o+sQ69Cs8L7kcd+xUjgqwPKsDwQeQRXrdxGCSQABkk8AAdyfStaaP1HHe6wklijC1u3kinkziK7uYomk8SNcd1C7TICN24cHGaDZtKUoFKUoFKUoFKUoFKUoFKUoFS/Wn37TP0qv7tdVUVL9afftM/Sq/u11QT3XfTFz09MdZ0sYmUZurccpdxjksVHdwO+OT3HI+lR9Dde2vXcHiQnbIoHiwk/Tib/8ASnyYd/qORVNWk/aZ0NcdGT/Lelkx7SWnjTsme7hezRt+EvYd+3YN1kZrBdITG4jmJCgrfXKDaqp9COZ0QHaBnCgDJ5rDezj2oW/Xkew4jukX7pFn4vV48/Ev1dxnnyJy3RP3qf8ASV5+8yUGfCAEnAye58zjtTYM7sDOMZ88elcqUClKUCum8vI9PRpZXVERSzMxwqqO5JPavPrOtQdPwvcXEixxxjJY/wCAA7sx8gOTWib7XL7263vukG6GxiYM/ntTPDyY4Zzj6Kdh+otQUkut3HtouGtLYvDpcLf+Im5V7r/yx6A/i+nLeS1Yapp8WlXmkQwoqRxyzqiqMBVFrJWf0DQYOmrdLaBNscYwPVj5sx82J5JrE9Sf6Q0v/f3H7rJQU9KUoFKUoFKUoFKUoFKUoFKUoPhO3moc6/cdX7Z7TTo5oLecvBNPOYDNKgeIvEqo30fpOAXxnPb0sNStzdwyRqcF4mUH0LKQP86lPZxrlvDp0Vu7pFLZxeFcROyo0UkX0WLA4wD8W7sc0HO49oqx6fcXot2EtnJ4c1u7BWjl3opUsMgjD5DDgis71Bqo0uznuSgcRW7yFCcBwqk7ScHg9u1at19hqtnr1/H/APz3MltHCw7Sm3McbyL6qWOAfPB9Kz3VvRJtNNuZflLUn22cjbHuNyNhCcMNvKn0oNZde9ES9KGDWbANFDMqS4QnNlLIoYLnzjJbAP6j3Ga3oj2z2WjWoS8aX3h5pZZNkWV3TSNJxggdmHHlmtn9P2qX2nW8ciK6PZRKysAVZTEoIIPcV5D7N9IP+rrX7NaCa+f/AEf1uPsv+6nz/wCj+tx9l/3VS/NtpH5Otfslp822kfk61+yWgmvn/wBH9bj7L/ur4fb/AKQOxuD/AO1jP/yqm+bbSPyda/ZLT5t9IH+rrX7JaDQeravqXtp1BbdV2oGOyME+HbRjgyOfwjg/F55wO4FfoTo7pG36LtltoB25dz8Usnmzfw8hgVhPZLokGnWZmjjAknnm8RvMiKaWJFHooVBx+c+dW9BxllEKlmIAUEknsAOSahotdu+pyl7baXHJFCztbST3BhkmDKY2eNAjAKykgbyM5zx3qo6msX1SzuYIzh5baRFP950ZR/iaw3RHU9pNp8OZY4jbQJFOjsqNbyRKI3Vw2CuCPP6qDruvaJGlh76kLFkuUt5YXOx4JjIsTq2AeV3Z+sY9azPVevf0as57sIHMEZbZnbuwQMZwcd/StW62nylp+oXaFlhvdYgaAjKlo1eGIyrntuYHB/uis17Q+izp+mXcvyjqMmyEnZJPuRuRww2jIoNnI24A+opXGL4R+YUoOdKUoFKUoFKUoFKUoFYrUulbHWXEk9pBK47M8as2B2GSMkfVWVpQeebTobiPwGiRosAeGVBTauMDbjGBgcfVXZPbJcoY3RWRl2srAFWU8EEHgjHlXZSg4RRLAoVQFVQAABgKoGAAPIYrnSlApSlApSvjMEGTwB3+oUEv7M/9HR/765/ep6qanPZ/atY2KRsULLLOTtdXAD3Esi8qSPhYH9dUKyBiQCCR3Ge3nz6UHKsTf9J2GqyeNNZ28knH03iRmOO2SRz+usoJVYlcjI7jPIz2yK5UHnuLCK7QRvEjoCCFZQVBUgrweOCBj81c7q0jvkaORFdHGGVgGVh6EHg120oAGKUpQKUpQKUpQKUpQKUpQKUpQKUpQKUpQKUpQKhuooB1Tq0WmzZNtDZG6kjyQtxIZTEivj4kXaTjsSee1XNTnUfTc13PFfWkiR3UCMn3QEx3ED8mKTb9IDcMhh2OeDmgwPVmhQdFeBf2Ma27LdQxTJENiXNvLIIyrIvBYFgQ2MjBrzab1C2iarqwFndT757c5gjDhMW6DDZYYJrMy9PX/UssLX7W0cFtKJRBbl5DNMnwGR3VcIpOdoHJ7n0yWhaBJpl5f3LMhW8liaMDO5RHEIzuyMDkeWaCY6K1E6rrWoymGaHNrbDZMoRxgMMkAng1sapvTOm5bLU7u+Zk8O5ggRACdwaIENuGMY59apKBSlKBSlKBSlKBSlKBSlKBSlKBSlKBSlKBSlKBSlKBSlKBSlKBSlKBSlKBSlK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1688" name="AutoShape 8" descr="data:image/jpeg;base64,/9j/4AAQSkZJRgABAQAAAQABAAD/2wCEAAkGBhAGERQQEhATFRQREBgXFRYWFxgVFxERFRcVFBgYGR4ZHiYeFxojGRcYIzsgJCopLi8sFh8xODAqQSYrLCkBCQoKBQUFDQUFDSkYEhgpKSkpKSkpKSkpKSkpKSkpKSkpKSkpKSkpKSkpKSkpKSkpKSkpKSkpKSkpKSkpKSkpKf/AABEIAQEAxAMBIgACEQEDEQH/xAAcAAEBAAIDAQEAAAAAAAAAAAAABgUHAgMEAQj/xABLEAACAQMDAgMDBQwGCAcBAAABAgMABBEFEiEGMRNBUQcUMhUXImGTIzNCUlVxdYGRtNHSFkNUYqGxNUVTc5KzweIkY3SDorLCNP/EABQBAQAAAAAAAAAAAAAAAAAAAAD/xAAUEQEAAAAAAAAAAAAAAAAAAAAA/9oADAMBAAIRAxEAPwDeNKUoFKUNBKzdYXF/NLDYWYuBbPslleYQRLMBkxqdrM7DjPAAPnXnn9ogtrK6uXtWSexZUnt2YAq7MoBDgEMhDZDAc4rz+zO5TTUurGV1W4t76dpFY4Z45HMiS891ZSOfqrwdfdTw9R6XqiQhilsY4zMMGOWQvEWEZB+kU4B/OO9Bb61rHyRaS3W3d4MDSbc43bVLYzjj8+K79JvvlSCKfbt8aFJNuc7d6hsZ88ZrXvVPRE1rp1zKdX1BwtpIxRpEKOAhO1htztPasrBf3tjYwyxvbwwW+lwyGSYF/FkEeSmFdfDUBV+lyTvGBwaDNdRdUnR5IraG3e4uZwxSJSEAjTG6SRzxGgJAzzknABrx23WE9ncRW19Z+7m4YrDKkonhkkAz4ZbapRyM4BGDjg1irfVRbarb3dyngrf6RHHGX4EdyshmeEk9mKuMeuyvT7QryPUGsrKNla4k1CCQKpBaKKFvEklI/BAUEc991BnND6j+WZ7uHw9vudwIs7s+JlFkzjA298Y5r7p/UXv97dWXh490SFt+7O/xw7YxjjG31Oc1EaR0zJrmoaqyX93bBb1RtgdVVvuKHJyp58qyHQmmNpGq6nE1xLORDaHxJiGc5WU4JAAwKDYFKUoFKUoFKUoFKUoFKUoFKUoFKUoFKUoFKUoJDr/SbS593kms7eZpLyGAtImWWKV8HBBB48s8fVVAdBtTB7p7vEIMY8IIAmM7vhHHfn89Yfrz4LP9K2v/ADKp6DpubRLuNonQMjqVZSMhlIwQR6YqT17pu9vLiIxLaNa2yL4VvK0qKJl7OwRCH2gAKCcDvjOCLKlB4Z9NTV4RFdQxSBlG9CN8e/zxuHkex7106L0tZdO592tYoi3xFFAZh3wT3I+rNZSlB57bTorNpHSNVaZ90hAwZHAC5b1OABSLT4oJHmWNRJKFDuB9JwmQoJ88ZP7a9FKBSlKBSlKBSlKBSlKBSlKBSlKBSlKBSlKBSlebUtSi0iJ55nCRxrlmPkP8ySeAByScUGA6+YIloScAapa5J8h4lUHyjD/tY/8AiX+NTVror9XsLm+iIgx/4ezfsoPHi3C9mlI7IeEB8yTj3f0A0r8nWn2Mf8KDL/KMP+1j/wCJf40+UYf9rH/xL/GsR/QDSvydafYx/wAKf0A0r8nWn2Mf8KDLHUYQCfEQhVLHDA4UDJPH1VHaRear1nH75DcxWcEhJgjMHju8QJAeUl1ClsZ2r2BHNZ5OirC1D+DaQQu8TpvjjRWVXUqcED66mel+sIekLWOw1ASQT2ieF96kdLiNPopJEyKQ4ZccdwcjFBQdIdRy6v49vcIqXVnKI5gmdjhl3xyJnkK6+R5GDVFUP0XLvvLq7mHgSam6m3gk+jK1taoIw5U9mO7O3uBirigUpSgUpSgUpSgUpSgUpSgUpSgUpSgUpXl1PUotHieeZwkca5Zj5D/MkngAckkCgalqUWjxPPM4SOMZZj5D/MkngAcknFYDTdNl6klS9vEKRxtutbVv6r0nmHYzEdl7Rg/jZI+6bpsvUkqXt4hRIzutLVv6o+U8w85yOy9ox/eyRUUClSEXWN3rbyfJ9kk0MMhQzyzeCksiHDCIBHLAHjccD0zXJev1NneXDW7JPp6MZ7Z2AKuF3rhgCCjDkMBz6UFbSsfc6t7tatdbc7bcy7c98IX25x+rOKdP6r8u2sF1s2e8QJJtzu271DYzgZxnvQZClKUGM1/p+LqKLw5NysrB4pEO2SCVfhkRvJh/iMg5BrHaBr8scvuF7tW6VSY3UbY76Jf6yP0cfhR/g9xkGqSsZr+gRdQxeHJuVlYPHIhxJBKPhkjPkw/x5ByDQZOlTega/LHL7he4W6VcxyAbY76Id5I/xXH4UfcdxkGqSgUpSgUpSgUpSgUpSgUpSgUpSgGtdWnUMOu6s8V4Sotp2jsUbiGW4jx4jk/hzjcu1TwobjJ5GxDWvtM6Yg6th1O2mHB1icow+KKQJDtdD5MP8RkedBsKuEq71IBxkEZ9M1rLpnr246VufknWG+mMe73Z4S4jJwu8nsfLd68NyMnaFBC+y3UYtPsFspXSKeyeSOeNmCsreI7hsE8qysG3djmp3W5BrA169hObc2CwLIpys80SOXKnswXcFz29Kr+u9OtZPd5JbO2meS8ggLSxhiscr7Tg9+PQ5H1VRnTIDD7v4MfglNnh7Rs2dtu3GMfVQQl/0U6afJJ8qaicWLNsMybD9xJ2kbPh8selUvs//wBF2P8A6GD/AJa1nHtkkQxlVKFdpUgbShGNuO2McYpbWyWaLHGqoiKFVVACqoGAABwAB5UHZSlKBSlYDrLrS16IgM9w3JyI4x8cz+ij09SeB+zIdXX3uSWhe8cxhGDRSJxMlwPgMOOfEz5DvyDxmufQetT67ZJJcLtmV5I5BgKd8TtHkgEhWOOQOAc1L9FaDddXTLrOpjBHNla87LZDyJCD3cjBBPPn+KFqOifvU/6SvP3mSgoaUpQKUpQKUpQKUpQKUpQKUpQfDUr0H8Wo/pef/wCkNZfqHqKHpuISS7iXcJHHGu+SaVvhRFHxMamdF6ij6ekZbiyu7Vb68aQSzeE8fjyhVCExMfDztGA3180GV696Hg66tjBJhZFyYZcZMUn/AFU8Ajz/AFCtYdEe0u56CnOk6tu2RttSY5JiX8HJ/DhI5Ddx+bgbfj6hjlvXsNr+JHbrMW42FHYoAOc5yPTFRftR6Yt+upVsVUrepaNcQzYGworhDE5zuwWPpx39QQoOt5VnjsmUgq2qWhBByCDJkEEdxVTX5e6U6su+npotMvCUgt76KRhJnNqYX3tj+6Rk459R353j87ui/wBvi/ZJ/LQWFKj/AJ3dF/t8X7JP5afO7ov9vi/ZJ/LQWFKj/nd0X+3xfsk/lrAdae3Ky0u3JsZFuJ3yFwGCRf3nyBn6lHf6qCg9oXtHtugostiSdx9yhB5by3N+Kg9fPsPqgfZ10fc+0G5+WtUy6ZzbxMMK+DkEL5RKew/CPJzzunvZp0Hce0q6bUb9neASZYt3uZB+APSMcA4442jzx+jI4xCAqgAKAAAMAAcAADsKDlU90T96n/SV5+8yV6+oepYenFQusjvK+yKKJd8s0mM4UfUOSSQB5msBofU0eiyLbXFpdWnvdzI8bz+G8ck8ztKY98TEIxJOFbHbuaC1pSlApSlApSlApSlApSlApSlBGdXSC01PSppTiEPcR7icKtzLGoiz9ZAdR9bV2+1aWMaVcRty0yrHCv4T3DMojCjuW3YPHbGfKqTU9Lh1mJoZ4lkjcYZWGQf4EevlWH0voDT9IlWaOAmRBhGkklm8If3PFZgn5xzQSl1pl5fa26QXvu0i6TBvfwUn3/dHBGJO3PORXo0bT7rTteVbm895Y6TIVbwUh2L7xGNuE4PPOTVwmjwx3DXYT7s8QiZ8tzGrFguM7e574zX06RC1wLvZ92WExB8txEWDlcZ2/EAc4zQYbqL2c6b1VL41zb7pNu0srvGWUdg2xhu/XWI+Y/Q/7I320389XlKCD+Y/Q/7I320389PmP0P+yN9tN/PV5Sgg/mP0P+yN9tN/PWA6r9kWlWDWccMLR+9XywyMJHc+F4cspA3sQCTGBnuM1tupfrT79pn6VX92uqChsbKPTY0hiQJHGoVFXgKo4AFd9KUEVrje665YSSkCJ7W4iiJ7C5JRiM+TMgwPXaa++1qQPp/ggjxp7m3S3H4TTCeNht8+FDHPpmqfV9Gg16Iw3ESyRt3VvIjsQRypHqMGpnonp6wLSXMdsVlhuJoFeSWS4ZVhcx5Qyk7MgeXrjJoLJe1faUoFKUoFKUoFKUoFKUoFKUoFKUoFKUoFKUoFKVrzUOq4endcm95nZI202LaMO67/ABXydqg4OPOg2HU71ZZyXcunlEZhFqSu5Azsj8C4XcfQZZRn6xU/b9Z2+r6sskEzPFDpM7OMOg3LLCc4cDJ255r50z0z/Te2TUL6a4aS6BkjSOaWGO1jJOxY1jYZO3BLNnJNBsOlR/Q2oTwzXmmzzNMbF4zHM/xyQTpvQOR8Trgjd55FWFAqZ6C+9XH6TvP+e9enqrqRtCEUcUQluLqXw4Iy21SwBZnc4OERRk4Gf21h7W61PpqSMTW1rJBcT4kNmkivbyykkyOrZ8RC3d+DznFBa0qf0HqCTVLy/t2VQtnLEiEZywkiEh3c+p8qaZ1DJe6jd2ZVQltFAykZ3MZQxbPlxigoKUpQKUpQKUpQKUpQKUpQKUpQKUpQKUpQKmbXRZo9Ymuyv3F7CKJWyOZFkZiMd+xHNU1KCbvNEkutUjuCmYBps0LHI+N5YmC478qrc1iNFj1PoiL3JLE3kMRIt5UmjjYREkqkqyYwVzjcucgdqu6UE10hoE+ntcXd0U95vZFZ1QkpDHGuyKIE/FtXOW4yT9VUtKUEX143yTc6fqTBjDaSypOVBbwo7hAglIHO1WUZ+pq9F97RbVnhhsnjvJ55VURwyBhHF3eSRlDBFVfI8mqsjNYDpBhOkz7I1YXtzHlEVMpFM6IDtAzhQOTQSOn9H23U+qas03jZjuIAvhzSRcG3QnOxhnt5196b0NtE1DVbeyba/u1r4bTs8oVmD5Yk5ZsckDtwBWykhWMlgoBY5YgAFiBgZ9eK8Gt6U+pQyxwze7yzIF8ZVDOoyM45BztyAc8ZyO1Biem72Zru5t/eWuYYEjzK6oDHdEvvizGqq2F2HGMqWxnyFRWD6Z0KbQEETTQtEiYjSODwdhzkknxG3Z5/Wc5rOUClKUClKUClKUClKUClKUClKUClKUClKUClKUClKUCp7on71P8ApK8/eZKoahumOsNP0pbiOa+to3+ULs7XlRTta4kZTgnsQQf10FzSp/5wtJ/KVn9vH/GnzhaT+UrP7eP+NBQUqf8AnC0n8pWf28f8axmta7L1BdQafZXIjWW1N1LcxhZG923eGixZyu52z9LnAGaCzpUJqfvfQbwT++zXVrJPHDOlx4bPF4rbEljdEXsxAKkHOf2XdApSlApSlApSlApSlApSlApSlApSlApSlApSpC/v5espHtLV2S2jYrdXSnBdh8VvAfxvJpB8PYc9gX9/L1lI9pauyW0bFbq6U4LMPit4D+N5NIPh7DntR2WkQadGsUcKKkahVUKMBRXZYWEWlxpDCipHGoVFUYCqK9FB1e6x/iL+wU91j/EX9grtpQdXusf4i/sFSnUOnT6PfRapbwNOotjbXEMe3xPB3+IjxBiAxViQVyMgj0qwpQQGu3k3XHhQpZ3UNtFOk9xJPH4bOkJ8RYokyXd2YDnAAx55qy0fWIddhWeBw6OOD2II4KsDyrA8EHkEV7alNY0ebQZmv7FC285urUcC6A/rI/JbgD9TgYPODQVdK8Wj6xDr0KzwvuRxwexBHBVgeVYHgg8givbQKUpQKUpQKUpQKUpQKUpQKUpQKUqP9p99cW1tFFbh2a6uliZY2EckkfhyyuiOQdjMsZG7vz+ug+39/L1lI9pauyW0bFbq5U4LsPit4D+N5NIPh7DntT2FhFpcaQxIqRxqFVVGAqisT0XrFlq9qnuYCRxDYYsbWt2XvG691Yf49+c5rPUE71T1HLprw2lrGkl1dFvDDkrHFHGAXlkI52jIGBySeKx13r+o9KNG997tNbSSJG8sCvE1s8hCqzq7MGj3EDIIIyOK4dWn+j+oWuqSBzbpBLbzsoLe7iRldJCBzsyCCfLivD1t1HbdZwDTbKVbiW6li3GE71t4UlSR5JGXhQAuME5JIoKbS9ckvdQvbVgvh2sdsyEA7iZ1lLbjnB+AY4HnXXB1BLJqslgQvhJYJODg7/EaRkIJzjbgelTidK23Uesaj44kPhQWW3ZLJF8STZzsYbvhHf8A6196Z0KHp/Xp4oQ4Q6VG303eQ7jMwPLknyHFBsSlKUClKUEprGjzaDM1/YpuLnN1ag4F0B/WR+S3AH6nAwecGs9o+sQ69Cs8L7kcd+xUjgqwPKsDwQeQRXrdxGCSQABkk8AAdyfStaaP1HHe6wklijC1u3kinkziK7uYomk8SNcd1C7TICN24cHGaDZtKUoFKUoFKUoFKUoFKUoFKUoFS/Wn37TP0qv7tdVUVL9afftM/Sq/u11QT3XfTFz09MdZ0sYmUZurccpdxjksVHdwO+OT3HI+lR9Dde2vXcHiQnbIoHiwk/Tib/8ASnyYd/qORVNWk/aZ0NcdGT/Lelkx7SWnjTsme7hezRt+EvYd+3YN1kZrBdITG4jmJCgrfXKDaqp9COZ0QHaBnCgDJ5rDezj2oW/Xkew4jukX7pFn4vV48/Ev1dxnnyJy3RP3qf8ASV5+8yUGfCAEnAye58zjtTYM7sDOMZ88elcqUClKUCum8vI9PRpZXVERSzMxwqqO5JPavPrOtQdPwvcXEixxxjJY/wCAA7sx8gOTWib7XL7263vukG6GxiYM/ntTPDyY4Zzj6Kdh+otQUkut3HtouGtLYvDpcLf+Im5V7r/yx6A/i+nLeS1Yapp8WlXmkQwoqRxyzqiqMBVFrJWf0DQYOmrdLaBNscYwPVj5sx82J5JrE9Sf6Q0v/f3H7rJQU9KUoFKUoFKUoFKUoFKUoFKUoPhO3moc6/cdX7Z7TTo5oLecvBNPOYDNKgeIvEqo30fpOAXxnPb0sNStzdwyRqcF4mUH0LKQP86lPZxrlvDp0Vu7pFLZxeFcROyo0UkX0WLA4wD8W7sc0HO49oqx6fcXot2EtnJ4c1u7BWjl3opUsMgjD5DDgis71Bqo0uznuSgcRW7yFCcBwqk7ScHg9u1at19hqtnr1/H/APz3MltHCw7Sm3McbyL6qWOAfPB9Kz3VvRJtNNuZflLUn22cjbHuNyNhCcMNvKn0oNZde9ES9KGDWbANFDMqS4QnNlLIoYLnzjJbAP6j3Ga3oj2z2WjWoS8aX3h5pZZNkWV3TSNJxggdmHHlmtn9P2qX2nW8ciK6PZRKysAVZTEoIIPcV5D7N9IP+rrX7NaCa+f/AEf1uPsv+6nz/wCj+tx9l/3VS/NtpH5Otfslp822kfk61+yWgmvn/wBH9bj7L/ur4fb/AKQOxuD/AO1jP/yqm+bbSPyda/ZLT5t9IH+rrX7JaDQeravqXtp1BbdV2oGOyME+HbRjgyOfwjg/F55wO4FfoTo7pG36LtltoB25dz8Usnmzfw8hgVhPZLokGnWZmjjAknnm8RvMiKaWJFHooVBx+c+dW9BxllEKlmIAUEknsAOSahotdu+pyl7baXHJFCztbST3BhkmDKY2eNAjAKykgbyM5zx3qo6msX1SzuYIzh5baRFP950ZR/iaw3RHU9pNp8OZY4jbQJFOjsqNbyRKI3Vw2CuCPP6qDruvaJGlh76kLFkuUt5YXOx4JjIsTq2AeV3Z+sY9azPVevf0as57sIHMEZbZnbuwQMZwcd/StW62nylp+oXaFlhvdYgaAjKlo1eGIyrntuYHB/uis17Q+izp+mXcvyjqMmyEnZJPuRuRww2jIoNnI24A+opXGL4R+YUoOdKUoFKUoFKUoFKUoFYrUulbHWXEk9pBK47M8as2B2GSMkfVWVpQeebTobiPwGiRosAeGVBTauMDbjGBgcfVXZPbJcoY3RWRl2srAFWU8EEHgjHlXZSg4RRLAoVQFVQAABgKoGAAPIYrnSlApSlApSvjMEGTwB3+oUEv7M/9HR/765/ep6qanPZ/atY2KRsULLLOTtdXAD3Esi8qSPhYH9dUKyBiQCCR3Ge3nz6UHKsTf9J2GqyeNNZ28knH03iRmOO2SRz+usoJVYlcjI7jPIz2yK5UHnuLCK7QRvEjoCCFZQVBUgrweOCBj81c7q0jvkaORFdHGGVgGVh6EHg120oAGKUpQKUpQKUpQKUpQKUpQKUpQKUpQKUpQKUpQKhuooB1Tq0WmzZNtDZG6kjyQtxIZTEivj4kXaTjsSee1XNTnUfTc13PFfWkiR3UCMn3QEx3ED8mKTb9IDcMhh2OeDmgwPVmhQdFeBf2Ma27LdQxTJENiXNvLIIyrIvBYFgQ2MjBrzab1C2iarqwFndT757c5gjDhMW6DDZYYJrMy9PX/UssLX7W0cFtKJRBbl5DNMnwGR3VcIpOdoHJ7n0yWhaBJpl5f3LMhW8liaMDO5RHEIzuyMDkeWaCY6K1E6rrWoymGaHNrbDZMoRxgMMkAng1sapvTOm5bLU7u+Zk8O5ggRACdwaIENuGMY59apKBSlKBSlKBSlKBSlKBSlKBSlKBSlKBSlKBSlKBSlKBSlKBSlKBSlKBSlKBSlK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1690" name="Picture 10" descr="http://content.answcdn.com/main/content/img/oxford/oxfordBiochemistry/0198529171.isomaltose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068" y="2204864"/>
            <a:ext cx="5040560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ZoneTexte 7"/>
          <p:cNvSpPr txBox="1"/>
          <p:nvPr/>
        </p:nvSpPr>
        <p:spPr>
          <a:xfrm>
            <a:off x="6439644" y="188640"/>
            <a:ext cx="3024336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Sucre réducteur 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 bwMode="auto">
          <a:xfrm>
            <a:off x="2623220" y="3789040"/>
            <a:ext cx="5832648" cy="7920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83060" y="33265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II. LES POLYHOLOSIDES =  POLYOSIDES </a:t>
            </a:r>
            <a:endParaRPr lang="fr-FR" sz="28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534988" y="1264692"/>
            <a:ext cx="9433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Macromolécules, enchaînement de 10-3000  résidus d’oses, appelés aussi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glycanes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r>
              <a:rPr lang="fr-FR" dirty="0" smtClean="0">
                <a:cs typeface="Times New Roman" pitchFamily="18" charset="0"/>
              </a:rPr>
              <a:t>Dans le cas où toutes les molécules sont identiques on parlera </a:t>
            </a:r>
            <a:r>
              <a:rPr lang="fr-FR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d’</a:t>
            </a:r>
            <a:r>
              <a:rPr lang="fr-FR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homopolyosides</a:t>
            </a:r>
            <a:endParaRPr lang="fr-FR" b="1" i="1" dirty="0" smtClean="0">
              <a:solidFill>
                <a:schemeClr val="accent1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Dans le cas où  il s’agit d’oses différents on parle </a:t>
            </a:r>
            <a:r>
              <a:rPr lang="fr-FR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d’</a:t>
            </a:r>
            <a:r>
              <a:rPr lang="fr-FR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hétéropolyosides</a:t>
            </a:r>
            <a:r>
              <a:rPr lang="fr-FR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											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9244" y="3861048"/>
            <a:ext cx="4797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fr-FR" sz="3600" b="1" i="1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 HOMOPOLYOSIDES </a:t>
            </a:r>
            <a:endParaRPr lang="fr-FR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06996" y="5157192"/>
            <a:ext cx="921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Il s’agit de l’amidon, glycogène, cellulose, Dextranes, chitine  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06996" y="33265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 smtClean="0"/>
              <a:t>AMIDON </a:t>
            </a:r>
            <a:endParaRPr lang="fr-FR" sz="3600" b="1" i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95028" y="1352965"/>
            <a:ext cx="878497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Principale forme de réserve glucidique chez les végétaux.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Sucre lent, il représente le premier aliment énergétique chez l’homme.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Insoluble dans l’eau</a:t>
            </a:r>
            <a:r>
              <a:rPr lang="fr-FR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fr-FR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sans</a:t>
            </a:r>
            <a:r>
              <a:rPr lang="fr-FR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influence sur la pression osmotique interne des cellules, d’où l’importante possibilité de stockage.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L’amidon  est formé de 2 polymères homogènes 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Amylose </a:t>
            </a:r>
            <a:r>
              <a:rPr lang="fr-FR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et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Amylopectine</a:t>
            </a:r>
            <a:endParaRPr lang="fr-FR" sz="2800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5028" y="260648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solidFill>
                  <a:srgbClr val="0070C0"/>
                </a:solidFill>
              </a:rPr>
              <a:t>L’amylose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95028" y="980728"/>
            <a:ext cx="8496944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représente 20%  de  l'amidon  est  soluble  dans  l'eau  tiède  et cristallise par refroidissement.</a:t>
            </a:r>
          </a:p>
          <a:p>
            <a:pPr>
              <a:buFontTx/>
              <a:buChar char="-"/>
            </a:pPr>
            <a:endParaRPr lang="fr-FR" sz="2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Polymère </a:t>
            </a:r>
            <a:r>
              <a:rPr lang="fr-FR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linéaire</a:t>
            </a:r>
            <a:r>
              <a:rPr lang="fr-FR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de  1000  à  4000  monomères  de  D-glucose liés par une liaison O-</a:t>
            </a:r>
            <a:r>
              <a:rPr lang="fr-FR" sz="2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glycosidique</a:t>
            </a:r>
            <a:r>
              <a:rPr lang="fr-FR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(α1-4).</a:t>
            </a:r>
            <a:endParaRPr lang="fr-FR" sz="2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3180" y="2996952"/>
            <a:ext cx="7344816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606996" y="5703639"/>
            <a:ext cx="9463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fr-FR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 pitchFamily="34" charset="0"/>
                <a:cs typeface="Times New Roman" pitchFamily="18" charset="0"/>
              </a:rPr>
              <a:t>Répétition de motifs : </a:t>
            </a:r>
            <a:r>
              <a:rPr lang="fr-FR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 pitchFamily="34" charset="0"/>
                <a:cs typeface="Times New Roman" pitchFamily="18" charset="0"/>
              </a:rPr>
              <a:t>α-D-</a:t>
            </a:r>
            <a:r>
              <a:rPr lang="fr-FR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 pitchFamily="34" charset="0"/>
                <a:cs typeface="Times New Roman" pitchFamily="18" charset="0"/>
              </a:rPr>
              <a:t>glucopyranosyl</a:t>
            </a:r>
            <a:r>
              <a:rPr lang="fr-FR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 pitchFamily="34" charset="0"/>
                <a:cs typeface="Times New Roman" pitchFamily="18" charset="0"/>
              </a:rPr>
              <a:t> (1-4) α-D-</a:t>
            </a:r>
            <a:r>
              <a:rPr lang="fr-FR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a typeface="Calibri" pitchFamily="34" charset="0"/>
                <a:cs typeface="Times New Roman" pitchFamily="18" charset="0"/>
              </a:rPr>
              <a:t>glucopyranosyl</a:t>
            </a:r>
            <a:endParaRPr lang="fr-F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46956" y="692696"/>
            <a:ext cx="612068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Sa forme  spatiale est </a:t>
            </a:r>
            <a:r>
              <a:rPr lang="fr-FR" sz="2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hélicoïdale</a:t>
            </a:r>
            <a:r>
              <a:rPr lang="fr-FR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à 6 résidus de glucose par tour d’hélice, et ceci par </a:t>
            </a:r>
            <a:r>
              <a:rPr lang="fr-FR" sz="2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rotation</a:t>
            </a:r>
            <a:r>
              <a:rPr lang="fr-FR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autour de la liaison osidique </a:t>
            </a:r>
            <a:r>
              <a:rPr lang="fr-FR" sz="2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α(1-4).</a:t>
            </a: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 l="66231" t="65625" r="18707" b="29244"/>
          <a:stretch>
            <a:fillRect/>
          </a:stretch>
        </p:blipFill>
        <p:spPr bwMode="auto">
          <a:xfrm>
            <a:off x="7015708" y="476672"/>
            <a:ext cx="2761085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246956" y="2132856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Cette conformation est stabilisée par des </a:t>
            </a:r>
            <a:r>
              <a:rPr lang="fr-FR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liaisons hydrogènes </a:t>
            </a: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en C2 du premier cycle et C3 du second cycle.  </a:t>
            </a:r>
          </a:p>
          <a:p>
            <a:endParaRPr lang="fr-FR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De fait de cette conformation, l’amylose donne une coloration </a:t>
            </a:r>
            <a:r>
              <a:rPr lang="fr-FR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bleu à froid</a:t>
            </a: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avec </a:t>
            </a:r>
            <a:r>
              <a:rPr lang="fr-FR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l’eau iodée.</a:t>
            </a:r>
            <a:endParaRPr lang="fr-FR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3" cstate="print"/>
          <a:srcRect l="35455" t="58523" r="47896" b="17898"/>
          <a:stretch>
            <a:fillRect/>
          </a:stretch>
        </p:blipFill>
        <p:spPr bwMode="auto">
          <a:xfrm>
            <a:off x="6182544" y="4005064"/>
            <a:ext cx="4104456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11052" y="47667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B0F0"/>
                </a:solidFill>
              </a:rPr>
              <a:t>L’</a:t>
            </a:r>
            <a:r>
              <a:rPr lang="fr-FR" sz="3200" dirty="0" err="1" smtClean="0">
                <a:solidFill>
                  <a:srgbClr val="00B0F0"/>
                </a:solidFill>
              </a:rPr>
              <a:t>amylopectine</a:t>
            </a:r>
            <a:r>
              <a:rPr lang="fr-FR" sz="3200" dirty="0" smtClean="0">
                <a:solidFill>
                  <a:srgbClr val="00B0F0"/>
                </a:solidFill>
              </a:rPr>
              <a:t> </a:t>
            </a:r>
            <a:endParaRPr lang="fr-FR" sz="3200" dirty="0">
              <a:solidFill>
                <a:srgbClr val="00B0F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8964" y="1556792"/>
            <a:ext cx="9001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r>
              <a:rPr lang="fr-FR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l'</a:t>
            </a:r>
            <a:r>
              <a:rPr lang="fr-FR" sz="28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amylopectine</a:t>
            </a:r>
            <a:r>
              <a:rPr lang="fr-FR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:</a:t>
            </a:r>
            <a:r>
              <a:rPr lang="fr-FR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80% de l'amidon</a:t>
            </a:r>
          </a:p>
          <a:p>
            <a:pPr>
              <a:buFontTx/>
              <a:buChar char="-"/>
            </a:pPr>
            <a:endParaRPr lang="fr-FR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Polysaccharide </a:t>
            </a:r>
            <a:r>
              <a:rPr lang="fr-F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ramifié</a:t>
            </a:r>
            <a:r>
              <a:rPr lang="fr-FR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une chaine linéaire « liaisons α (1-4) », avec des ramifications </a:t>
            </a:r>
            <a:r>
              <a:rPr lang="fr-F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α (1-6) </a:t>
            </a:r>
            <a:r>
              <a:rPr lang="fr-FR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environ tout les 20 résidus. </a:t>
            </a:r>
            <a:endParaRPr lang="fr-FR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3" cstate="print"/>
          <a:srcRect l="40185" t="58779" r="40260" b="24401"/>
          <a:stretch>
            <a:fillRect/>
          </a:stretch>
        </p:blipFill>
        <p:spPr bwMode="auto">
          <a:xfrm>
            <a:off x="6799684" y="188640"/>
            <a:ext cx="3024336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3100" y="3312368"/>
            <a:ext cx="7704856" cy="3356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020" y="1196752"/>
            <a:ext cx="8636396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ZoneTexte 2"/>
          <p:cNvSpPr txBox="1"/>
          <p:nvPr/>
        </p:nvSpPr>
        <p:spPr>
          <a:xfrm>
            <a:off x="3055268" y="332656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Structure de l’</a:t>
            </a:r>
            <a:r>
              <a:rPr lang="fr-FR" dirty="0" err="1" smtClean="0"/>
              <a:t>amylopectine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79004" y="26064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 smtClean="0">
                <a:solidFill>
                  <a:srgbClr val="00B0F0"/>
                </a:solidFill>
              </a:rPr>
              <a:t>GLYCOGENE </a:t>
            </a:r>
            <a:endParaRPr lang="fr-FR" sz="3600" b="1" i="1" dirty="0">
              <a:solidFill>
                <a:srgbClr val="00B0F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06996" y="908720"/>
            <a:ext cx="89644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Homopolysaccharide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de réserve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ramifié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présent dans toutes les cellules, abondant dans les muscles squelettiques et le foie ou il se trouve S/F de granules cytoplasmiques.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Structure primaire proche de l’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amylopectine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; mais il est plus branché (ramification tout les 8 à 14 résidus glucose)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aspect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buissonnant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plus compacte et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plus dense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que l’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amylopectine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 l="22738" t="29262" r="8812" b="25156"/>
          <a:stretch>
            <a:fillRect/>
          </a:stretch>
        </p:blipFill>
        <p:spPr bwMode="auto">
          <a:xfrm>
            <a:off x="895028" y="3573016"/>
            <a:ext cx="8064896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62980" y="404664"/>
            <a:ext cx="896448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1 extrémité réductrice « du glucose terminal »;  non réducteur, soluble dans l’eau, donne une coloration 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brun acajou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avec l’iode.</a:t>
            </a:r>
          </a:p>
          <a:p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Le glycogène alimentaire est dégradé par les amylases et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glucosidases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(comme l’amidon), alors que le mécanisme est différent pour le glycogène stocké dans les muscle et foie « 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Glycogénolyse 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».  </a:t>
            </a: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 l="20021" t="26718" r="52522" b="30280"/>
          <a:stretch>
            <a:fillRect/>
          </a:stretch>
        </p:blipFill>
        <p:spPr bwMode="auto">
          <a:xfrm>
            <a:off x="2551212" y="2708920"/>
            <a:ext cx="5184576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087152" y="116632"/>
            <a:ext cx="3898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defRPr/>
            </a:pPr>
            <a:r>
              <a:rPr lang="fr-FR" b="1" i="1" kern="0" dirty="0" smtClean="0">
                <a:solidFill>
                  <a:schemeClr val="tx2"/>
                </a:solidFill>
              </a:rPr>
              <a:t>SERIES D ET L DES OSES </a:t>
            </a:r>
            <a:endParaRPr lang="fr-FR" b="1" i="1" kern="0" dirty="0">
              <a:solidFill>
                <a:schemeClr val="tx2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51012" y="836712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Dans le glycéraldéhyde , on trouve un carbone asymétrique (*C) : lié à 4 </a:t>
            </a:r>
            <a:r>
              <a:rPr lang="fr-FR" dirty="0" err="1" smtClean="0"/>
              <a:t>substituants</a:t>
            </a:r>
            <a:r>
              <a:rPr lang="fr-FR" dirty="0" smtClean="0"/>
              <a:t> différents et  qui peut exister sous deux formes ( série D ou série L)</a:t>
            </a:r>
            <a:endParaRPr lang="fr-FR" dirty="0"/>
          </a:p>
        </p:txBody>
      </p:sp>
      <p:pic>
        <p:nvPicPr>
          <p:cNvPr id="26626" name="Picture 2" descr="http://www.ncl.ac.uk/dental/oralbiol/oralenv/images/sugars/DL-glyceraldehyd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3220" y="2276872"/>
            <a:ext cx="468052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ZoneTexte 23"/>
          <p:cNvSpPr txBox="1"/>
          <p:nvPr/>
        </p:nvSpPr>
        <p:spPr>
          <a:xfrm>
            <a:off x="390972" y="5982379"/>
            <a:ext cx="9217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nombre d’isomères optiques pour un </a:t>
            </a:r>
            <a:r>
              <a:rPr lang="fr-FR" dirty="0" err="1" smtClean="0"/>
              <a:t>monosaccahride</a:t>
            </a:r>
            <a:r>
              <a:rPr lang="fr-FR" dirty="0" smtClean="0"/>
              <a:t> donné est de  </a:t>
            </a:r>
            <a:r>
              <a:rPr lang="fr-FR" sz="3200" dirty="0" smtClean="0">
                <a:solidFill>
                  <a:schemeClr val="accent1"/>
                </a:solidFill>
              </a:rPr>
              <a:t>2</a:t>
            </a:r>
            <a:r>
              <a:rPr lang="fr-FR" sz="3200" baseline="30000" dirty="0" smtClean="0">
                <a:solidFill>
                  <a:schemeClr val="accent1"/>
                </a:solidFill>
              </a:rPr>
              <a:t>n</a:t>
            </a:r>
            <a:endParaRPr lang="fr-FR" dirty="0" smtClean="0">
              <a:solidFill>
                <a:schemeClr val="accent1"/>
              </a:solidFill>
            </a:endParaRPr>
          </a:p>
          <a:p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7375748" y="3284984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1"/>
                </a:solidFill>
              </a:rPr>
              <a:t>Molécule chirale ou asymétrique</a:t>
            </a:r>
            <a:endParaRPr lang="fr-FR" sz="2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3020" y="260648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 smtClean="0"/>
              <a:t>LA CELLULOSE </a:t>
            </a:r>
            <a:endParaRPr lang="fr-FR" sz="3600" b="1" i="1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83060" y="1582053"/>
            <a:ext cx="730830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Principal constituant structural des parois cellulaires végétales ; associée à d’autres molécules.</a:t>
            </a:r>
          </a:p>
          <a:p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on en trouve aussi dans la tunique externe rigide d’invertébrés marins appelés 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tunicier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Cette biomolécule représente plus de la moitié du Carbonne dans la biosphère.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2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06996" y="832937"/>
            <a:ext cx="914501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Glucosane linéaire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Unités de D-glucose (n&gt;10000) liés par des liaisons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(B1-4)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ce qui limite les possibilités de rotation des résidus consécutifs.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Une extrémité réductrice, absence de pouvoir réducteur.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Conformation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rigide étirée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dans laquelle chaque résidu glucose est retourné d’environ 180° par rapport à ces voisins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configuration « 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tété brèche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» stabilisée par des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liaisons hydrogènes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entre l’oxygène hétérocyclique d’un monomère et la fonction alcool portée par le C3 du monomère suivant.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fr-FR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7116" y="1124744"/>
            <a:ext cx="6408712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0972" y="26064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 smtClean="0">
                <a:solidFill>
                  <a:srgbClr val="00B0F0"/>
                </a:solidFill>
              </a:rPr>
              <a:t>LA CHITINE </a:t>
            </a:r>
            <a:endParaRPr lang="fr-FR" sz="3600" b="1" i="1" dirty="0">
              <a:solidFill>
                <a:srgbClr val="00B0F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4988" y="90872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C’est un polymère de la N-</a:t>
            </a:r>
            <a:r>
              <a:rPr lang="fr-FR" dirty="0" err="1" smtClean="0"/>
              <a:t>acétylglucosamine</a:t>
            </a:r>
            <a:r>
              <a:rPr lang="fr-FR" dirty="0" smtClean="0"/>
              <a:t> dont les molécules sont unies en enchaînement </a:t>
            </a:r>
            <a:r>
              <a:rPr lang="fr-FR" dirty="0" err="1" smtClean="0"/>
              <a:t>linéairees</a:t>
            </a:r>
            <a:r>
              <a:rPr lang="fr-FR" dirty="0" smtClean="0"/>
              <a:t> par des liaisons ß-1,4. 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948" y="2492896"/>
            <a:ext cx="7416824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ZoneTexte 5"/>
          <p:cNvSpPr txBox="1"/>
          <p:nvPr/>
        </p:nvSpPr>
        <p:spPr>
          <a:xfrm>
            <a:off x="7735788" y="3284984"/>
            <a:ext cx="2376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Elle rentre dans la constitution </a:t>
            </a:r>
          </a:p>
          <a:p>
            <a:r>
              <a:rPr lang="fr-FR" dirty="0" smtClean="0"/>
              <a:t>de l’exosquelette  des arthropodes et </a:t>
            </a:r>
            <a:r>
              <a:rPr lang="fr-FR" dirty="0" err="1" smtClean="0"/>
              <a:t>ceratins</a:t>
            </a:r>
            <a:r>
              <a:rPr lang="fr-FR" dirty="0" smtClean="0"/>
              <a:t> champignons </a:t>
            </a:r>
            <a:endParaRPr lang="fr-F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 bwMode="auto">
          <a:xfrm>
            <a:off x="2767236" y="2060848"/>
            <a:ext cx="5328592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67236" y="2132856"/>
            <a:ext cx="53741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i="1" dirty="0" smtClean="0">
                <a:solidFill>
                  <a:schemeClr val="tx1">
                    <a:lumMod val="85000"/>
                  </a:schemeClr>
                </a:solidFill>
                <a:cs typeface="Times New Roman" pitchFamily="18" charset="0"/>
              </a:rPr>
              <a:t>  HETEROPOLYOSIDES  </a:t>
            </a:r>
            <a:endParaRPr lang="fr-FR" sz="36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06996" y="4005064"/>
            <a:ext cx="9145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Leur hydrolyse libère différents monosaccharides  neutres , mais également des acides uroniques, </a:t>
            </a:r>
            <a:r>
              <a:rPr lang="fr-FR" dirty="0" err="1" smtClean="0"/>
              <a:t>osamines</a:t>
            </a:r>
            <a:r>
              <a:rPr lang="fr-FR" dirty="0" smtClean="0"/>
              <a:t> et des acides sialiques</a:t>
            </a:r>
            <a:endParaRPr lang="fr-F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06996" y="1642447"/>
            <a:ext cx="9323512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2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Galactoarabane</a:t>
            </a:r>
            <a:r>
              <a:rPr lang="fr-FR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 galactose+ arabinose ; </a:t>
            </a:r>
            <a:r>
              <a:rPr lang="fr-FR" sz="2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exp</a:t>
            </a:r>
            <a:r>
              <a:rPr lang="fr-FR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des </a:t>
            </a:r>
            <a:r>
              <a:rPr lang="fr-FR" sz="2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Gommes</a:t>
            </a:r>
            <a:r>
              <a:rPr lang="fr-FR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chez les acacia</a:t>
            </a:r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Agar-agar ou gélose</a:t>
            </a:r>
            <a:r>
              <a:rPr lang="fr-FR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 </a:t>
            </a:r>
            <a:r>
              <a:rPr lang="fr-FR" sz="2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polymére</a:t>
            </a:r>
            <a:r>
              <a:rPr lang="fr-FR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D et L galactose irrégulièrement sulfatés, fourni par les algues rouges.</a:t>
            </a:r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alginates</a:t>
            </a:r>
            <a:r>
              <a:rPr lang="fr-FR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 </a:t>
            </a:r>
            <a:r>
              <a:rPr lang="fr-FR" sz="2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</a:t>
            </a:r>
            <a:r>
              <a:rPr lang="fr-FR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B-D-</a:t>
            </a:r>
            <a:r>
              <a:rPr lang="fr-FR" sz="2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mannuronique</a:t>
            </a:r>
            <a:r>
              <a:rPr lang="fr-FR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α-L-</a:t>
            </a:r>
            <a:r>
              <a:rPr lang="fr-FR" sz="2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guluroniqe</a:t>
            </a:r>
            <a:r>
              <a:rPr lang="fr-FR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fourni par les algues brunes.</a:t>
            </a:r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Hémicellulose</a:t>
            </a:r>
            <a:r>
              <a:rPr lang="fr-FR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 2 </a:t>
            </a:r>
            <a:r>
              <a:rPr lang="fr-FR" sz="2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eme</a:t>
            </a:r>
            <a:r>
              <a:rPr lang="fr-FR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composant de la parois </a:t>
            </a:r>
            <a:r>
              <a:rPr lang="fr-FR" sz="2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pectocellulosique</a:t>
            </a:r>
            <a:r>
              <a:rPr lang="fr-FR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chez les végétaux, rôle de pontage entre les fibres cellulosiques mais aussi avec d’autres composants matriciels. Les hémicelluloses incluent les polyosides suivants : </a:t>
            </a:r>
            <a:r>
              <a:rPr lang="fr-FR" sz="2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xylane</a:t>
            </a:r>
            <a:r>
              <a:rPr lang="fr-FR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</a:t>
            </a:r>
            <a:r>
              <a:rPr lang="fr-FR" sz="2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glucuronoxylane</a:t>
            </a:r>
            <a:r>
              <a:rPr lang="fr-FR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fr-FR" sz="2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arabinoxylane</a:t>
            </a:r>
            <a:r>
              <a:rPr lang="fr-FR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fr-FR" sz="2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glucomannane</a:t>
            </a:r>
            <a:r>
              <a:rPr lang="fr-FR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et </a:t>
            </a:r>
            <a:r>
              <a:rPr lang="fr-FR" sz="2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xyloglucane</a:t>
            </a:r>
            <a:r>
              <a:rPr lang="fr-FR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4988" y="548680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Exemples d’</a:t>
            </a:r>
            <a:r>
              <a:rPr lang="fr-FR" sz="2800" dirty="0" err="1" smtClean="0"/>
              <a:t>hétéropolyosides</a:t>
            </a:r>
            <a:r>
              <a:rPr lang="fr-FR" sz="2800" dirty="0" smtClean="0"/>
              <a:t>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ood agar pl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5308" y="980728"/>
            <a:ext cx="6696744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4135388" y="5517232"/>
            <a:ext cx="5688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85000"/>
                  </a:schemeClr>
                </a:solidFill>
              </a:rPr>
              <a:t>A </a:t>
            </a:r>
            <a:r>
              <a:rPr lang="en-US" sz="2800" b="1" dirty="0" smtClean="0"/>
              <a:t>blood agar</a:t>
            </a:r>
            <a:r>
              <a:rPr lang="en-US" sz="2800" b="1" dirty="0" smtClean="0">
                <a:solidFill>
                  <a:srgbClr val="FF99CC"/>
                </a:solidFill>
              </a:rPr>
              <a:t>  </a:t>
            </a:r>
            <a:r>
              <a:rPr lang="en-US" sz="2800" b="1" dirty="0" smtClean="0">
                <a:solidFill>
                  <a:schemeClr val="tx2">
                    <a:lumMod val="85000"/>
                  </a:schemeClr>
                </a:solidFill>
              </a:rPr>
              <a:t>plate used to culture bacteria and diagnose infection.</a:t>
            </a:r>
            <a:endParaRPr lang="fr-FR" sz="2800" b="1" dirty="0">
              <a:solidFill>
                <a:schemeClr val="tx2">
                  <a:lumMod val="85000"/>
                </a:schemeClr>
              </a:solidFill>
            </a:endParaRPr>
          </a:p>
        </p:txBody>
      </p:sp>
      <p:pic>
        <p:nvPicPr>
          <p:cNvPr id="1028" name="Picture 4" descr="https://encrypted-tbn0.gstatic.com/images?q=tbn:ANd9GcTmDNN-d2SKBYriLkd93pg1Icb6_DmBTV0wRg7TLIyDjNJdR1Ie3N2tv0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64" y="1700808"/>
            <a:ext cx="2664296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390972" y="4221088"/>
            <a:ext cx="2539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cap="small" dirty="0" smtClean="0"/>
              <a:t>Alga Agar </a:t>
            </a:r>
            <a:r>
              <a:rPr lang="fr-FR" b="1" cap="small" dirty="0" err="1" smtClean="0"/>
              <a:t>agar</a:t>
            </a:r>
            <a:endParaRPr lang="fr-FR" b="1" cap="small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 bwMode="auto">
          <a:xfrm>
            <a:off x="534988" y="2852936"/>
            <a:ext cx="5184576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191172" y="260648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HETEROSIDES </a:t>
            </a:r>
            <a:endParaRPr lang="fr-FR" sz="4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4988" y="2996952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solidFill>
                  <a:srgbClr val="FF0000"/>
                </a:solidFill>
              </a:rPr>
              <a:t>OSE</a:t>
            </a:r>
            <a:r>
              <a:rPr lang="fr-FR" sz="3200" dirty="0" smtClean="0">
                <a:solidFill>
                  <a:srgbClr val="FF0000"/>
                </a:solidFill>
              </a:rPr>
              <a:t>  </a:t>
            </a:r>
            <a:r>
              <a:rPr lang="fr-FR" sz="3200" b="1" dirty="0" smtClean="0">
                <a:solidFill>
                  <a:srgbClr val="FF0000"/>
                </a:solidFill>
              </a:rPr>
              <a:t>+</a:t>
            </a:r>
            <a:r>
              <a:rPr lang="fr-FR" sz="3200" dirty="0" smtClean="0">
                <a:solidFill>
                  <a:srgbClr val="FF0000"/>
                </a:solidFill>
              </a:rPr>
              <a:t>   </a:t>
            </a:r>
            <a:r>
              <a:rPr lang="fr-FR" sz="3200" b="1" dirty="0" smtClean="0">
                <a:solidFill>
                  <a:schemeClr val="bg1">
                    <a:lumMod val="75000"/>
                  </a:schemeClr>
                </a:solidFill>
              </a:rPr>
              <a:t>Partie AGLYCANE </a:t>
            </a:r>
            <a:endParaRPr lang="fr-FR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91572" y="105273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Protéines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7375748" y="3212976"/>
            <a:ext cx="2911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Lipides </a:t>
            </a:r>
            <a:r>
              <a:rPr lang="fr-FR" sz="1800" dirty="0" smtClean="0"/>
              <a:t>( glycolipides ) </a:t>
            </a:r>
            <a:endParaRPr lang="fr-FR" sz="1800" dirty="0"/>
          </a:p>
        </p:txBody>
      </p:sp>
      <p:sp>
        <p:nvSpPr>
          <p:cNvPr id="6" name="ZoneTexte 5"/>
          <p:cNvSpPr txBox="1"/>
          <p:nvPr/>
        </p:nvSpPr>
        <p:spPr>
          <a:xfrm>
            <a:off x="6583660" y="508518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Bases nucléotidiques 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246956" y="1268760"/>
            <a:ext cx="3528392" cy="830997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Oses neutres ( glucose , galactose, etc.)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74948" y="4653136"/>
            <a:ext cx="4104456" cy="830997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Osamines</a:t>
            </a:r>
            <a:r>
              <a:rPr lang="fr-FR" b="1" dirty="0" smtClean="0"/>
              <a:t>  , Acide uronique, AC. Sialiques, etc. 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7591772" y="980728"/>
            <a:ext cx="223224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  </a:t>
            </a:r>
            <a:r>
              <a:rPr lang="fr-FR" dirty="0" smtClean="0">
                <a:solidFill>
                  <a:srgbClr val="FF0000"/>
                </a:solidFill>
              </a:rPr>
              <a:t>Glycoprotéines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591772" y="1916832"/>
            <a:ext cx="226318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Protéoglycannes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2" name="Flèche vers le bas 11"/>
          <p:cNvSpPr/>
          <p:nvPr/>
        </p:nvSpPr>
        <p:spPr bwMode="auto">
          <a:xfrm>
            <a:off x="967036" y="2204864"/>
            <a:ext cx="216024" cy="504056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Flèche vers le haut 12"/>
          <p:cNvSpPr/>
          <p:nvPr/>
        </p:nvSpPr>
        <p:spPr bwMode="auto">
          <a:xfrm>
            <a:off x="1039044" y="4005064"/>
            <a:ext cx="216024" cy="576064"/>
          </a:xfrm>
          <a:prstGeom prst="up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Flèche vers le haut 14"/>
          <p:cNvSpPr/>
          <p:nvPr/>
        </p:nvSpPr>
        <p:spPr bwMode="auto">
          <a:xfrm rot="1810310">
            <a:off x="5611677" y="1737817"/>
            <a:ext cx="360040" cy="1039972"/>
          </a:xfrm>
          <a:prstGeom prst="up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Flèche vers le haut 15"/>
          <p:cNvSpPr/>
          <p:nvPr/>
        </p:nvSpPr>
        <p:spPr bwMode="auto">
          <a:xfrm rot="5400000">
            <a:off x="6275554" y="2945018"/>
            <a:ext cx="360040" cy="1039972"/>
          </a:xfrm>
          <a:prstGeom prst="up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Flèche vers le haut 16"/>
          <p:cNvSpPr/>
          <p:nvPr/>
        </p:nvSpPr>
        <p:spPr bwMode="auto">
          <a:xfrm rot="7629266">
            <a:off x="5990696" y="4014617"/>
            <a:ext cx="360040" cy="1039972"/>
          </a:xfrm>
          <a:prstGeom prst="up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519764" y="188640"/>
            <a:ext cx="233518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Peptidoglycanes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231732" y="2348880"/>
            <a:ext cx="3199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(5% protéines + 95% glucides) </a:t>
            </a:r>
            <a:endParaRPr lang="fr-FR" sz="1800" dirty="0"/>
          </a:p>
        </p:txBody>
      </p:sp>
      <p:sp>
        <p:nvSpPr>
          <p:cNvPr id="20" name="ZoneTexte 19"/>
          <p:cNvSpPr txBox="1"/>
          <p:nvPr/>
        </p:nvSpPr>
        <p:spPr>
          <a:xfrm>
            <a:off x="7663780" y="134076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(Protéines majoritaires) 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87116" y="26064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i="1" dirty="0" smtClean="0"/>
              <a:t>PROTEOGLYCANNES </a:t>
            </a:r>
            <a:endParaRPr lang="fr-FR" sz="3600" b="1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318964" y="1268760"/>
            <a:ext cx="9289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Protéoglycannes sont des macromolécules dont la chaîne protéique sert principalement de site d’attachement pour d’énormes polysaccharides, appelés </a:t>
            </a:r>
            <a:r>
              <a:rPr lang="fr-FR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glycosaminoglycanes</a:t>
            </a:r>
            <a:r>
              <a:rPr lang="fr-FR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( GAG ou MPS)</a:t>
            </a:r>
            <a:endParaRPr lang="fr-FR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1012" y="2996952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ea typeface="Times New Roman" pitchFamily="18" charset="0"/>
                <a:cs typeface="Times New Roman" pitchFamily="18" charset="0"/>
              </a:rPr>
              <a:t>Les GAG, longues chaînes linéaires résultant de la condensation d’un grand nombre d’unités </a:t>
            </a:r>
            <a:r>
              <a:rPr lang="fr-FR" b="1" dirty="0" err="1" smtClean="0">
                <a:ea typeface="Times New Roman" pitchFamily="18" charset="0"/>
                <a:cs typeface="Times New Roman" pitchFamily="18" charset="0"/>
              </a:rPr>
              <a:t>disaccharidiques</a:t>
            </a:r>
            <a:r>
              <a:rPr lang="fr-FR" b="1" dirty="0" smtClean="0">
                <a:ea typeface="Times New Roman" pitchFamily="18" charset="0"/>
                <a:cs typeface="Times New Roman" pitchFamily="18" charset="0"/>
              </a:rPr>
              <a:t>, formées généralement  un sucré aminé (  soit </a:t>
            </a:r>
            <a:r>
              <a:rPr lang="fr-FR" b="1" dirty="0" err="1" smtClean="0">
                <a:ea typeface="Times New Roman" pitchFamily="18" charset="0"/>
                <a:cs typeface="Times New Roman" pitchFamily="18" charset="0"/>
              </a:rPr>
              <a:t>GlcNAC</a:t>
            </a:r>
            <a:r>
              <a:rPr lang="fr-FR" b="1" dirty="0" smtClean="0">
                <a:ea typeface="Times New Roman" pitchFamily="18" charset="0"/>
                <a:cs typeface="Times New Roman" pitchFamily="18" charset="0"/>
              </a:rPr>
              <a:t> ou </a:t>
            </a:r>
            <a:r>
              <a:rPr lang="fr-FR" b="1" dirty="0" err="1" smtClean="0">
                <a:ea typeface="Times New Roman" pitchFamily="18" charset="0"/>
                <a:cs typeface="Times New Roman" pitchFamily="18" charset="0"/>
              </a:rPr>
              <a:t>GalNAC</a:t>
            </a:r>
            <a:r>
              <a:rPr lang="fr-FR" b="1" dirty="0" smtClean="0">
                <a:ea typeface="Times New Roman" pitchFamily="18" charset="0"/>
                <a:cs typeface="Times New Roman" pitchFamily="18" charset="0"/>
              </a:rPr>
              <a:t>) et un acide uronique ( soit l’acide </a:t>
            </a:r>
            <a:r>
              <a:rPr lang="fr-FR" b="1" dirty="0" err="1" smtClean="0">
                <a:ea typeface="Times New Roman" pitchFamily="18" charset="0"/>
                <a:cs typeface="Times New Roman" pitchFamily="18" charset="0"/>
              </a:rPr>
              <a:t>glucuronique</a:t>
            </a:r>
            <a:r>
              <a:rPr lang="fr-FR" b="1" dirty="0" smtClean="0">
                <a:ea typeface="Times New Roman" pitchFamily="18" charset="0"/>
                <a:cs typeface="Times New Roman" pitchFamily="18" charset="0"/>
              </a:rPr>
              <a:t> ou l’acide </a:t>
            </a:r>
            <a:r>
              <a:rPr lang="fr-FR" b="1" dirty="0" err="1" smtClean="0">
                <a:ea typeface="Times New Roman" pitchFamily="18" charset="0"/>
                <a:cs typeface="Times New Roman" pitchFamily="18" charset="0"/>
              </a:rPr>
              <a:t>iduronique</a:t>
            </a:r>
            <a:r>
              <a:rPr lang="fr-FR" b="1" dirty="0" smtClean="0">
                <a:ea typeface="Times New Roman" pitchFamily="18" charset="0"/>
                <a:cs typeface="Times New Roman" pitchFamily="18" charset="0"/>
              </a:rPr>
              <a:t>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039044" y="515719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Après la synthèse divers </a:t>
            </a:r>
            <a:r>
              <a:rPr lang="fr-FR" dirty="0" err="1" smtClean="0"/>
              <a:t>goupements</a:t>
            </a:r>
            <a:r>
              <a:rPr lang="fr-FR" dirty="0" smtClean="0"/>
              <a:t> hydroxylés peuvent être sulfatés.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39044" y="548680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 connaît 5 variétés de GAG: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111052" y="1556792"/>
            <a:ext cx="561662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fr-FR" sz="3200" dirty="0" smtClean="0"/>
              <a:t>Acide </a:t>
            </a:r>
            <a:r>
              <a:rPr lang="fr-FR" sz="3200" dirty="0" err="1" smtClean="0"/>
              <a:t>Hyaluronique</a:t>
            </a:r>
            <a:endParaRPr lang="fr-FR" sz="3200" dirty="0" smtClean="0"/>
          </a:p>
          <a:p>
            <a:pPr>
              <a:buFont typeface="Wingdings" pitchFamily="2" charset="2"/>
              <a:buChar char="§"/>
            </a:pPr>
            <a:r>
              <a:rPr lang="fr-FR" sz="3200" dirty="0" smtClean="0"/>
              <a:t> chondroitines sulfates </a:t>
            </a:r>
          </a:p>
          <a:p>
            <a:pPr>
              <a:buFont typeface="Wingdings" pitchFamily="2" charset="2"/>
              <a:buChar char="§"/>
            </a:pPr>
            <a:r>
              <a:rPr lang="fr-FR" sz="3200" dirty="0" smtClean="0"/>
              <a:t> </a:t>
            </a:r>
            <a:r>
              <a:rPr lang="fr-FR" sz="3200" dirty="0" err="1" smtClean="0"/>
              <a:t>keratanes</a:t>
            </a:r>
            <a:r>
              <a:rPr lang="fr-FR" sz="3200" dirty="0" smtClean="0"/>
              <a:t> sulfates </a:t>
            </a:r>
          </a:p>
          <a:p>
            <a:pPr>
              <a:buFont typeface="Wingdings" pitchFamily="2" charset="2"/>
              <a:buChar char="§"/>
            </a:pPr>
            <a:r>
              <a:rPr lang="fr-FR" sz="3200" dirty="0" smtClean="0"/>
              <a:t> dermatanes sulfates </a:t>
            </a:r>
          </a:p>
          <a:p>
            <a:pPr>
              <a:buFont typeface="Wingdings" pitchFamily="2" charset="2"/>
              <a:buChar char="§"/>
            </a:pPr>
            <a:r>
              <a:rPr lang="fr-FR" sz="3200" dirty="0" smtClean="0"/>
              <a:t> héparine/</a:t>
            </a:r>
            <a:r>
              <a:rPr lang="fr-FR" sz="3200" dirty="0" err="1" smtClean="0"/>
              <a:t>héparanes</a:t>
            </a:r>
            <a:r>
              <a:rPr lang="fr-FR" sz="3200" dirty="0" smtClean="0"/>
              <a:t> sulfates </a:t>
            </a:r>
            <a:endParaRPr lang="fr-FR" sz="2800" dirty="0" smtClean="0"/>
          </a:p>
          <a:p>
            <a:endParaRPr lang="fr-FR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695228" y="188640"/>
            <a:ext cx="4896544" cy="663352"/>
          </a:xfrm>
        </p:spPr>
        <p:txBody>
          <a:bodyPr/>
          <a:lstStyle/>
          <a:p>
            <a:r>
              <a:rPr lang="fr-FR" sz="2400" i="1" dirty="0" smtClean="0">
                <a:latin typeface="+mn-lt"/>
              </a:rPr>
              <a:t>SERIES D ET L DES OSES </a:t>
            </a:r>
            <a:endParaRPr lang="fr-FR" sz="2400" i="1" dirty="0"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79004" y="1196752"/>
            <a:ext cx="91450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LA  PLUPART DES OSES NATURELS APPARTIENNENT A LA SERIE D; </a:t>
            </a:r>
          </a:p>
          <a:p>
            <a:endParaRPr lang="fr-FR" dirty="0" smtClean="0"/>
          </a:p>
          <a:p>
            <a:r>
              <a:rPr lang="fr-FR" dirty="0" smtClean="0"/>
              <a:t>Parmi cette série D les plus fréquemment rencontrés  sont :  glucose , galactose, ribose , arabinose, mannose, </a:t>
            </a:r>
            <a:r>
              <a:rPr lang="fr-FR" dirty="0" err="1" smtClean="0"/>
              <a:t>erythrose</a:t>
            </a:r>
            <a:r>
              <a:rPr lang="fr-FR" dirty="0" smtClean="0"/>
              <a:t>.  Fructose, </a:t>
            </a:r>
            <a:r>
              <a:rPr lang="fr-FR" dirty="0" err="1" smtClean="0"/>
              <a:t>ribulose</a:t>
            </a:r>
            <a:r>
              <a:rPr lang="fr-FR" dirty="0" smtClean="0"/>
              <a:t>, xylulose);</a:t>
            </a:r>
          </a:p>
          <a:p>
            <a:endParaRPr lang="fr-FR" dirty="0" smtClean="0"/>
          </a:p>
          <a:p>
            <a:r>
              <a:rPr lang="fr-FR" dirty="0" smtClean="0"/>
              <a:t>La présence d’un  centre d’asymétrie donne à la molécule un pouvoir rotatoire : capacité de dévier la lumière polarisée;</a:t>
            </a:r>
          </a:p>
          <a:p>
            <a:endParaRPr lang="fr-FR" dirty="0" smtClean="0"/>
          </a:p>
          <a:p>
            <a:r>
              <a:rPr lang="fr-FR" dirty="0" smtClean="0"/>
              <a:t>L’appartenance à une série ne préjuge pas du sens du pouvoir rotatoire     ( </a:t>
            </a:r>
            <a:r>
              <a:rPr lang="fr-FR" dirty="0" err="1" smtClean="0"/>
              <a:t>exp</a:t>
            </a:r>
            <a:r>
              <a:rPr lang="fr-FR" dirty="0" smtClean="0"/>
              <a:t> le D-Fructose  est lévogyre).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Essaid\Desktop\Untitled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092" y="764704"/>
            <a:ext cx="6768752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ZoneTexte 3"/>
          <p:cNvSpPr txBox="1"/>
          <p:nvPr/>
        </p:nvSpPr>
        <p:spPr>
          <a:xfrm>
            <a:off x="2047156" y="0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Acide </a:t>
            </a:r>
            <a:r>
              <a:rPr lang="fr-FR" sz="3200" dirty="0" err="1" smtClean="0"/>
              <a:t>hyaluronique</a:t>
            </a:r>
            <a:r>
              <a:rPr lang="fr-FR" sz="3200" dirty="0" smtClean="0"/>
              <a:t> </a:t>
            </a:r>
            <a:endParaRPr lang="fr-FR" sz="3200" dirty="0"/>
          </a:p>
        </p:txBody>
      </p:sp>
      <p:sp>
        <p:nvSpPr>
          <p:cNvPr id="5" name="Rectangle 4"/>
          <p:cNvSpPr/>
          <p:nvPr/>
        </p:nvSpPr>
        <p:spPr>
          <a:xfrm>
            <a:off x="679004" y="3645024"/>
            <a:ext cx="9067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         -</a:t>
            </a:r>
            <a:r>
              <a:rPr lang="fr-FR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Différent </a:t>
            </a: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des autres GAG par : 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Non sulfaté</a:t>
            </a:r>
          </a:p>
          <a:p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-N’est pas lié aux protéines de façon covalente. </a:t>
            </a:r>
          </a:p>
          <a:p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(Liaisons ioniques)</a:t>
            </a:r>
          </a:p>
          <a:p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-Le seul GAG présent aussi chez les </a:t>
            </a:r>
            <a:r>
              <a:rPr lang="fr-FR" sz="1600" b="1" dirty="0" err="1">
                <a:latin typeface="Times New Roman" pitchFamily="18" charset="0"/>
                <a:cs typeface="Times New Roman" pitchFamily="18" charset="0"/>
              </a:rPr>
              <a:t>bacteries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            -Nombre de répétitions </a:t>
            </a:r>
            <a:r>
              <a:rPr lang="fr-FR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 variable, peut atteindre 50.000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fr-FR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-Fonction : </a:t>
            </a: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lubrifiant, shock absorber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fr-FR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-Localisation : </a:t>
            </a: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liquide synovial, humeur vitrée, cordon ombilical, tissu conjonctif lâche et cartilage.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Essaid\Desktop\Untitled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092" y="1196752"/>
            <a:ext cx="655272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2767236" y="375047"/>
            <a:ext cx="4035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FF00"/>
                </a:solidFill>
                <a:cs typeface="Times New Roman" pitchFamily="18" charset="0"/>
              </a:rPr>
              <a:t>Chondroitines 4- et 6-sulfates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79004" y="4725144"/>
            <a:ext cx="82493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-Le GAG le plus abondant dans le corps humain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fr-FR" sz="1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-Se lient 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aux </a:t>
            </a:r>
            <a:r>
              <a:rPr lang="fr-FR" sz="1800" b="1" dirty="0" err="1">
                <a:latin typeface="Times New Roman" pitchFamily="18" charset="0"/>
                <a:cs typeface="Times New Roman" pitchFamily="18" charset="0"/>
              </a:rPr>
              <a:t>proteines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 par un motif  </a:t>
            </a:r>
            <a:r>
              <a:rPr lang="fr-FR" sz="1800" b="1" dirty="0" err="1">
                <a:latin typeface="Times New Roman" pitchFamily="18" charset="0"/>
                <a:cs typeface="Times New Roman" pitchFamily="18" charset="0"/>
              </a:rPr>
              <a:t>trisaccharidique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 constant                                               (serine ou </a:t>
            </a:r>
            <a:r>
              <a:rPr lang="fr-FR" sz="1800" b="1" dirty="0" err="1">
                <a:latin typeface="Times New Roman" pitchFamily="18" charset="0"/>
                <a:cs typeface="Times New Roman" pitchFamily="18" charset="0"/>
              </a:rPr>
              <a:t>threonine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1800" b="1" dirty="0" err="1">
                <a:latin typeface="Times New Roman" pitchFamily="18" charset="0"/>
                <a:cs typeface="Times New Roman" pitchFamily="18" charset="0"/>
              </a:rPr>
              <a:t>Xyl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1800" b="1" dirty="0" err="1">
                <a:latin typeface="Times New Roman" pitchFamily="18" charset="0"/>
                <a:cs typeface="Times New Roman" pitchFamily="18" charset="0"/>
              </a:rPr>
              <a:t>Gal-Gal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fr-FR" sz="1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Localisation : 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cartilage, tendons, ligaments, aorte et cornée.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www.ftlpo.net/dossiers/2003/groupsang/rappel_fichiers/image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7076" y="1556792"/>
            <a:ext cx="7128792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ZoneTexte 2"/>
          <p:cNvSpPr txBox="1"/>
          <p:nvPr/>
        </p:nvSpPr>
        <p:spPr>
          <a:xfrm>
            <a:off x="2263180" y="260648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GLYCOPROTEINES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62068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Groupes sanguins </a:t>
            </a:r>
            <a:endParaRPr lang="fr-FR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55068" y="2276872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METABOLISME DES GLUCIDES </a:t>
            </a:r>
            <a:endParaRPr lang="fr-FR" sz="4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31132" y="188640"/>
            <a:ext cx="6768752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DIGESTION  ET ABSORPTION DES SUCRES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62980" y="1490008"/>
            <a:ext cx="9289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période postprandiale les glucides sont apportés sous différentes formes :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monosaccharides ( fructose, glucose, etc.)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disaccharides  (≈ 30 à 40% de la ration alimentaire)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Polysaccharides  ( amidon , glycogène) ≈ 60% de la ration alimentaire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34988" y="4149080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Au niveau intestinal,  les polysaccharides et les disaccharides sont attaqués par des enzymes pancréatiques et par des disaccharidases intestinales pour donner  des monosaccharides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62980" y="188640"/>
            <a:ext cx="9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LES CINQ DISACCHARIDASES</a:t>
            </a:r>
          </a:p>
          <a:p>
            <a:pPr algn="ctr"/>
            <a:r>
              <a:rPr lang="fr-FR" sz="2800" b="1" dirty="0" smtClean="0"/>
              <a:t> DE LA BORDURE EN BROSSE </a:t>
            </a:r>
            <a:endParaRPr lang="fr-FR" sz="2800" b="1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471092" y="1700804"/>
          <a:ext cx="7704855" cy="432048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68285"/>
                <a:gridCol w="2568285"/>
                <a:gridCol w="2568285"/>
              </a:tblGrid>
              <a:tr h="681484">
                <a:tc>
                  <a:txBody>
                    <a:bodyPr/>
                    <a:lstStyle/>
                    <a:p>
                      <a:pPr algn="ctr"/>
                      <a:r>
                        <a:rPr lang="fr-FR" sz="2800" i="1" dirty="0" smtClean="0"/>
                        <a:t>Disaccharides</a:t>
                      </a:r>
                      <a:endParaRPr lang="fr-FR" sz="28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 smtClean="0"/>
                        <a:t>Structure </a:t>
                      </a:r>
                      <a:endParaRPr lang="fr-FR" sz="24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 smtClean="0"/>
                        <a:t>Disaccharidases </a:t>
                      </a:r>
                      <a:endParaRPr lang="fr-FR" sz="24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81484">
                <a:tc>
                  <a:txBody>
                    <a:bodyPr/>
                    <a:lstStyle/>
                    <a:p>
                      <a:r>
                        <a:rPr lang="fr-FR" sz="2800" b="1" dirty="0" smtClean="0"/>
                        <a:t>Maltose</a:t>
                      </a:r>
                      <a:endParaRPr lang="fr-FR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Maltase </a:t>
                      </a:r>
                      <a:endParaRPr lang="fr-FR" sz="20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43170">
                <a:tc>
                  <a:txBody>
                    <a:bodyPr/>
                    <a:lstStyle/>
                    <a:p>
                      <a:r>
                        <a:rPr lang="fr-FR" sz="2400" b="1" dirty="0" err="1" smtClean="0"/>
                        <a:t>Isomaltose</a:t>
                      </a:r>
                      <a:r>
                        <a:rPr lang="fr-FR" sz="2400" b="1" dirty="0" smtClean="0"/>
                        <a:t> 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  <a:r>
                        <a:rPr lang="fr-FR" sz="20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Glc</a:t>
                      </a:r>
                      <a:r>
                        <a:rPr lang="el-GR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α</a:t>
                      </a:r>
                      <a:r>
                        <a:rPr lang="fr-FR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(1      6)</a:t>
                      </a:r>
                      <a:r>
                        <a:rPr lang="fr-FR" sz="20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Glc</a:t>
                      </a:r>
                      <a:r>
                        <a:rPr lang="el-GR" sz="20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α</a:t>
                      </a:r>
                      <a:endParaRPr lang="fr-FR" sz="20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err="1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Isomaltase</a:t>
                      </a:r>
                      <a:r>
                        <a:rPr lang="fr-FR" sz="20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endParaRPr lang="fr-FR" sz="20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51378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Saccharose ou sucrose 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Saccharase </a:t>
                      </a:r>
                      <a:endParaRPr lang="fr-FR" sz="20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1484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Lactose 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Lactase </a:t>
                      </a:r>
                      <a:endParaRPr lang="fr-FR" sz="20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1484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Tréhalose 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err="1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Tréhalase</a:t>
                      </a:r>
                      <a:r>
                        <a:rPr lang="fr-FR" sz="20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endParaRPr lang="fr-FR" sz="20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87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9404" y="2492896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1671" y="3982963"/>
            <a:ext cx="1829941" cy="38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3013" y="4725144"/>
            <a:ext cx="162458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7562" y="5445224"/>
            <a:ext cx="192405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cteur droit avec flèche 13"/>
          <p:cNvCxnSpPr/>
          <p:nvPr/>
        </p:nvCxnSpPr>
        <p:spPr bwMode="auto">
          <a:xfrm>
            <a:off x="4999484" y="3284984"/>
            <a:ext cx="288032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004" y="295275"/>
            <a:ext cx="8928992" cy="6267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044" y="1484784"/>
            <a:ext cx="8424936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7116" y="2420888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 bwMode="auto">
          <a:xfrm>
            <a:off x="7735788" y="1484784"/>
            <a:ext cx="2551212" cy="792088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807796" y="1412777"/>
            <a:ext cx="247920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Tous les monosaccharides </a:t>
            </a:r>
            <a:endParaRPr lang="fr-F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239844" y="5118283"/>
            <a:ext cx="1656184" cy="830997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Diffusion</a:t>
            </a:r>
          </a:p>
          <a:p>
            <a:pPr algn="ctr"/>
            <a:r>
              <a:rPr lang="fr-FR" dirty="0" smtClean="0"/>
              <a:t>Simple 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911252" y="220486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4">
                    <a:lumMod val="10000"/>
                  </a:schemeClr>
                </a:solidFill>
              </a:rPr>
              <a:t>SGLUT1</a:t>
            </a:r>
            <a:endParaRPr lang="fr-FR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063380" y="458112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4">
                    <a:lumMod val="10000"/>
                  </a:schemeClr>
                </a:solidFill>
              </a:rPr>
              <a:t>GLUT2</a:t>
            </a:r>
            <a:endParaRPr lang="fr-FR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67036" y="299695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4">
                    <a:lumMod val="10000"/>
                  </a:schemeClr>
                </a:solidFill>
              </a:rPr>
              <a:t>GLUT5</a:t>
            </a:r>
            <a:endParaRPr lang="fr-FR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255068" y="177281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4">
                    <a:lumMod val="10000"/>
                  </a:schemeClr>
                </a:solidFill>
              </a:rPr>
              <a:t>Fructose</a:t>
            </a:r>
            <a:r>
              <a:rPr lang="fr-FR" sz="20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endParaRPr lang="fr-FR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 bwMode="auto">
          <a:xfrm>
            <a:off x="1975148" y="2132856"/>
            <a:ext cx="0" cy="2952328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751012" y="5157192"/>
            <a:ext cx="1512168" cy="830997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Diffusion</a:t>
            </a:r>
          </a:p>
          <a:p>
            <a:pPr algn="ctr"/>
            <a:r>
              <a:rPr lang="fr-FR" dirty="0" smtClean="0"/>
              <a:t>facilitée  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2983260" y="177281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4">
                    <a:lumMod val="10000"/>
                  </a:schemeClr>
                </a:solidFill>
              </a:rPr>
              <a:t>2</a:t>
            </a:r>
            <a:endParaRPr lang="fr-FR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127276" y="6027003"/>
            <a:ext cx="1512168" cy="830997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Diffusion</a:t>
            </a:r>
          </a:p>
          <a:p>
            <a:pPr algn="ctr"/>
            <a:r>
              <a:rPr lang="fr-FR" dirty="0" smtClean="0"/>
              <a:t>Active   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582144" y="116632"/>
            <a:ext cx="6449788" cy="461665"/>
          </a:xfrm>
          <a:prstGeom prst="rect">
            <a:avLst/>
          </a:prstGeom>
          <a:solidFill>
            <a:schemeClr val="accent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fr-FR" dirty="0" smtClean="0"/>
              <a:t>ABSORPTION INTESTINALE DES SUCRES 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74948" y="766445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/>
              <a:t>SGLUT: Sodium Glucose Transporter</a:t>
            </a:r>
          </a:p>
          <a:p>
            <a:r>
              <a:rPr lang="fr-FR" sz="1800" b="1" dirty="0" smtClean="0"/>
              <a:t>GLUT:   Glucose transporter   </a:t>
            </a:r>
            <a:endParaRPr lang="fr-F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964" y="980728"/>
            <a:ext cx="5904655" cy="5400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ZoneTexte 2"/>
          <p:cNvSpPr txBox="1"/>
          <p:nvPr/>
        </p:nvSpPr>
        <p:spPr>
          <a:xfrm>
            <a:off x="2191172" y="332656"/>
            <a:ext cx="6449788" cy="461665"/>
          </a:xfrm>
          <a:prstGeom prst="rect">
            <a:avLst/>
          </a:prstGeom>
          <a:solidFill>
            <a:schemeClr val="accent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fr-FR" dirty="0" smtClean="0"/>
              <a:t>ABSORPTION INTESTINALE DES SUCRES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439644" y="1844824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pPr algn="just"/>
            <a:r>
              <a:rPr lang="fr-FR" dirty="0" smtClean="0"/>
              <a:t>Un autre exemple du transport secondairement actif</a:t>
            </a:r>
            <a:endParaRPr lang="fr-FR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679004" y="764704"/>
          <a:ext cx="9145017" cy="580430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339"/>
                <a:gridCol w="3048339"/>
                <a:gridCol w="3048339"/>
              </a:tblGrid>
              <a:tr h="56316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Transporteurs bidirectionnels</a:t>
                      </a:r>
                      <a:r>
                        <a:rPr lang="fr-FR" baseline="0" dirty="0" smtClean="0"/>
                        <a:t> facilitants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Localisation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Substrat </a:t>
                      </a:r>
                      <a:endParaRPr lang="fr-FR" dirty="0"/>
                    </a:p>
                  </a:txBody>
                  <a:tcPr/>
                </a:tc>
              </a:tr>
              <a:tr h="563169">
                <a:tc>
                  <a:txBody>
                    <a:bodyPr/>
                    <a:lstStyle/>
                    <a:p>
                      <a:r>
                        <a:rPr lang="fr-FR" b="1" dirty="0" smtClean="0"/>
                        <a:t>GLUT1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Ubiquitaire</a:t>
                      </a:r>
                      <a:r>
                        <a:rPr lang="fr-FR" b="1" baseline="0" dirty="0" smtClean="0"/>
                        <a:t> 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Glucose , galactose et mannose </a:t>
                      </a:r>
                      <a:endParaRPr lang="fr-FR" b="1" dirty="0"/>
                    </a:p>
                  </a:txBody>
                  <a:tcPr/>
                </a:tc>
              </a:tr>
              <a:tr h="563169">
                <a:tc>
                  <a:txBody>
                    <a:bodyPr/>
                    <a:lstStyle/>
                    <a:p>
                      <a:r>
                        <a:rPr lang="fr-FR" b="1" dirty="0" smtClean="0"/>
                        <a:t>GLUT2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Foie, intestin</a:t>
                      </a:r>
                      <a:r>
                        <a:rPr lang="fr-FR" b="1" baseline="0" dirty="0" smtClean="0"/>
                        <a:t> , rein , cellules ß pancréatiques, , cerveau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Glucose , fructose </a:t>
                      </a:r>
                      <a:endParaRPr lang="fr-FR" b="1" dirty="0"/>
                    </a:p>
                  </a:txBody>
                  <a:tcPr/>
                </a:tc>
              </a:tr>
              <a:tr h="563169">
                <a:tc>
                  <a:txBody>
                    <a:bodyPr/>
                    <a:lstStyle/>
                    <a:p>
                      <a:r>
                        <a:rPr lang="fr-FR" b="1" dirty="0" smtClean="0"/>
                        <a:t>GLUT3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Ubiquitaire 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Glucose </a:t>
                      </a:r>
                      <a:endParaRPr lang="fr-FR" b="1" dirty="0"/>
                    </a:p>
                  </a:txBody>
                  <a:tcPr/>
                </a:tc>
              </a:tr>
              <a:tr h="563169">
                <a:tc>
                  <a:txBody>
                    <a:bodyPr/>
                    <a:lstStyle/>
                    <a:p>
                      <a:r>
                        <a:rPr lang="fr-FR" b="1" dirty="0" smtClean="0"/>
                        <a:t>GLUT4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Muscle squelettique, cardiaque, tissu adipeux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Glucose </a:t>
                      </a:r>
                      <a:endParaRPr lang="fr-FR" b="1" dirty="0"/>
                    </a:p>
                  </a:txBody>
                  <a:tcPr/>
                </a:tc>
              </a:tr>
              <a:tr h="563169">
                <a:tc>
                  <a:txBody>
                    <a:bodyPr/>
                    <a:lstStyle/>
                    <a:p>
                      <a:r>
                        <a:rPr lang="fr-FR" b="1" dirty="0" smtClean="0"/>
                        <a:t>GLUT5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Intestin 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Fructose </a:t>
                      </a:r>
                      <a:endParaRPr lang="fr-FR" b="1" dirty="0"/>
                    </a:p>
                  </a:txBody>
                  <a:tcPr/>
                </a:tc>
              </a:tr>
              <a:tr h="563169">
                <a:tc gridSpan="3"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Transporteurs secondairement actifs , sodium dépendants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63169">
                <a:tc>
                  <a:txBody>
                    <a:bodyPr/>
                    <a:lstStyle/>
                    <a:p>
                      <a:r>
                        <a:rPr lang="fr-FR" b="1" dirty="0" smtClean="0"/>
                        <a:t>SGLUT1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Intestin et rein </a:t>
                      </a:r>
                    </a:p>
                    <a:p>
                      <a:pPr algn="ctr"/>
                      <a:endParaRPr lang="fr-FR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Glucose (2Na+/1glucose), galactose </a:t>
                      </a:r>
                    </a:p>
                    <a:p>
                      <a:r>
                        <a:rPr lang="fr-FR" b="1" dirty="0" smtClean="0"/>
                        <a:t> </a:t>
                      </a:r>
                      <a:endParaRPr lang="fr-FR" b="1" dirty="0"/>
                    </a:p>
                  </a:txBody>
                  <a:tcPr/>
                </a:tc>
              </a:tr>
              <a:tr h="563169">
                <a:tc>
                  <a:txBody>
                    <a:bodyPr/>
                    <a:lstStyle/>
                    <a:p>
                      <a:r>
                        <a:rPr lang="fr-FR" b="1" dirty="0" smtClean="0"/>
                        <a:t>SGLUT2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Rein 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 Glucose (1Na+/1glucose)</a:t>
                      </a:r>
                    </a:p>
                    <a:p>
                      <a:endParaRPr lang="fr-F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119164" y="116632"/>
            <a:ext cx="5832648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Classification des transporteurs de glucose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847356" y="18864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ISOMERIE DES OSES  </a:t>
            </a:r>
            <a:endParaRPr lang="fr-FR" sz="2800" dirty="0"/>
          </a:p>
        </p:txBody>
      </p:sp>
      <p:pic>
        <p:nvPicPr>
          <p:cNvPr id="23554" name="Picture 2" descr="http://upload.wikimedia.org/wikipedia/commons/5/53/D_et_l_gluco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5508" y="1484784"/>
            <a:ext cx="3888432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ZoneTexte 6"/>
          <p:cNvSpPr txBox="1"/>
          <p:nvPr/>
        </p:nvSpPr>
        <p:spPr>
          <a:xfrm>
            <a:off x="246956" y="980728"/>
            <a:ext cx="44644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En projection plane , les </a:t>
            </a:r>
            <a:r>
              <a:rPr lang="fr-FR" b="1" dirty="0" smtClean="0">
                <a:solidFill>
                  <a:schemeClr val="accent1"/>
                </a:solidFill>
              </a:rPr>
              <a:t>énantiomorphes</a:t>
            </a:r>
            <a:r>
              <a:rPr lang="fr-FR" dirty="0" smtClean="0"/>
              <a:t> sont des monosaccharides dont l’un est l’image en miroir de l’autre: configuration opposée autour de chaque atome chiral. 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Les </a:t>
            </a:r>
            <a:r>
              <a:rPr lang="fr-FR" dirty="0" err="1" smtClean="0"/>
              <a:t>stérioisomères</a:t>
            </a:r>
            <a:r>
              <a:rPr lang="fr-FR" dirty="0" smtClean="0"/>
              <a:t> non énantiomorphes sont appelés </a:t>
            </a:r>
            <a:r>
              <a:rPr lang="fr-FR" b="1" dirty="0" err="1" smtClean="0">
                <a:solidFill>
                  <a:schemeClr val="accent1"/>
                </a:solidFill>
              </a:rPr>
              <a:t>diastérioisomères</a:t>
            </a:r>
            <a:r>
              <a:rPr lang="fr-FR" b="1" dirty="0" smtClean="0">
                <a:solidFill>
                  <a:schemeClr val="accent1"/>
                </a:solidFill>
              </a:rPr>
              <a:t>. </a:t>
            </a:r>
          </a:p>
          <a:p>
            <a:pPr algn="just"/>
            <a:endParaRPr lang="fr-FR" b="1" dirty="0" smtClean="0">
              <a:solidFill>
                <a:schemeClr val="accent1"/>
              </a:solidFill>
            </a:endParaRPr>
          </a:p>
          <a:p>
            <a:pPr algn="just"/>
            <a:r>
              <a:rPr lang="fr-FR" dirty="0" smtClean="0"/>
              <a:t>Des </a:t>
            </a:r>
            <a:r>
              <a:rPr lang="fr-FR" b="1" dirty="0" smtClean="0">
                <a:solidFill>
                  <a:schemeClr val="accent1"/>
                </a:solidFill>
              </a:rPr>
              <a:t>épimères</a:t>
            </a:r>
            <a:r>
              <a:rPr lang="fr-FR" dirty="0" smtClean="0"/>
              <a:t> sont des </a:t>
            </a:r>
            <a:r>
              <a:rPr lang="fr-FR" dirty="0" err="1" smtClean="0"/>
              <a:t>diastérioisomères</a:t>
            </a:r>
            <a:r>
              <a:rPr lang="fr-FR" dirty="0" smtClean="0"/>
              <a:t> ne différant que par un seul centre chiral ( </a:t>
            </a:r>
            <a:r>
              <a:rPr lang="fr-FR" dirty="0" err="1" smtClean="0"/>
              <a:t>exp</a:t>
            </a:r>
            <a:r>
              <a:rPr lang="fr-FR" dirty="0" smtClean="0"/>
              <a:t>. D –glucose et D-galactose).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007596" y="88955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</a:rPr>
              <a:t>énantiomères</a:t>
            </a:r>
            <a:endParaRPr lang="fr-F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03140" y="231031"/>
            <a:ext cx="6449788" cy="461665"/>
          </a:xfrm>
          <a:prstGeom prst="rect">
            <a:avLst/>
          </a:prstGeom>
          <a:solidFill>
            <a:schemeClr val="accent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fr-FR" dirty="0" smtClean="0"/>
              <a:t>ABSORPTION INTESTINALE DES SUCRES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895028" y="1292567"/>
            <a:ext cx="864096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Tous les sucres simples peuvent passer à travers la membrane plasmique, par simple diffusion  ne nécessitant pas de l’énergie.      Ce mode de transport est négligeable car les sucres sont hydrophiles .  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967036" y="4974267"/>
            <a:ext cx="8496944" cy="830997"/>
          </a:xfrm>
          <a:prstGeom prst="rect">
            <a:avLst/>
          </a:prstGeom>
          <a:solidFill>
            <a:schemeClr val="accent5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Cependant, le principal mécanisme d’absorption des sucres est un mécanisme actif nécessitant une dépense énergétique. 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95028" y="3236783"/>
            <a:ext cx="8784976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Les sucres peuvent  se lier à des transporteurs membranaires ( famille des GLUT) facilitant leur passage , il s’agit d’un processus non énergétique, c’est la diffusion facilitée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80" y="260648"/>
            <a:ext cx="9217024" cy="6408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31132" y="26064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i="1" dirty="0" smtClean="0"/>
              <a:t>GLYCOLYSE </a:t>
            </a:r>
            <a:endParaRPr lang="fr-FR" sz="3600" b="1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246956" y="2614260"/>
            <a:ext cx="76328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 smtClean="0"/>
              <a:t>La glycolyse est l’ensemble des réactions biochimiques, cytoplasmiques, dont les réactions sont calquées sur celles de la fermentation alcoolique, et qui vont permettre le passage du  glucose 6 phosphate à l’acide pyruvique; c’est un processus anaérobique</a:t>
            </a:r>
            <a:endParaRPr lang="fr-FR" sz="3200" dirty="0"/>
          </a:p>
        </p:txBody>
      </p:sp>
      <p:pic>
        <p:nvPicPr>
          <p:cNvPr id="2050" name="Picture 2" descr="http://www.pearsonhighered.com/mathews/GH/GLU6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1812" y="404664"/>
            <a:ext cx="2088232" cy="1637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Flèche vers le bas 6"/>
          <p:cNvSpPr/>
          <p:nvPr/>
        </p:nvSpPr>
        <p:spPr bwMode="auto">
          <a:xfrm>
            <a:off x="8815908" y="2492896"/>
            <a:ext cx="648072" cy="2808312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2" name="Picture 4" descr="http://strangesounds.org/wp-content/uploads/2013/04/BO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99884" y="3356992"/>
            <a:ext cx="1080120" cy="72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ZoneTexte 7"/>
          <p:cNvSpPr txBox="1"/>
          <p:nvPr/>
        </p:nvSpPr>
        <p:spPr>
          <a:xfrm>
            <a:off x="7663780" y="5589240"/>
            <a:ext cx="262322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b="1" dirty="0" smtClean="0"/>
              <a:t>2   PYRUVATES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95028" y="260648"/>
            <a:ext cx="6192688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1ere Etape : Phosphorylation du glucose </a:t>
            </a:r>
            <a:endParaRPr lang="fr-FR" sz="2800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7076" y="1268760"/>
            <a:ext cx="7560840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Flèche droite 11"/>
          <p:cNvSpPr/>
          <p:nvPr/>
        </p:nvSpPr>
        <p:spPr bwMode="auto">
          <a:xfrm>
            <a:off x="4495428" y="2492896"/>
            <a:ext cx="720080" cy="2880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471092" y="422108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GLUCOSE 			       </a:t>
            </a:r>
            <a:r>
              <a:rPr lang="fr-FR" dirty="0" err="1" smtClean="0"/>
              <a:t>GLUCOSE</a:t>
            </a:r>
            <a:r>
              <a:rPr lang="fr-FR" dirty="0" smtClean="0"/>
              <a:t>  6 P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967036" y="4941168"/>
            <a:ext cx="957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Cette réaction est catalysée par l’</a:t>
            </a:r>
            <a:r>
              <a:rPr lang="fr-FR" dirty="0" err="1" smtClean="0"/>
              <a:t>héxokinase</a:t>
            </a:r>
            <a:r>
              <a:rPr lang="fr-FR" dirty="0" smtClean="0"/>
              <a:t> et par la </a:t>
            </a:r>
            <a:r>
              <a:rPr lang="fr-FR" dirty="0" err="1" smtClean="0"/>
              <a:t>glucokinase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567436" y="2204864"/>
            <a:ext cx="6480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Mg2+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246956" y="5661248"/>
            <a:ext cx="9721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/>
              <a:t>Héxokinase</a:t>
            </a:r>
            <a:r>
              <a:rPr lang="fr-FR" sz="2000" dirty="0" smtClean="0"/>
              <a:t> : KM = 10-4 M, enzyme ubiquitaire , non spécifique, inhibée par son produit</a:t>
            </a:r>
            <a:endParaRPr lang="fr-FR" sz="20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46956" y="6093296"/>
            <a:ext cx="9361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/>
              <a:t>Glucokinase</a:t>
            </a:r>
            <a:r>
              <a:rPr lang="fr-FR" sz="2000" dirty="0" smtClean="0"/>
              <a:t> :  KM = 10-2 M , hépatique et pancréatique, n’est inhibée par son produit</a:t>
            </a:r>
            <a:endParaRPr lang="fr-FR" sz="2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7375748" y="404664"/>
            <a:ext cx="2520280" cy="83099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fr-FR" dirty="0" smtClean="0"/>
              <a:t>REACTION IRREVERSIBLE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4988" y="260648"/>
            <a:ext cx="756084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2</a:t>
            </a:r>
            <a:r>
              <a:rPr lang="fr-FR" sz="2800" baseline="30000" dirty="0" smtClean="0"/>
              <a:t>ème</a:t>
            </a:r>
            <a:r>
              <a:rPr lang="fr-FR" sz="2800" dirty="0" smtClean="0"/>
              <a:t> Etape : Isomérisation du G 6P en Fructoses 6P</a:t>
            </a:r>
            <a:endParaRPr lang="fr-F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092" y="1700808"/>
            <a:ext cx="7200800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ZoneTexte 3"/>
          <p:cNvSpPr txBox="1"/>
          <p:nvPr/>
        </p:nvSpPr>
        <p:spPr>
          <a:xfrm>
            <a:off x="4639444" y="2492896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Hexose isomérase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03140" y="544522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Glucose 6 P 				Fructose 6 P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855468" y="34290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FF0000"/>
                </a:solidFill>
              </a:rPr>
              <a:t>Mg2+</a:t>
            </a:r>
            <a:endParaRPr lang="fr-FR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ndir un rectangle avec un coin diagonal 12"/>
          <p:cNvSpPr/>
          <p:nvPr/>
        </p:nvSpPr>
        <p:spPr bwMode="auto">
          <a:xfrm>
            <a:off x="3631332" y="980728"/>
            <a:ext cx="2016224" cy="576064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Arrondir un rectangle avec un coin diagonal 11"/>
          <p:cNvSpPr/>
          <p:nvPr/>
        </p:nvSpPr>
        <p:spPr bwMode="auto">
          <a:xfrm>
            <a:off x="3703340" y="3933056"/>
            <a:ext cx="2520280" cy="576064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060" y="1556792"/>
            <a:ext cx="7992888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ZoneTexte 3"/>
          <p:cNvSpPr txBox="1"/>
          <p:nvPr/>
        </p:nvSpPr>
        <p:spPr>
          <a:xfrm>
            <a:off x="1111052" y="400506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Fructose 6 P                                                   Fructose 1,6 di P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18964" y="188640"/>
            <a:ext cx="7488832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3</a:t>
            </a:r>
            <a:r>
              <a:rPr lang="fr-FR" sz="2800" baseline="30000" dirty="0" smtClean="0"/>
              <a:t>ème</a:t>
            </a:r>
            <a:r>
              <a:rPr lang="fr-FR" sz="2800" dirty="0" smtClean="0"/>
              <a:t> Etape : Phosphorylation du Fructose en C1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4063380" y="256490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rgbClr val="FF0000"/>
                </a:solidFill>
              </a:rPr>
              <a:t>Phosphofructokinase 1</a:t>
            </a:r>
          </a:p>
          <a:p>
            <a:r>
              <a:rPr lang="fr-FR" sz="1800" b="1" dirty="0" smtClean="0">
                <a:solidFill>
                  <a:srgbClr val="FF0000"/>
                </a:solidFill>
              </a:rPr>
              <a:t>          (</a:t>
            </a:r>
            <a:r>
              <a:rPr lang="fr-FR" sz="1800" b="1" dirty="0" smtClean="0">
                <a:solidFill>
                  <a:srgbClr val="FF0000"/>
                </a:solidFill>
              </a:rPr>
              <a:t>PFK 1) </a:t>
            </a:r>
            <a:endParaRPr lang="fr-FR" sz="18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2980" y="5478323"/>
            <a:ext cx="9433048" cy="830997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Importante réaction de régulation avec de très nombreux régulateurs allostériques pour la PFK; Enzyme clé limitant la vitesse de l’ensemble          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631332" y="105273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ATP, Citrate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703340" y="400506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ADP, AMP, F 2,6 di P</a:t>
            </a:r>
            <a:endParaRPr lang="fr-FR" sz="2000" b="1" dirty="0"/>
          </a:p>
        </p:txBody>
      </p:sp>
      <p:sp>
        <p:nvSpPr>
          <p:cNvPr id="14" name="Flèche vers le bas 13"/>
          <p:cNvSpPr/>
          <p:nvPr/>
        </p:nvSpPr>
        <p:spPr bwMode="auto">
          <a:xfrm>
            <a:off x="4495428" y="1772816"/>
            <a:ext cx="360040" cy="648072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Flèche vers le bas 15"/>
          <p:cNvSpPr/>
          <p:nvPr/>
        </p:nvSpPr>
        <p:spPr bwMode="auto">
          <a:xfrm rot="10800000">
            <a:off x="4783460" y="3140968"/>
            <a:ext cx="360040" cy="648072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Moins 16"/>
          <p:cNvSpPr/>
          <p:nvPr/>
        </p:nvSpPr>
        <p:spPr bwMode="auto">
          <a:xfrm>
            <a:off x="4783460" y="1772816"/>
            <a:ext cx="504056" cy="432048"/>
          </a:xfrm>
          <a:prstGeom prst="mathMinus">
            <a:avLst/>
          </a:prstGeom>
          <a:solidFill>
            <a:schemeClr val="bg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Plus 17"/>
          <p:cNvSpPr/>
          <p:nvPr/>
        </p:nvSpPr>
        <p:spPr bwMode="auto">
          <a:xfrm>
            <a:off x="5143500" y="3284984"/>
            <a:ext cx="432048" cy="432048"/>
          </a:xfrm>
          <a:prstGeom prst="mathPlus">
            <a:avLst/>
          </a:prstGeom>
          <a:solidFill>
            <a:schemeClr val="bg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663780" y="437763"/>
            <a:ext cx="2520280" cy="83099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fr-FR" dirty="0" smtClean="0"/>
              <a:t>REACTION IRREVERSIBLE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036" y="1628800"/>
            <a:ext cx="8136904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ouble flèche horizontale 2"/>
          <p:cNvSpPr/>
          <p:nvPr/>
        </p:nvSpPr>
        <p:spPr bwMode="auto">
          <a:xfrm>
            <a:off x="4423420" y="2852936"/>
            <a:ext cx="864096" cy="360040"/>
          </a:xfrm>
          <a:prstGeom prst="leftRightArrow">
            <a:avLst/>
          </a:prstGeom>
          <a:solidFill>
            <a:schemeClr val="bg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4988" y="260648"/>
            <a:ext cx="9001000" cy="830997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4</a:t>
            </a:r>
            <a:r>
              <a:rPr lang="fr-FR" baseline="30000" dirty="0" smtClean="0"/>
              <a:t>ème</a:t>
            </a:r>
            <a:r>
              <a:rPr lang="fr-FR" dirty="0" smtClean="0"/>
              <a:t>   et 5</a:t>
            </a:r>
            <a:r>
              <a:rPr lang="fr-FR" baseline="30000" dirty="0" smtClean="0"/>
              <a:t>ème</a:t>
            </a:r>
            <a:r>
              <a:rPr lang="fr-FR" dirty="0" smtClean="0"/>
              <a:t> Etape: Scission du Fructose 1,6  bi phosphate et isomérisation des produits 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639444" y="443711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Phospho dihydroxyacétone (PDHA)</a:t>
            </a:r>
            <a:endParaRPr lang="fr-FR" sz="1800" dirty="0"/>
          </a:p>
        </p:txBody>
      </p:sp>
      <p:sp>
        <p:nvSpPr>
          <p:cNvPr id="6" name="ZoneTexte 5"/>
          <p:cNvSpPr txBox="1"/>
          <p:nvPr/>
        </p:nvSpPr>
        <p:spPr>
          <a:xfrm>
            <a:off x="7663780" y="44371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3 </a:t>
            </a:r>
            <a:r>
              <a:rPr lang="fr-FR" sz="1800" dirty="0" err="1" smtClean="0"/>
              <a:t>phospho</a:t>
            </a:r>
            <a:r>
              <a:rPr lang="fr-FR" sz="1800" dirty="0" smtClean="0"/>
              <a:t>-glycéraldéhyde</a:t>
            </a:r>
            <a:endParaRPr lang="fr-FR" sz="1800" dirty="0"/>
          </a:p>
        </p:txBody>
      </p:sp>
      <p:sp>
        <p:nvSpPr>
          <p:cNvPr id="7" name="ZoneTexte 6"/>
          <p:cNvSpPr txBox="1"/>
          <p:nvPr/>
        </p:nvSpPr>
        <p:spPr>
          <a:xfrm>
            <a:off x="3991372" y="3212976"/>
            <a:ext cx="1296144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Aldolase</a:t>
            </a:r>
            <a:r>
              <a:rPr lang="fr-FR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endParaRPr lang="fr-FR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06996" y="5445224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Seul le glycéraldéhyde est dégradé dans la voie de la glycolyse</a:t>
            </a:r>
          </a:p>
          <a:p>
            <a:r>
              <a:rPr lang="fr-FR" dirty="0" smtClean="0"/>
              <a:t>Le PDHA est transformé en 3PG grâce à une isomérase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6223620" y="1124744"/>
            <a:ext cx="18002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Isomérase </a:t>
            </a:r>
            <a:endParaRPr lang="fr-FR" dirty="0"/>
          </a:p>
        </p:txBody>
      </p:sp>
      <p:sp>
        <p:nvSpPr>
          <p:cNvPr id="24" name="Double flèche horizontale 23"/>
          <p:cNvSpPr/>
          <p:nvPr/>
        </p:nvSpPr>
        <p:spPr bwMode="auto">
          <a:xfrm>
            <a:off x="6727676" y="1916832"/>
            <a:ext cx="504056" cy="216024"/>
          </a:xfrm>
          <a:prstGeom prst="leftRightArrow">
            <a:avLst/>
          </a:prstGeom>
          <a:solidFill>
            <a:schemeClr val="bg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60000"/>
                  <a:lumOff val="40000"/>
                </a:schemeClr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oleil 13"/>
          <p:cNvSpPr/>
          <p:nvPr/>
        </p:nvSpPr>
        <p:spPr bwMode="auto">
          <a:xfrm rot="688688">
            <a:off x="8662491" y="4293096"/>
            <a:ext cx="1584176" cy="1512168"/>
          </a:xfrm>
          <a:prstGeom prst="su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044" y="980728"/>
            <a:ext cx="7920880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751012" y="260648"/>
            <a:ext cx="8568952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6</a:t>
            </a:r>
            <a:r>
              <a:rPr lang="fr-FR" baseline="30000" dirty="0" smtClean="0"/>
              <a:t>ème</a:t>
            </a:r>
            <a:r>
              <a:rPr lang="fr-FR" dirty="0" smtClean="0"/>
              <a:t>  et 7</a:t>
            </a:r>
            <a:r>
              <a:rPr lang="fr-FR" baseline="30000" dirty="0" smtClean="0"/>
              <a:t>ème</a:t>
            </a:r>
            <a:r>
              <a:rPr lang="fr-FR" dirty="0" smtClean="0"/>
              <a:t> Etape: Oxydation du 3Pglycéraldéhyde  en acide 3 P glycérique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956" y="4149080"/>
            <a:ext cx="2050157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1652" y="4149080"/>
            <a:ext cx="1800200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ZoneTexte 5"/>
          <p:cNvSpPr txBox="1"/>
          <p:nvPr/>
        </p:nvSpPr>
        <p:spPr>
          <a:xfrm>
            <a:off x="3127276" y="4797152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ADP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9031932" y="472514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4">
                    <a:lumMod val="25000"/>
                  </a:schemeClr>
                </a:solidFill>
              </a:rPr>
              <a:t>ATP</a:t>
            </a:r>
            <a:endParaRPr lang="fr-FR" sz="28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8" name="Double flèche horizontale 7"/>
          <p:cNvSpPr/>
          <p:nvPr/>
        </p:nvSpPr>
        <p:spPr bwMode="auto">
          <a:xfrm>
            <a:off x="4279404" y="4941168"/>
            <a:ext cx="1728192" cy="504056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Plus 8"/>
          <p:cNvSpPr/>
          <p:nvPr/>
        </p:nvSpPr>
        <p:spPr bwMode="auto">
          <a:xfrm>
            <a:off x="2623220" y="5013176"/>
            <a:ext cx="288032" cy="288032"/>
          </a:xfrm>
          <a:prstGeom prst="mathPlu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Plus 9"/>
          <p:cNvSpPr/>
          <p:nvPr/>
        </p:nvSpPr>
        <p:spPr bwMode="auto">
          <a:xfrm>
            <a:off x="8455868" y="5013176"/>
            <a:ext cx="288032" cy="288032"/>
          </a:xfrm>
          <a:prstGeom prst="mathPlu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991372" y="3573017"/>
            <a:ext cx="396044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Phosphoglycéraldéhyde</a:t>
            </a:r>
            <a:r>
              <a:rPr lang="fr-FR" dirty="0" smtClean="0"/>
              <a:t> DSH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991372" y="5517232"/>
            <a:ext cx="2448272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Phosphoglycérate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 smtClean="0"/>
              <a:t>kinase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871692" y="6237312"/>
            <a:ext cx="3024336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Ac</a:t>
            </a:r>
            <a:r>
              <a:rPr lang="fr-FR" b="1" dirty="0" smtClean="0"/>
              <a:t>. 3 </a:t>
            </a:r>
            <a:r>
              <a:rPr lang="fr-FR" b="1" dirty="0" err="1" smtClean="0"/>
              <a:t>phosglycérique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0" y="6165304"/>
            <a:ext cx="3415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1,3 </a:t>
            </a:r>
            <a:r>
              <a:rPr lang="fr-FR" b="1" dirty="0" err="1" smtClean="0"/>
              <a:t>diphosphoglycérate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18964" y="332656"/>
            <a:ext cx="7992888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8</a:t>
            </a:r>
            <a:r>
              <a:rPr lang="fr-FR" b="1" baseline="30000" dirty="0" smtClean="0"/>
              <a:t>ème</a:t>
            </a:r>
            <a:r>
              <a:rPr lang="fr-FR" b="1" dirty="0" smtClean="0"/>
              <a:t> Etape: transformation du 3 P glycérate en 2 P glycérate</a:t>
            </a:r>
            <a:endParaRPr lang="fr-FR" b="1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996" y="1772816"/>
            <a:ext cx="2808312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5668" y="1772816"/>
            <a:ext cx="2592288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ZoneTexte 4"/>
          <p:cNvSpPr txBox="1"/>
          <p:nvPr/>
        </p:nvSpPr>
        <p:spPr>
          <a:xfrm>
            <a:off x="4279404" y="3060249"/>
            <a:ext cx="1512168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Mutase</a:t>
            </a:r>
            <a:endParaRPr lang="fr-FR" sz="3200" dirty="0"/>
          </a:p>
        </p:txBody>
      </p:sp>
      <p:sp>
        <p:nvSpPr>
          <p:cNvPr id="6" name="Double flèche horizontale 5"/>
          <p:cNvSpPr/>
          <p:nvPr/>
        </p:nvSpPr>
        <p:spPr bwMode="auto">
          <a:xfrm>
            <a:off x="4135388" y="2636912"/>
            <a:ext cx="1728192" cy="36004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567436" y="2175247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Mg2+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90972" y="5157192"/>
            <a:ext cx="9433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Cette réaction passe par la formation d’un intermédiaire le </a:t>
            </a:r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2,3 Bi P glycérate</a:t>
            </a:r>
            <a:r>
              <a:rPr lang="fr-FR" dirty="0" smtClean="0"/>
              <a:t> . Ce dernier joue un rôle important dans la régulation de l’affinité de l’hémoglobine pour l’oxygène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67036" y="404664"/>
            <a:ext cx="3528392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 9ème Etape: </a:t>
            </a:r>
            <a:r>
              <a:rPr lang="fr-FR" b="1" dirty="0" err="1" smtClean="0"/>
              <a:t>Enolisation</a:t>
            </a:r>
            <a:r>
              <a:rPr lang="fr-FR" b="1" dirty="0" smtClean="0"/>
              <a:t> </a:t>
            </a:r>
            <a:endParaRPr lang="fr-FR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5108" y="2204864"/>
            <a:ext cx="2592288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5668" y="2276872"/>
            <a:ext cx="2376264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ZoneTexte 4"/>
          <p:cNvSpPr txBox="1"/>
          <p:nvPr/>
        </p:nvSpPr>
        <p:spPr>
          <a:xfrm>
            <a:off x="4783460" y="2852936"/>
            <a:ext cx="144016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Enolase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4927476" y="378904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Mg2+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06996" y="537321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</a:t>
            </a:r>
            <a:r>
              <a:rPr lang="fr-FR" dirty="0" err="1" smtClean="0"/>
              <a:t>énolase</a:t>
            </a:r>
            <a:r>
              <a:rPr lang="fr-FR" dirty="0" smtClean="0"/>
              <a:t> est une enzyme inhibée par le fluorure de sodium </a:t>
            </a:r>
            <a:endParaRPr lang="fr-FR" dirty="0"/>
          </a:p>
        </p:txBody>
      </p:sp>
      <p:sp>
        <p:nvSpPr>
          <p:cNvPr id="10" name="Double flèche horizontale 9"/>
          <p:cNvSpPr/>
          <p:nvPr/>
        </p:nvSpPr>
        <p:spPr bwMode="auto">
          <a:xfrm>
            <a:off x="4783460" y="3356992"/>
            <a:ext cx="1440160" cy="36004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367636" y="148478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phosphoénolpyruvate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95028" y="116632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FILIATION DES OSES : SYNTHESE DE KILIANI FISCHER  </a:t>
            </a:r>
            <a:endParaRPr lang="fr-FR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5058" name="Picture 2" descr="http://www.chups.jussieu.fr/polys/biochimie/SGLbioch/oses-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1092" y="908720"/>
            <a:ext cx="7344816" cy="525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oleil 14"/>
          <p:cNvSpPr/>
          <p:nvPr/>
        </p:nvSpPr>
        <p:spPr bwMode="auto">
          <a:xfrm rot="688688">
            <a:off x="8806507" y="2563388"/>
            <a:ext cx="1584176" cy="1512168"/>
          </a:xfrm>
          <a:prstGeom prst="su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88" y="2420888"/>
            <a:ext cx="2376264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9604" y="2204864"/>
            <a:ext cx="2304256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ZoneTexte 3"/>
          <p:cNvSpPr txBox="1"/>
          <p:nvPr/>
        </p:nvSpPr>
        <p:spPr>
          <a:xfrm>
            <a:off x="3559324" y="321297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 ADP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9134872" y="306896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ATP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6" name="Plus 5"/>
          <p:cNvSpPr/>
          <p:nvPr/>
        </p:nvSpPr>
        <p:spPr bwMode="auto">
          <a:xfrm>
            <a:off x="2983260" y="3356992"/>
            <a:ext cx="576064" cy="360040"/>
          </a:xfrm>
          <a:prstGeom prst="mathPlu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Plus 6"/>
          <p:cNvSpPr/>
          <p:nvPr/>
        </p:nvSpPr>
        <p:spPr bwMode="auto">
          <a:xfrm>
            <a:off x="8455868" y="3284984"/>
            <a:ext cx="576064" cy="360040"/>
          </a:xfrm>
          <a:prstGeom prst="mathPlu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Flèche droite 7"/>
          <p:cNvSpPr/>
          <p:nvPr/>
        </p:nvSpPr>
        <p:spPr bwMode="auto">
          <a:xfrm>
            <a:off x="4783460" y="3212976"/>
            <a:ext cx="1080120" cy="36004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847356" y="2636912"/>
            <a:ext cx="2232248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Pyruvate Kinase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34988" y="260648"/>
            <a:ext cx="612068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10</a:t>
            </a:r>
            <a:r>
              <a:rPr lang="fr-FR" b="1" baseline="30000" dirty="0" smtClean="0"/>
              <a:t>ème</a:t>
            </a:r>
            <a:r>
              <a:rPr lang="fr-FR" b="1" dirty="0" smtClean="0"/>
              <a:t> Etape : formation de l’acide pyruvique 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375748" y="404664"/>
            <a:ext cx="2520280" cy="83099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fr-FR" dirty="0" smtClean="0"/>
              <a:t>REACTION IRREVERSIBLE 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783460" y="3594502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Mg2+, K+</a:t>
            </a:r>
            <a:endParaRPr lang="fr-FR" sz="16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462980" y="5642084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La pyruvate kinase est un enzyme régulateur</a:t>
            </a:r>
            <a:endParaRPr lang="fr-FR" sz="2800" b="1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012" y="188640"/>
            <a:ext cx="5832648" cy="6480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ZoneTexte 2"/>
          <p:cNvSpPr txBox="1"/>
          <p:nvPr/>
        </p:nvSpPr>
        <p:spPr>
          <a:xfrm>
            <a:off x="7303740" y="188640"/>
            <a:ext cx="2808312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5"/>
                </a:solidFill>
              </a:rPr>
              <a:t>Différentes étapes de la glycolyse </a:t>
            </a:r>
            <a:endParaRPr lang="fr-FR" b="1" dirty="0">
              <a:solidFill>
                <a:schemeClr val="accent5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943700" y="1689770"/>
            <a:ext cx="31992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2000" b="1" dirty="0" err="1" smtClean="0">
                <a:solidFill>
                  <a:schemeClr val="accent1"/>
                </a:solidFill>
              </a:rPr>
              <a:t>Héxokinase</a:t>
            </a:r>
            <a:endParaRPr lang="fr-FR" sz="2000" b="1" dirty="0" smtClean="0">
              <a:solidFill>
                <a:schemeClr val="accent1"/>
              </a:solidFill>
            </a:endParaRPr>
          </a:p>
          <a:p>
            <a:pPr marL="342900" indent="-342900">
              <a:buAutoNum type="arabicPeriod"/>
            </a:pPr>
            <a:r>
              <a:rPr lang="fr-FR" sz="2000" dirty="0" smtClean="0"/>
              <a:t>Isomérase </a:t>
            </a:r>
          </a:p>
          <a:p>
            <a:pPr marL="342900" indent="-342900">
              <a:buAutoNum type="arabicPeriod"/>
            </a:pPr>
            <a:r>
              <a:rPr lang="fr-FR" sz="2000" b="1" dirty="0" err="1" smtClean="0">
                <a:solidFill>
                  <a:schemeClr val="accent1"/>
                </a:solidFill>
              </a:rPr>
              <a:t>Phosphofructokinase</a:t>
            </a:r>
            <a:endParaRPr lang="fr-FR" sz="2000" b="1" dirty="0" smtClean="0">
              <a:solidFill>
                <a:schemeClr val="accent1"/>
              </a:solidFill>
            </a:endParaRPr>
          </a:p>
          <a:p>
            <a:pPr marL="342900" indent="-342900">
              <a:buAutoNum type="arabicPeriod"/>
            </a:pPr>
            <a:r>
              <a:rPr lang="fr-FR" sz="2000" dirty="0" err="1" smtClean="0"/>
              <a:t>Aldolase</a:t>
            </a:r>
            <a:r>
              <a:rPr lang="fr-FR" sz="2000" dirty="0" smtClean="0"/>
              <a:t> </a:t>
            </a:r>
          </a:p>
          <a:p>
            <a:pPr marL="342900" indent="-342900">
              <a:buFontTx/>
              <a:buAutoNum type="arabicPeriod"/>
            </a:pPr>
            <a:r>
              <a:rPr lang="fr-FR" sz="2000" dirty="0" err="1" smtClean="0"/>
              <a:t>Phosphoglycéraldéhyde</a:t>
            </a:r>
            <a:r>
              <a:rPr lang="fr-FR" sz="2000" dirty="0" smtClean="0"/>
              <a:t> DSH</a:t>
            </a:r>
          </a:p>
          <a:p>
            <a:pPr marL="342900" indent="-342900">
              <a:buFontTx/>
              <a:buAutoNum type="arabicPeriod"/>
            </a:pPr>
            <a:r>
              <a:rPr lang="fr-FR" sz="2000" dirty="0" err="1" smtClean="0"/>
              <a:t>Phosphoglycérate</a:t>
            </a:r>
            <a:r>
              <a:rPr lang="fr-FR" sz="2000" dirty="0" smtClean="0"/>
              <a:t> kinase</a:t>
            </a:r>
          </a:p>
          <a:p>
            <a:pPr marL="342900" indent="-342900">
              <a:buFontTx/>
              <a:buAutoNum type="arabicPeriod"/>
            </a:pPr>
            <a:r>
              <a:rPr lang="fr-FR" sz="2000" dirty="0" smtClean="0"/>
              <a:t>Mutase</a:t>
            </a:r>
          </a:p>
          <a:p>
            <a:pPr marL="342900" indent="-342900">
              <a:buFontTx/>
              <a:buAutoNum type="arabicPeriod"/>
            </a:pPr>
            <a:r>
              <a:rPr lang="fr-FR" sz="2000" dirty="0" err="1" smtClean="0"/>
              <a:t>Enolase</a:t>
            </a:r>
            <a:r>
              <a:rPr lang="fr-FR" sz="2000" dirty="0" smtClean="0"/>
              <a:t> </a:t>
            </a:r>
          </a:p>
          <a:p>
            <a:pPr marL="342900" indent="-342900">
              <a:buFontTx/>
              <a:buAutoNum type="arabicPeriod"/>
            </a:pPr>
            <a:r>
              <a:rPr lang="fr-FR" sz="2000" b="1" dirty="0" smtClean="0">
                <a:solidFill>
                  <a:schemeClr val="accent1"/>
                </a:solidFill>
              </a:rPr>
              <a:t>Pyruvate kinase </a:t>
            </a:r>
          </a:p>
          <a:p>
            <a:pPr marL="342900" indent="-342900">
              <a:buAutoNum type="arabicPeriod"/>
            </a:pP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6830616" y="5085184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Enzymes en jaune gras  correspondent aux réactions irréversibles  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67036" y="476672"/>
            <a:ext cx="4608512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Bilan énergétique de la glycolyse </a:t>
            </a:r>
            <a:endParaRPr lang="fr-FR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039044" y="1772816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une molécule de glucose :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ATP  consommé 	                  2 molécules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ATP régénéré 		      4 molécules</a:t>
            </a:r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 bénéfice                                        2 molécules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46956" y="4725144"/>
            <a:ext cx="9721080" cy="107721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3 réactions sont irréversibles : ce sont les réactions catalysées par </a:t>
            </a:r>
            <a:r>
              <a:rPr lang="fr-FR" sz="3200" dirty="0" smtClean="0">
                <a:solidFill>
                  <a:srgbClr val="FFFF00"/>
                </a:solidFill>
              </a:rPr>
              <a:t>l’</a:t>
            </a:r>
            <a:r>
              <a:rPr lang="fr-FR" sz="3200" dirty="0" err="1" smtClean="0">
                <a:solidFill>
                  <a:srgbClr val="FFFF00"/>
                </a:solidFill>
              </a:rPr>
              <a:t>héxokinase</a:t>
            </a:r>
            <a:r>
              <a:rPr lang="fr-FR" sz="3200" dirty="0" smtClean="0">
                <a:solidFill>
                  <a:srgbClr val="FFFF00"/>
                </a:solidFill>
              </a:rPr>
              <a:t>, la PFK et la pyruvate kinase </a:t>
            </a:r>
            <a:endParaRPr lang="fr-FR" sz="3200" dirty="0">
              <a:solidFill>
                <a:srgbClr val="FFFF00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 bwMode="auto">
          <a:xfrm>
            <a:off x="1111052" y="3429000"/>
            <a:ext cx="561662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23220" y="404664"/>
            <a:ext cx="5256584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REGULATION DE LA GLYCOLYSE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039044" y="126876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L’anoxie augmente la vitesse de la glycolyse ( effet Pasteur)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967036" y="2060848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L’</a:t>
            </a:r>
            <a:r>
              <a:rPr lang="fr-FR" dirty="0" err="1" smtClean="0"/>
              <a:t>héxokinase</a:t>
            </a:r>
            <a:r>
              <a:rPr lang="fr-FR" dirty="0" smtClean="0"/>
              <a:t> est inhibée par son produit de réaction </a:t>
            </a:r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Au niveau de la PFK la régulation est très complexe :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	 ATP, NADH, H+, Citrate sont des inhibiteurs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	ADP , AMP, sont des activateurs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615108" y="4221088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Fructose  2, 6 di P est un puissant activateur de la PFK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18964" y="5661248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Adrénaline                      Insuline</a:t>
            </a:r>
          </a:p>
          <a:p>
            <a:r>
              <a:rPr lang="fr-FR" b="1" dirty="0" smtClean="0"/>
              <a:t>Glucagon </a:t>
            </a:r>
            <a:endParaRPr lang="fr-FR" b="1" dirty="0"/>
          </a:p>
        </p:txBody>
      </p:sp>
      <p:sp>
        <p:nvSpPr>
          <p:cNvPr id="7" name="Flèche droite 6"/>
          <p:cNvSpPr/>
          <p:nvPr/>
        </p:nvSpPr>
        <p:spPr bwMode="auto">
          <a:xfrm rot="18808581">
            <a:off x="994663" y="5042402"/>
            <a:ext cx="1008112" cy="311047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Flèche droite 7"/>
          <p:cNvSpPr/>
          <p:nvPr/>
        </p:nvSpPr>
        <p:spPr bwMode="auto">
          <a:xfrm rot="13864198">
            <a:off x="2919365" y="5154789"/>
            <a:ext cx="1008112" cy="317325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Plus 8"/>
          <p:cNvSpPr/>
          <p:nvPr/>
        </p:nvSpPr>
        <p:spPr bwMode="auto">
          <a:xfrm>
            <a:off x="3631332" y="4869160"/>
            <a:ext cx="720080" cy="576064"/>
          </a:xfrm>
          <a:prstGeom prst="mathPlu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Moins 9"/>
          <p:cNvSpPr/>
          <p:nvPr/>
        </p:nvSpPr>
        <p:spPr bwMode="auto">
          <a:xfrm>
            <a:off x="534988" y="4797152"/>
            <a:ext cx="648072" cy="504056"/>
          </a:xfrm>
          <a:prstGeom prst="mathMinu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2191172" y="764704"/>
            <a:ext cx="5688632" cy="5760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ZoneTexte 3"/>
          <p:cNvSpPr txBox="1"/>
          <p:nvPr/>
        </p:nvSpPr>
        <p:spPr>
          <a:xfrm>
            <a:off x="1615108" y="97468"/>
            <a:ext cx="662473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LES DESTINEES DU PYRUVATE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55268" y="213285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FIN de la première partie </a:t>
            </a:r>
            <a:endParaRPr lang="fr-FR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823020" y="407707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www.medi-bioche.yolasite.com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9084" y="1268760"/>
            <a:ext cx="7848872" cy="488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534988" y="116632"/>
            <a:ext cx="10081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FILIATION DES OSES : SYNTHESE DE KILIANI FICHER  </a:t>
            </a:r>
            <a:endParaRPr lang="fr-FR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59324" y="1484784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Addition d’acide cyanhydrique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055268" y="692696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Première étape 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378904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Érythrose </a:t>
            </a:r>
            <a:endParaRPr lang="fr-F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GRAD">
  <a:themeElements>
    <a:clrScheme name="">
      <a:dk1>
        <a:srgbClr val="777777"/>
      </a:dk1>
      <a:lt1>
        <a:srgbClr val="FFFFFF"/>
      </a:lt1>
      <a:dk2>
        <a:srgbClr val="800000"/>
      </a:dk2>
      <a:lt2>
        <a:srgbClr val="FFFFFF"/>
      </a:lt2>
      <a:accent1>
        <a:srgbClr val="FFFF00"/>
      </a:accent1>
      <a:accent2>
        <a:srgbClr val="FF9900"/>
      </a:accent2>
      <a:accent3>
        <a:srgbClr val="C0AAAA"/>
      </a:accent3>
      <a:accent4>
        <a:srgbClr val="DADADA"/>
      </a:accent4>
      <a:accent5>
        <a:srgbClr val="FFFFAA"/>
      </a:accent5>
      <a:accent6>
        <a:srgbClr val="E78A00"/>
      </a:accent6>
      <a:hlink>
        <a:srgbClr val="CC6600"/>
      </a:hlink>
      <a:folHlink>
        <a:srgbClr val="993300"/>
      </a:folHlink>
    </a:clrScheme>
    <a:fontScheme name="REDGRAD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DGRA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GRA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GRA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GRA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GRA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GRA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GRA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GRA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GRA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GRA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GRA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GRA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REDGRAD</Template>
  <TotalTime>7718</TotalTime>
  <Pages>1</Pages>
  <Words>2838</Words>
  <Application>Microsoft Office PowerPoint</Application>
  <PresentationFormat>Diapositives 35 mm</PresentationFormat>
  <Paragraphs>488</Paragraphs>
  <Slides>85</Slides>
  <Notes>21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85</vt:i4>
      </vt:variant>
    </vt:vector>
  </HeadingPairs>
  <TitlesOfParts>
    <vt:vector size="86" baseType="lpstr">
      <vt:lpstr>REDGRAD</vt:lpstr>
      <vt:lpstr>LES GLUCIDES </vt:lpstr>
      <vt:lpstr>Diapositive 2</vt:lpstr>
      <vt:lpstr>Diapositive 3</vt:lpstr>
      <vt:lpstr>Diapositive 4</vt:lpstr>
      <vt:lpstr>Diapositive 5</vt:lpstr>
      <vt:lpstr>SERIES D ET L DES OSES 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Propriétés générales des Oses 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  <vt:lpstr>Diapositive 77</vt:lpstr>
      <vt:lpstr>Diapositive 78</vt:lpstr>
      <vt:lpstr>Diapositive 79</vt:lpstr>
      <vt:lpstr>Diapositive 80</vt:lpstr>
      <vt:lpstr>Diapositive 81</vt:lpstr>
      <vt:lpstr>Diapositive 82</vt:lpstr>
      <vt:lpstr>Diapositive 83</vt:lpstr>
      <vt:lpstr>Diapositive 84</vt:lpstr>
      <vt:lpstr>Diapositive 85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Hyperuricemie : un facteur de risque souvent négligé</dc:title>
  <dc:creator>HOME</dc:creator>
  <cp:lastModifiedBy>HOME</cp:lastModifiedBy>
  <cp:revision>519</cp:revision>
  <dcterms:created xsi:type="dcterms:W3CDTF">2012-09-19T22:07:59Z</dcterms:created>
  <dcterms:modified xsi:type="dcterms:W3CDTF">2014-01-11T19:47:29Z</dcterms:modified>
</cp:coreProperties>
</file>