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0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A40BD2-BF76-4C9C-AB96-1E5F24AEA945}" type="datetimeFigureOut">
              <a:rPr lang="fr-FR" smtClean="0"/>
              <a:pPr/>
              <a:t>30/05/2010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EA74BDD-BA47-44E1-81C5-173199D0E3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357166"/>
            <a:ext cx="7772400" cy="1714512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latin typeface="Arial" pitchFamily="34" charset="0"/>
                <a:cs typeface="Arial" pitchFamily="34" charset="0"/>
              </a:rPr>
              <a:t>L’APPORT DE  L’APPROCHE DE STEWART  DANS LE DIAGNOSTIC    DES ANOMALIES  ACIDO-BASIQUES</a:t>
            </a:r>
            <a:endParaRPr lang="fr-F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57290" y="4429132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14348" y="421481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FFFF00"/>
                </a:solidFill>
              </a:rPr>
              <a:t>Dr  Mohamed El </a:t>
            </a:r>
            <a:r>
              <a:rPr lang="fr-FR" sz="2400" dirty="0" err="1" smtClean="0">
                <a:solidFill>
                  <a:srgbClr val="FFFF00"/>
                </a:solidFill>
              </a:rPr>
              <a:t>hadi</a:t>
            </a:r>
            <a:r>
              <a:rPr lang="fr-FR" sz="2400" dirty="0" smtClean="0">
                <a:solidFill>
                  <a:srgbClr val="FFFF00"/>
                </a:solidFill>
              </a:rPr>
              <a:t> CHERIFI</a:t>
            </a:r>
          </a:p>
          <a:p>
            <a:pPr algn="just"/>
            <a:r>
              <a:rPr lang="fr-FR" sz="2400" dirty="0" smtClean="0"/>
              <a:t>Laboratoire central de biologie </a:t>
            </a:r>
          </a:p>
          <a:p>
            <a:pPr algn="just"/>
            <a:r>
              <a:rPr lang="fr-FR" sz="2400" dirty="0" smtClean="0"/>
              <a:t>CHU HUSSEIN DEY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7143768" y="61436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B</a:t>
            </a:r>
            <a:r>
              <a:rPr lang="fr-FR" b="1" dirty="0" smtClean="0">
                <a:solidFill>
                  <a:schemeClr val="bg1"/>
                </a:solidFill>
              </a:rPr>
              <a:t>iochemestry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15140" y="528638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et 11 Juin 2010 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16" y="2000240"/>
            <a:ext cx="1214446" cy="3929090"/>
          </a:xfrm>
          <a:prstGeom prst="rect">
            <a:avLst/>
          </a:prstGeom>
          <a:solidFill>
            <a:schemeClr val="tx1">
              <a:lumMod val="50000"/>
            </a:schemeClr>
          </a:solidFill>
          <a:effectLst>
            <a:glow rad="63500">
              <a:schemeClr val="accent2">
                <a:alpha val="45000"/>
                <a:satMod val="12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286380" y="2000240"/>
            <a:ext cx="1214446" cy="3929090"/>
          </a:xfrm>
          <a:prstGeom prst="rect">
            <a:avLst/>
          </a:prstGeom>
          <a:solidFill>
            <a:schemeClr val="tx1">
              <a:lumMod val="50000"/>
            </a:schemeClr>
          </a:solidFill>
          <a:effectLst>
            <a:glow rad="63500">
              <a:schemeClr val="accent2">
                <a:alpha val="45000"/>
                <a:satMod val="12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642942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 TROU ANIONIQUE</a:t>
            </a:r>
            <a:endParaRPr lang="fr-FR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926824"/>
          </a:xfrm>
        </p:spPr>
        <p:txBody>
          <a:bodyPr/>
          <a:lstStyle/>
          <a:p>
            <a:pPr lvl="8">
              <a:buNone/>
            </a:pPr>
            <a:endParaRPr lang="fr-FR" dirty="0" smtClean="0"/>
          </a:p>
          <a:p>
            <a:pPr lvl="8">
              <a:buNone/>
            </a:pPr>
            <a:endParaRPr lang="fr-FR" dirty="0" smtClean="0"/>
          </a:p>
          <a:p>
            <a:pPr lvl="8">
              <a:buNone/>
            </a:pPr>
            <a:r>
              <a:rPr lang="fr-FR" dirty="0" smtClean="0"/>
              <a:t>			</a:t>
            </a:r>
            <a:r>
              <a:rPr lang="fr-FR" b="1" dirty="0" smtClean="0"/>
              <a:t>                              </a:t>
            </a:r>
            <a:r>
              <a:rPr lang="fr-FR" sz="2000" b="1" dirty="0" smtClean="0"/>
              <a:t>K+,Mg++</a:t>
            </a:r>
            <a:r>
              <a:rPr lang="fr-FR" dirty="0" smtClean="0"/>
              <a:t>	     </a:t>
            </a:r>
            <a:r>
              <a:rPr lang="fr-FR" sz="2800" dirty="0" smtClean="0"/>
              <a:t>A-</a:t>
            </a:r>
          </a:p>
          <a:p>
            <a:pPr lvl="8">
              <a:buNone/>
            </a:pPr>
            <a:r>
              <a:rPr lang="fr-FR" dirty="0" smtClean="0"/>
              <a:t>						</a:t>
            </a:r>
          </a:p>
          <a:p>
            <a:pPr lvl="8">
              <a:buNone/>
            </a:pPr>
            <a:r>
              <a:rPr lang="fr-FR" dirty="0" smtClean="0"/>
              <a:t>					</a:t>
            </a:r>
            <a:r>
              <a:rPr lang="fr-FR" sz="2400" b="1" dirty="0" smtClean="0"/>
              <a:t>                HCO3-	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	VN = 14 ± 2 </a:t>
            </a:r>
            <a:r>
              <a:rPr lang="fr-FR" dirty="0" err="1" smtClean="0"/>
              <a:t>mmol</a:t>
            </a:r>
            <a:r>
              <a:rPr lang="fr-FR" dirty="0" smtClean="0"/>
              <a:t>/L						</a:t>
            </a:r>
          </a:p>
          <a:p>
            <a:pPr>
              <a:buNone/>
            </a:pPr>
            <a:r>
              <a:rPr lang="fr-FR" dirty="0" smtClean="0"/>
              <a:t>						      Na+             </a:t>
            </a:r>
          </a:p>
          <a:p>
            <a:pPr>
              <a:buNone/>
            </a:pPr>
            <a:r>
              <a:rPr lang="fr-FR" dirty="0" smtClean="0"/>
              <a:t>								    Cl¯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5286380" y="2570156"/>
            <a:ext cx="121444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929454" y="3427412"/>
            <a:ext cx="114300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858016" y="2571744"/>
            <a:ext cx="121444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57158" y="3143248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TA =  [Na⁺] – [(Cl¯) + ( HCO3¯)]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2066" y="150017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  cations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786578" y="150017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 anions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214942" y="607220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155 </a:t>
            </a:r>
            <a:r>
              <a:rPr lang="fr-FR" sz="2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mmol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858016" y="6072206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155 </a:t>
            </a:r>
            <a:r>
              <a:rPr lang="fr-FR" sz="2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mmol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71472" y="600076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rganigramme : Alternative 13"/>
          <p:cNvSpPr/>
          <p:nvPr/>
        </p:nvSpPr>
        <p:spPr>
          <a:xfrm>
            <a:off x="1500166" y="4714884"/>
            <a:ext cx="6786610" cy="785818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51378" cy="977486"/>
          </a:xfrm>
        </p:spPr>
        <p:txBody>
          <a:bodyPr>
            <a:normAutofit fontScale="92500"/>
          </a:bodyPr>
          <a:lstStyle/>
          <a:p>
            <a:r>
              <a:rPr lang="fr-FR" b="1" smtClean="0">
                <a:solidFill>
                  <a:srgbClr val="FFFF00"/>
                </a:solidFill>
              </a:rPr>
              <a:t>LES ANIONS INDOSES  </a:t>
            </a:r>
            <a:r>
              <a:rPr lang="fr-FR" smtClean="0"/>
              <a:t>= </a:t>
            </a:r>
            <a:r>
              <a:rPr lang="fr-FR" sz="2400" b="1" smtClean="0"/>
              <a:t>les protéines plasmatiques, les phosphates, les sulfates, les anions organiques ( corps cétoniques et lactates</a:t>
            </a:r>
            <a:r>
              <a:rPr lang="fr-FR" sz="2400" smtClean="0"/>
              <a:t>) 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6448" cy="777240"/>
          </a:xfrm>
        </p:spPr>
        <p:txBody>
          <a:bodyPr/>
          <a:lstStyle/>
          <a:p>
            <a:pPr algn="ctr"/>
            <a:r>
              <a:rPr lang="fr-FR" dirty="0" smtClean="0"/>
              <a:t>LE TROU ANIONIQUE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42976" y="235743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Les protéines plasmatiques ( albumine)  sont la fraction majoritaire des anions </a:t>
            </a:r>
            <a:r>
              <a:rPr lang="fr-FR" b="1" dirty="0" err="1" smtClean="0">
                <a:solidFill>
                  <a:srgbClr val="00B0F0"/>
                </a:solidFill>
              </a:rPr>
              <a:t>indosés</a:t>
            </a:r>
            <a:r>
              <a:rPr lang="fr-FR" b="1" dirty="0" smtClean="0">
                <a:solidFill>
                  <a:srgbClr val="00B0F0"/>
                </a:solidFill>
              </a:rPr>
              <a:t> ≈ 10 </a:t>
            </a:r>
            <a:r>
              <a:rPr lang="fr-FR" b="1" dirty="0" err="1" smtClean="0">
                <a:solidFill>
                  <a:srgbClr val="00B0F0"/>
                </a:solidFill>
              </a:rPr>
              <a:t>mmol</a:t>
            </a:r>
            <a:r>
              <a:rPr lang="fr-FR" b="1" dirty="0" smtClean="0">
                <a:solidFill>
                  <a:srgbClr val="00B0F0"/>
                </a:solidFill>
              </a:rPr>
              <a:t>/L en charges   négatives    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4414" y="321468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En cas d’hypo albuminémie sévère il est impératif de corriger le trou anionique</a:t>
            </a:r>
            <a:endParaRPr lang="fr-FR" sz="2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500166" y="478632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TA</a:t>
            </a:r>
            <a:r>
              <a:rPr lang="fr-FR" sz="2400" b="1" baseline="-25000" dirty="0" smtClean="0"/>
              <a:t> corrigé</a:t>
            </a:r>
            <a:r>
              <a:rPr lang="fr-FR" sz="2400" b="1" dirty="0" smtClean="0"/>
              <a:t> = TA</a:t>
            </a:r>
            <a:r>
              <a:rPr lang="fr-FR" sz="2400" b="1" baseline="-25000" dirty="0" smtClean="0"/>
              <a:t> observé</a:t>
            </a:r>
            <a:r>
              <a:rPr lang="fr-FR" sz="2400" b="1" dirty="0" smtClean="0"/>
              <a:t> + 0.25 ( 40 – albumine</a:t>
            </a:r>
            <a:r>
              <a:rPr lang="fr-FR" sz="2400" b="1" baseline="-25000" dirty="0" smtClean="0"/>
              <a:t> observée (g)</a:t>
            </a:r>
            <a:r>
              <a:rPr lang="fr-FR" sz="2400" b="1" dirty="0" smtClean="0"/>
              <a:t>)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358082" y="6000768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72400" cy="642942"/>
          </a:xfrm>
        </p:spPr>
        <p:txBody>
          <a:bodyPr/>
          <a:lstStyle/>
          <a:p>
            <a:r>
              <a:rPr lang="fr-FR" sz="3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LES DÉSORDRES ACIDO-BASIQUES</a:t>
            </a:r>
            <a:endParaRPr lang="fr-FR" sz="3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200024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acidoses  (   HCO3¯  ) 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71472" y="478632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</a:t>
            </a:r>
            <a:r>
              <a:rPr lang="fr-FR" sz="2800" b="1" dirty="0" smtClean="0"/>
              <a:t>Les  alcaloses (    HCO3¯ ) </a:t>
            </a:r>
            <a:endParaRPr lang="fr-FR" sz="2800" b="1" dirty="0"/>
          </a:p>
        </p:txBody>
      </p:sp>
      <p:sp>
        <p:nvSpPr>
          <p:cNvPr id="6" name="Flèche vers le bas 5"/>
          <p:cNvSpPr/>
          <p:nvPr/>
        </p:nvSpPr>
        <p:spPr>
          <a:xfrm rot="13109684">
            <a:off x="3162215" y="4884572"/>
            <a:ext cx="104926" cy="327146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4714876" y="1214422"/>
            <a:ext cx="928694" cy="2071702"/>
          </a:xfrm>
          <a:prstGeom prst="leftBrace">
            <a:avLst>
              <a:gd name="adj1" fmla="val 8333"/>
              <a:gd name="adj2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57884" y="1071546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TA &gt; 16 </a:t>
            </a:r>
            <a:r>
              <a:rPr lang="fr-FR" sz="2000" b="1" dirty="0" err="1" smtClean="0">
                <a:solidFill>
                  <a:srgbClr val="FFFF00"/>
                </a:solidFill>
              </a:rPr>
              <a:t>mmol</a:t>
            </a:r>
            <a:r>
              <a:rPr lang="fr-FR" sz="2000" b="1" dirty="0" smtClean="0">
                <a:solidFill>
                  <a:srgbClr val="FFFF00"/>
                </a:solidFill>
              </a:rPr>
              <a:t>/L </a:t>
            </a:r>
            <a:r>
              <a:rPr lang="fr-FR" sz="2000" b="1" dirty="0" smtClean="0"/>
              <a:t>: accumulation d’anions organiques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86446" y="3143248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TA &lt; 16 </a:t>
            </a:r>
            <a:r>
              <a:rPr lang="fr-FR" sz="2000" b="1" dirty="0" err="1" smtClean="0">
                <a:solidFill>
                  <a:srgbClr val="FFFF00"/>
                </a:solidFill>
              </a:rPr>
              <a:t>mmol</a:t>
            </a:r>
            <a:r>
              <a:rPr lang="fr-FR" sz="2000" b="1" dirty="0" smtClean="0">
                <a:solidFill>
                  <a:srgbClr val="FFFF00"/>
                </a:solidFill>
              </a:rPr>
              <a:t>/L </a:t>
            </a:r>
            <a:r>
              <a:rPr lang="fr-FR" sz="2000" b="1" dirty="0" smtClean="0"/>
              <a:t>:  perte nette des bicarbonates</a:t>
            </a:r>
            <a:endParaRPr lang="fr-FR" sz="2000" b="1" dirty="0"/>
          </a:p>
        </p:txBody>
      </p:sp>
      <p:sp>
        <p:nvSpPr>
          <p:cNvPr id="10" name="Flèche vers le bas 9"/>
          <p:cNvSpPr/>
          <p:nvPr/>
        </p:nvSpPr>
        <p:spPr>
          <a:xfrm rot="20921129">
            <a:off x="2900437" y="2089840"/>
            <a:ext cx="166205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5072066" y="4857760"/>
            <a:ext cx="571504" cy="357190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572100" y="485776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  <a:r>
              <a:rPr lang="fr-FR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Toujours  Cl¯  </a:t>
            </a:r>
            <a:endParaRPr lang="fr-FR" sz="24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 rot="19663577">
            <a:off x="7712150" y="4753715"/>
            <a:ext cx="324021" cy="617205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358018" y="6000768"/>
            <a:ext cx="178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215106" cy="642942"/>
          </a:xfrm>
        </p:spPr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APPROCHE DE STEWART</a:t>
            </a:r>
            <a:endParaRPr lang="fr-FR" dirty="0">
              <a:latin typeface="Algerian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2910" y="1357298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Pour   Stewart  l’équilibre acide base  dépend de 3 principaux facteurs qui sont indépenda</a:t>
            </a:r>
            <a:r>
              <a:rPr lang="fr-FR" sz="2400" dirty="0" smtClean="0"/>
              <a:t>nts 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57290" y="2214554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fr-FR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fr-F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PaCO2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fr-F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SID </a:t>
            </a:r>
            <a:r>
              <a:rPr lang="fr-FR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 strong ion difference</a:t>
            </a:r>
            <a:r>
              <a:rPr lang="fr-F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000" b="1" dirty="0" smtClean="0"/>
              <a:t> </a:t>
            </a:r>
            <a:r>
              <a:rPr lang="fr-F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Concentration  des acides faibles non  volatils (</a:t>
            </a:r>
            <a:r>
              <a:rPr lang="fr-FR" sz="2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Atot</a:t>
            </a:r>
            <a:r>
              <a:rPr lang="fr-F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endParaRPr lang="fr-FR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86612" y="600076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286544" cy="642942"/>
          </a:xfrm>
        </p:spPr>
        <p:txBody>
          <a:bodyPr/>
          <a:lstStyle/>
          <a:p>
            <a:r>
              <a:rPr lang="fr-FR" dirty="0" smtClean="0">
                <a:latin typeface="Algerian" pitchFamily="82" charset="0"/>
              </a:rPr>
              <a:t>APPROCHE DE STEWART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28662" y="128586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SID ( strong ion difference)</a:t>
            </a:r>
            <a:endParaRPr lang="fr-FR" sz="2800" b="1" u="sng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2143116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SID représente la différence entre la somme des cations forts (i.e. cations totalement dissociés quel que soit le pH)  et la somme des anions forts.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414338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SID = (Na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+ K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+ Mg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2+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+ Ca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2+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– (Cl</a:t>
            </a:r>
            <a:r>
              <a:rPr lang="fr-FR" sz="2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+ autres anions forts) = 40 ±2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meq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/L </a:t>
            </a:r>
          </a:p>
          <a:p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728" y="521495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FF00"/>
                </a:solidFill>
              </a:rPr>
              <a:t>Les Autres anions forts désignés par XA- </a:t>
            </a:r>
            <a:r>
              <a:rPr lang="fr-FR" sz="2400" dirty="0" smtClean="0"/>
              <a:t>sont :                                           le lactate; corps cétoniques , aspirine , méthanol,      les sulfates.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7143736" y="607220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642942"/>
          </a:xfrm>
        </p:spPr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APPROCHE DE STEWART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000760" y="1500174"/>
            <a:ext cx="1214446" cy="4500594"/>
          </a:xfrm>
          <a:prstGeom prst="rect">
            <a:avLst/>
          </a:prstGeom>
          <a:solidFill>
            <a:schemeClr val="tx1">
              <a:lumMod val="50000"/>
            </a:schemeClr>
          </a:solidFill>
          <a:effectLst>
            <a:glow rad="63500">
              <a:schemeClr val="accent2">
                <a:alpha val="45000"/>
                <a:satMod val="12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6000760" y="2214554"/>
            <a:ext cx="121444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000760" y="2643182"/>
            <a:ext cx="121444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000760" y="2928934"/>
            <a:ext cx="121444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/>
        </p:nvGrpSpPr>
        <p:grpSpPr>
          <a:xfrm>
            <a:off x="4429124" y="1500174"/>
            <a:ext cx="1214446" cy="4500594"/>
            <a:chOff x="4286248" y="1500174"/>
            <a:chExt cx="1214446" cy="4500594"/>
          </a:xfrm>
        </p:grpSpPr>
        <p:sp>
          <p:nvSpPr>
            <p:cNvPr id="3" name="Rectangle 2"/>
            <p:cNvSpPr/>
            <p:nvPr/>
          </p:nvSpPr>
          <p:spPr>
            <a:xfrm>
              <a:off x="4286248" y="1500174"/>
              <a:ext cx="1214446" cy="450059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effectLst>
              <a:glow rad="63500">
                <a:schemeClr val="accent2">
                  <a:alpha val="45000"/>
                  <a:satMod val="12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572000" y="3929066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Na⁺</a:t>
              </a:r>
              <a:endParaRPr lang="fr-FR" sz="2400" b="1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928934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K⁺</a:t>
              </a:r>
              <a:endParaRPr lang="fr-FR" sz="2400" b="1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643438" y="2357430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Ca⁺⁺</a:t>
              </a:r>
              <a:endParaRPr lang="fr-FR" sz="2400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357686" y="1714488"/>
              <a:ext cx="10810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/>
                <a:t>Mg⁺⁺</a:t>
              </a:r>
              <a:endParaRPr lang="fr-FR" sz="2400" b="1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4857752" y="92867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+</a:t>
            </a:r>
            <a:endParaRPr lang="fr-FR" sz="3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429388" y="85723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-</a:t>
            </a:r>
            <a:endParaRPr lang="fr-FR" sz="3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72198" y="157161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HCO3¯</a:t>
            </a:r>
            <a:endParaRPr lang="fr-FR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286512" y="214311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Alb</a:t>
            </a:r>
            <a:r>
              <a:rPr lang="fr-FR" sz="2400" b="1" dirty="0" smtClean="0"/>
              <a:t>¯</a:t>
            </a:r>
            <a:endParaRPr lang="fr-FR" sz="2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6143636" y="257174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Pi¯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215074" y="428625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Cl¯</a:t>
            </a:r>
            <a:endParaRPr lang="fr-FR" sz="2400" b="1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6000760" y="3214686"/>
            <a:ext cx="1214446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00826" y="285749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XA¯</a:t>
            </a:r>
            <a:endParaRPr lang="fr-FR" sz="2400" b="1" dirty="0"/>
          </a:p>
        </p:txBody>
      </p:sp>
      <p:sp>
        <p:nvSpPr>
          <p:cNvPr id="23" name="Accolade fermante 22"/>
          <p:cNvSpPr/>
          <p:nvPr/>
        </p:nvSpPr>
        <p:spPr>
          <a:xfrm>
            <a:off x="7358082" y="1571612"/>
            <a:ext cx="714380" cy="135732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8286744" y="200024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SID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28596" y="2714620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FF00"/>
                </a:solidFill>
              </a:rPr>
              <a:t>SID = HCO3-  +  ALb-  +  Pi-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29124" y="607220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155 </a:t>
            </a:r>
            <a:r>
              <a:rPr lang="fr-FR" b="1" dirty="0" err="1" smtClean="0"/>
              <a:t>mmol</a:t>
            </a:r>
            <a:endParaRPr lang="fr-FR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6143636" y="607220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155  </a:t>
            </a:r>
            <a:r>
              <a:rPr lang="fr-FR" b="1" dirty="0" err="1" smtClean="0"/>
              <a:t>mmol</a:t>
            </a:r>
            <a:endParaRPr lang="fr-FR" b="1" dirty="0"/>
          </a:p>
        </p:txBody>
      </p:sp>
      <p:sp>
        <p:nvSpPr>
          <p:cNvPr id="29" name="Accolade ouvrante 28"/>
          <p:cNvSpPr/>
          <p:nvPr/>
        </p:nvSpPr>
        <p:spPr>
          <a:xfrm rot="16200000">
            <a:off x="2536017" y="2678902"/>
            <a:ext cx="571504" cy="1214446"/>
          </a:xfrm>
          <a:prstGeom prst="leftBrace">
            <a:avLst>
              <a:gd name="adj1" fmla="val 8333"/>
              <a:gd name="adj2" fmla="val 4894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000232" y="378619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Acides faibles               non volatils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785786" y="1071546"/>
            <a:ext cx="7579874" cy="977486"/>
          </a:xfrm>
        </p:spPr>
        <p:txBody>
          <a:bodyPr/>
          <a:lstStyle/>
          <a:p>
            <a:r>
              <a:rPr lang="fr-FR" b="1" dirty="0" smtClean="0"/>
              <a:t>Selon cette approche les désordres métaboliques s’expliquent par la variation du SID  et des  acides faibles non volatils.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56448" cy="777240"/>
          </a:xfrm>
        </p:spPr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APPROCHE DE STEWART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85786" y="235743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SID = (Na</a:t>
            </a:r>
            <a:r>
              <a:rPr lang="fr-FR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K</a:t>
            </a:r>
            <a:r>
              <a:rPr lang="fr-FR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Mg</a:t>
            </a:r>
            <a:r>
              <a:rPr lang="fr-FR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2+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Ca</a:t>
            </a:r>
            <a:r>
              <a:rPr lang="fr-FR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2+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– (Cl</a:t>
            </a:r>
            <a:r>
              <a:rPr lang="fr-FR" sz="2400" b="1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XA¯) = 40 ±2 </a:t>
            </a:r>
            <a:r>
              <a:rPr lang="fr-FR" sz="2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meq</a:t>
            </a:r>
            <a:r>
              <a:rPr lang="fr-F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/L </a:t>
            </a:r>
          </a:p>
          <a:p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500430" y="300037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SID</a:t>
            </a:r>
            <a:endParaRPr lang="fr-FR" sz="3200" dirty="0"/>
          </a:p>
        </p:txBody>
      </p:sp>
      <p:sp>
        <p:nvSpPr>
          <p:cNvPr id="6" name="Accolade fermante 5"/>
          <p:cNvSpPr/>
          <p:nvPr/>
        </p:nvSpPr>
        <p:spPr>
          <a:xfrm rot="16200000">
            <a:off x="3679025" y="1607330"/>
            <a:ext cx="857259" cy="5072096"/>
          </a:xfrm>
          <a:prstGeom prst="rightBrace">
            <a:avLst/>
          </a:prstGeom>
          <a:ln w="28575"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57224" y="464344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Diminution </a:t>
            </a:r>
            <a:endParaRPr lang="fr-FR" b="1" u="sng" dirty="0"/>
          </a:p>
        </p:txBody>
      </p:sp>
      <p:sp>
        <p:nvSpPr>
          <p:cNvPr id="8" name="ZoneTexte 7"/>
          <p:cNvSpPr txBox="1"/>
          <p:nvPr/>
        </p:nvSpPr>
        <p:spPr>
          <a:xfrm>
            <a:off x="5786446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Augmentation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14348" y="5072074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/>
              <a:t>Hyponatrémie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Hyper chlorémie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 XA¯ augmentés 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15008" y="500063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/>
              <a:t>Hyper natrémie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/>
              <a:t>Hypo chlorémie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sp>
        <p:nvSpPr>
          <p:cNvPr id="11" name="Accolade fermante 10"/>
          <p:cNvSpPr/>
          <p:nvPr/>
        </p:nvSpPr>
        <p:spPr>
          <a:xfrm>
            <a:off x="2571736" y="5072074"/>
            <a:ext cx="285752" cy="85725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000364" y="514351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Acidose métabolique</a:t>
            </a:r>
            <a:endParaRPr lang="fr-FR" b="1" dirty="0"/>
          </a:p>
        </p:txBody>
      </p:sp>
      <p:sp>
        <p:nvSpPr>
          <p:cNvPr id="13" name="Accolade fermante 12"/>
          <p:cNvSpPr/>
          <p:nvPr/>
        </p:nvSpPr>
        <p:spPr>
          <a:xfrm>
            <a:off x="7429520" y="5000636"/>
            <a:ext cx="285752" cy="64294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786710" y="5000636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Alcalose métabolique 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857984" y="6180892"/>
            <a:ext cx="22860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     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429256" y="2214554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000100" y="2285992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785818"/>
          </a:xfrm>
        </p:spPr>
        <p:txBody>
          <a:bodyPr/>
          <a:lstStyle/>
          <a:p>
            <a:pPr algn="ctr"/>
            <a:r>
              <a:rPr lang="fr-FR" dirty="0" smtClean="0">
                <a:latin typeface="Algerian" pitchFamily="82" charset="0"/>
              </a:rPr>
              <a:t>APPROCHE DE STEWART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14348" y="1142984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La concentration de l’albumine et du phosphate inorganique sont assez importantes pour provoquer  des désordres acido-basiques</a:t>
            </a:r>
            <a:endParaRPr lang="fr-FR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1142976" y="234528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Acidose métabolique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572132" y="227385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Acidose métabolique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571604" y="335756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[ </a:t>
            </a:r>
            <a:r>
              <a:rPr lang="fr-FR" sz="2800" dirty="0" err="1" smtClean="0"/>
              <a:t>Alb</a:t>
            </a:r>
            <a:r>
              <a:rPr lang="fr-FR" sz="2800" dirty="0" smtClean="0"/>
              <a:t>]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429388" y="328612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[ </a:t>
            </a:r>
            <a:r>
              <a:rPr lang="fr-FR" sz="2800" dirty="0" err="1" smtClean="0"/>
              <a:t>Alb</a:t>
            </a:r>
            <a:r>
              <a:rPr lang="fr-FR" sz="2800" dirty="0" smtClean="0"/>
              <a:t>]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1643042" y="421481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[Pi]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00826" y="407194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[Pi]</a:t>
            </a:r>
            <a:endParaRPr lang="fr-FR" sz="28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1357290" y="3429000"/>
            <a:ext cx="285752" cy="500066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5929322" y="4071942"/>
            <a:ext cx="285752" cy="50006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5929322" y="3429000"/>
            <a:ext cx="285752" cy="50006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haut 19"/>
          <p:cNvSpPr/>
          <p:nvPr/>
        </p:nvSpPr>
        <p:spPr>
          <a:xfrm>
            <a:off x="1357290" y="4143380"/>
            <a:ext cx="285752" cy="500066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29454" y="6072206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Biochemestry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fr-FR" sz="2800" dirty="0" smtClean="0"/>
              <a:t> </a:t>
            </a:r>
            <a:r>
              <a:rPr lang="fr-FR" sz="2800" b="1" dirty="0" smtClean="0"/>
              <a:t>Classification  des anomalies acido-basiques selon Stewart</a:t>
            </a: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5786" y="1357297"/>
          <a:ext cx="785818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642"/>
                <a:gridCol w="2527925"/>
                <a:gridCol w="1935613"/>
              </a:tblGrid>
              <a:tr h="6304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         Acidoses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       Alcaloses</a:t>
                      </a:r>
                      <a:endParaRPr lang="fr-FR" dirty="0"/>
                    </a:p>
                  </a:txBody>
                  <a:tcPr/>
                </a:tc>
              </a:tr>
              <a:tr h="63049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Respiratoire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PaCO2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PaCO2</a:t>
                      </a:r>
                      <a:endParaRPr lang="fr-FR" dirty="0"/>
                    </a:p>
                  </a:txBody>
                  <a:tcPr/>
                </a:tc>
              </a:tr>
              <a:tr h="29538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Métaboliques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Anomalies du SID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 Excès/déficit</a:t>
                      </a:r>
                      <a:r>
                        <a:rPr lang="fr-FR" baseline="0" dirty="0" smtClean="0"/>
                        <a:t> en eau</a:t>
                      </a:r>
                      <a:r>
                        <a:rPr lang="fr-FR" dirty="0" smtClean="0"/>
                        <a:t>   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 Excès/</a:t>
                      </a:r>
                      <a:r>
                        <a:rPr lang="fr-FR" baseline="0" dirty="0" smtClean="0"/>
                        <a:t> déficit en Cl¯</a:t>
                      </a:r>
                      <a:r>
                        <a:rPr lang="fr-FR" dirty="0" smtClean="0"/>
                        <a:t>  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fr-FR" dirty="0" smtClean="0"/>
                        <a:t> Excès en  XA¯          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fr-FR" dirty="0" smtClean="0"/>
                        <a:t>                                                 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Acides faibles non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 volatils  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fr-FR" b="0" baseline="0" dirty="0" smtClean="0">
                          <a:solidFill>
                            <a:schemeClr val="bg1"/>
                          </a:solidFill>
                        </a:rPr>
                        <a:t>Albumine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fr-FR" b="0" baseline="0" dirty="0" smtClean="0">
                          <a:solidFill>
                            <a:schemeClr val="bg1"/>
                          </a:solidFill>
                        </a:rPr>
                        <a:t>Phosphate  inorganique                                                                                                </a:t>
                      </a:r>
                      <a:endParaRPr lang="fr-FR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  SID    ,     [Na]  </a:t>
                      </a:r>
                    </a:p>
                    <a:p>
                      <a:r>
                        <a:rPr lang="fr-FR" dirty="0" smtClean="0"/>
                        <a:t>        SID    ,     [Cl]    </a:t>
                      </a:r>
                    </a:p>
                    <a:p>
                      <a:r>
                        <a:rPr lang="fr-FR" dirty="0" smtClean="0"/>
                        <a:t>        SID</a:t>
                      </a:r>
                      <a:r>
                        <a:rPr lang="fr-FR" baseline="0" dirty="0" smtClean="0"/>
                        <a:t>   ,      [XA-]                               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SID         [Na]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   SID   ,     [Cl]</a:t>
                      </a:r>
                    </a:p>
                    <a:p>
                      <a:r>
                        <a:rPr lang="fr-FR" dirty="0" smtClean="0"/>
                        <a:t>             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5400000" flipH="1" flipV="1">
            <a:off x="4321967" y="2178835"/>
            <a:ext cx="285752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6929454" y="2214554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4321967" y="3392487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5180017" y="3392487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 flipH="1" flipV="1">
            <a:off x="6674659" y="3317081"/>
            <a:ext cx="214314" cy="9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 flipH="1" flipV="1">
            <a:off x="7460477" y="3317081"/>
            <a:ext cx="214314" cy="9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4322761" y="3678239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 flipH="1" flipV="1">
            <a:off x="5183985" y="3674271"/>
            <a:ext cx="214314" cy="9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 flipH="1" flipV="1">
            <a:off x="6684183" y="3674271"/>
            <a:ext cx="214314" cy="95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7464445" y="3678239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 flipH="1" flipV="1">
            <a:off x="5179223" y="3892553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>
            <a:off x="4322761" y="396399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 flipH="1" flipV="1">
            <a:off x="5180017" y="4749809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rot="5400000">
            <a:off x="7607320" y="4749809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 flipH="1" flipV="1">
            <a:off x="5180017" y="503556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5400000">
            <a:off x="7608909" y="5035561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7786710" y="45720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fr-FR" b="1" dirty="0" err="1" smtClean="0">
                <a:solidFill>
                  <a:schemeClr val="accent5">
                    <a:lumMod val="50000"/>
                  </a:schemeClr>
                </a:solidFill>
              </a:rPr>
              <a:t>Alb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429256" y="45720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fr-FR" b="1" dirty="0" err="1" smtClean="0">
                <a:solidFill>
                  <a:schemeClr val="accent5">
                    <a:lumMod val="50000"/>
                  </a:schemeClr>
                </a:solidFill>
              </a:rPr>
              <a:t>Alb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429256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[Pi]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786710" y="48577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[Pi]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215174" y="62865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algn="ctr"/>
            <a:r>
              <a:rPr lang="fr-FR" sz="2800" dirty="0" smtClean="0"/>
              <a:t>Quelques exemples pratiques</a:t>
            </a:r>
            <a:endParaRPr lang="fr-FR" sz="2800" dirty="0"/>
          </a:p>
        </p:txBody>
      </p:sp>
      <p:pic>
        <p:nvPicPr>
          <p:cNvPr id="1026" name="Picture 2" descr="C:\Users\HOME\Pictures\img0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6429420" cy="52149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1142976" y="2428868"/>
            <a:ext cx="714380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fr-FR" dirty="0" smtClean="0"/>
              <a:t>RAPPELS PHYSIOLOGIQUES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1857364"/>
            <a:ext cx="7772400" cy="15025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000" dirty="0" smtClean="0"/>
              <a:t>  7.0          		            7.38		               7.42                                                         7.80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                  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ACIDOSE                           pH normal 	               ALCALOSE    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        </a:t>
            </a:r>
          </a:p>
          <a:p>
            <a:pPr>
              <a:buNone/>
            </a:pPr>
            <a:r>
              <a:rPr lang="fr-FR" sz="2000" dirty="0" smtClean="0"/>
              <a:t>					</a:t>
            </a:r>
            <a:endParaRPr lang="fr-FR" sz="2000" dirty="0"/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3178959" y="2607463"/>
            <a:ext cx="78581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5251455" y="2606669"/>
            <a:ext cx="78581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750861" y="2606669"/>
            <a:ext cx="78581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894661" y="2606669"/>
            <a:ext cx="78581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072330" y="60722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142976" y="3643314"/>
            <a:ext cx="635798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/>
              <a:t>pH : 7.10     	                                [H] = 80 </a:t>
            </a:r>
            <a:r>
              <a:rPr lang="fr-FR" sz="2400" b="1" dirty="0" err="1" smtClean="0"/>
              <a:t>nmol</a:t>
            </a:r>
            <a:r>
              <a:rPr lang="fr-FR" sz="2400" b="1" dirty="0" smtClean="0"/>
              <a:t>/L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pH : 7.30                                           [H] =  50 </a:t>
            </a:r>
            <a:r>
              <a:rPr lang="fr-FR" sz="2400" b="1" dirty="0" err="1" smtClean="0"/>
              <a:t>nmol</a:t>
            </a:r>
            <a:r>
              <a:rPr lang="fr-FR" sz="2400" b="1" dirty="0" smtClean="0"/>
              <a:t>/L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pH : 7.40                                           [H] =  40 </a:t>
            </a:r>
            <a:r>
              <a:rPr lang="fr-FR" sz="2400" b="1" dirty="0" err="1" smtClean="0"/>
              <a:t>nmol</a:t>
            </a:r>
            <a:r>
              <a:rPr lang="fr-FR" sz="2400" b="1" dirty="0" smtClean="0"/>
              <a:t>/L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pH : 7.52                                           [H] =   30 </a:t>
            </a:r>
            <a:r>
              <a:rPr lang="fr-FR" sz="2400" b="1" dirty="0" err="1" smtClean="0"/>
              <a:t>nmol</a:t>
            </a:r>
            <a:r>
              <a:rPr lang="fr-FR" sz="2400" b="1" dirty="0" smtClean="0"/>
              <a:t>/L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785818"/>
          </a:xfrm>
        </p:spPr>
        <p:txBody>
          <a:bodyPr/>
          <a:lstStyle/>
          <a:p>
            <a:pPr algn="ctr"/>
            <a:r>
              <a:rPr lang="fr-FR" b="1" dirty="0" smtClean="0">
                <a:effectLst>
                  <a:reflection blurRad="6350" stA="55000" endA="50" endPos="85000" dir="5400000" sy="-100000" algn="bl" rotWithShape="0"/>
                </a:effectLst>
              </a:rPr>
              <a:t>CONCLUSION </a:t>
            </a:r>
            <a:endParaRPr lang="fr-FR" b="1" dirty="0"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5786" y="142873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L’équation d’HH reste toujours valable dans l’étude des désordres simples  qu’ils soient métaboliques ou respiratoires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250030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L’approche de Stewart prend un grand intérêt dans l’analyse des désordres complexes  avec une approche physiopathologique           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86314" y="5934671"/>
            <a:ext cx="40005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                                                         	  			         </a:t>
            </a:r>
            <a:r>
              <a:rPr lang="fr-FR" sz="2000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786050" y="3714752"/>
            <a:ext cx="500066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786050" y="1571612"/>
            <a:ext cx="500066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871550"/>
          </a:xfrm>
        </p:spPr>
        <p:txBody>
          <a:bodyPr/>
          <a:lstStyle/>
          <a:p>
            <a:pPr algn="ctr"/>
            <a:r>
              <a:rPr lang="fr-FR" dirty="0" smtClean="0"/>
              <a:t>Rappels physiologiques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2857496"/>
            <a:ext cx="1428760" cy="785818"/>
          </a:xfrm>
        </p:spPr>
        <p:txBody>
          <a:bodyPr>
            <a:noAutofit/>
          </a:bodyPr>
          <a:lstStyle/>
          <a:p>
            <a:r>
              <a:rPr lang="fr-FR" sz="3600" dirty="0" smtClean="0"/>
              <a:t>∆ [H]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3286116" y="2000240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Modification de la charge                     des protéines 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071802" y="4286256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Anomalies électrolytiques</a:t>
            </a:r>
            <a:endParaRPr lang="fr-FR" sz="2800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2571736" y="3357563"/>
            <a:ext cx="714380" cy="642941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571736" y="3000372"/>
            <a:ext cx="785818" cy="357190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143108" y="3357562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00892" y="578645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143800" cy="702358"/>
          </a:xfrm>
        </p:spPr>
        <p:txBody>
          <a:bodyPr/>
          <a:lstStyle/>
          <a:p>
            <a:pPr algn="ctr"/>
            <a:r>
              <a:rPr lang="fr-FR" dirty="0" smtClean="0"/>
              <a:t>RAPPELS PHYSIOLOGIQUES</a:t>
            </a:r>
            <a:endParaRPr lang="fr-FR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928662" y="128586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800" dirty="0" smtClean="0"/>
              <a:t>  Tendance de l’organisme  à l’acidification 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071538" y="2000240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Contre cette agression acide l’organisme  oppose 3 lignes de défenses: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1500166" y="2714620"/>
            <a:ext cx="607223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200" dirty="0"/>
          </a:p>
          <a:p>
            <a:endParaRPr lang="fr-FR" sz="22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smtClean="0"/>
              <a:t>  </a:t>
            </a:r>
            <a:r>
              <a:rPr lang="fr-FR" sz="2800" b="1" dirty="0" smtClean="0">
                <a:solidFill>
                  <a:srgbClr val="FFFF00"/>
                </a:solidFill>
              </a:rPr>
              <a:t>Les tampons chimiques</a:t>
            </a:r>
          </a:p>
          <a:p>
            <a:endParaRPr lang="fr-FR" sz="28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dirty="0">
                <a:solidFill>
                  <a:srgbClr val="FFFF00"/>
                </a:solidFill>
              </a:rPr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  Le poumon</a:t>
            </a:r>
          </a:p>
          <a:p>
            <a:endParaRPr lang="fr-FR" sz="28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dirty="0" smtClean="0">
                <a:solidFill>
                  <a:srgbClr val="FFFF00"/>
                </a:solidFill>
              </a:rPr>
              <a:t>  Le rein</a:t>
            </a:r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929454" y="585789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714380"/>
          </a:xfrm>
        </p:spPr>
        <p:txBody>
          <a:bodyPr/>
          <a:lstStyle/>
          <a:p>
            <a:pPr algn="ctr"/>
            <a:r>
              <a:rPr lang="fr-FR" dirty="0" smtClean="0"/>
              <a:t>RAPPELS PHYSIOLOGIQUES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4348" y="1643050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CO2   +   H2O            H2CO3             H   +    HCO3-</a:t>
            </a:r>
            <a:endParaRPr lang="fr-FR" sz="3200" b="1" dirty="0"/>
          </a:p>
        </p:txBody>
      </p:sp>
      <p:sp>
        <p:nvSpPr>
          <p:cNvPr id="5" name="Double flèche horizontale 4"/>
          <p:cNvSpPr/>
          <p:nvPr/>
        </p:nvSpPr>
        <p:spPr>
          <a:xfrm>
            <a:off x="3286116" y="1857364"/>
            <a:ext cx="571504" cy="214314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5572132" y="1857364"/>
            <a:ext cx="571504" cy="214314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928934"/>
            <a:ext cx="1143008" cy="1714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Image 7"/>
          <p:cNvPicPr/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928662" y="3357562"/>
            <a:ext cx="1143008" cy="14287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Flèche courbée vers la droite 8"/>
          <p:cNvSpPr/>
          <p:nvPr/>
        </p:nvSpPr>
        <p:spPr>
          <a:xfrm>
            <a:off x="428596" y="2143116"/>
            <a:ext cx="785818" cy="1143008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8286776" y="2071678"/>
            <a:ext cx="714380" cy="1143008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14612" y="3429000"/>
            <a:ext cx="3786214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/>
              <a:t> forte concentration plasmatique;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/>
              <a:t> système intra et extracellulaire;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dirty="0" smtClean="0"/>
              <a:t> système ouvert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57984" y="592933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285728"/>
            <a:ext cx="7772400" cy="571504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RAPPELS PHYSIOLOGIQUES</a:t>
            </a:r>
            <a:endParaRPr lang="fr-FR" sz="4000" b="1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1538" y="2500306"/>
            <a:ext cx="7643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pPr>
              <a:buFont typeface="Wingdings" pitchFamily="2" charset="2"/>
              <a:buChar char="v"/>
            </a:pPr>
            <a:r>
              <a:rPr lang="fr-FR" sz="2400" b="1" dirty="0" smtClean="0">
                <a:solidFill>
                  <a:srgbClr val="FF0000"/>
                </a:solidFill>
              </a:rPr>
              <a:t> hémoglobine </a:t>
            </a:r>
            <a:r>
              <a:rPr lang="fr-FR" sz="2400" dirty="0" smtClean="0"/>
              <a:t>(son pouvoir  tampon est de 6 fois supérieur à celui des protéines plasmatiques).</a:t>
            </a:r>
          </a:p>
          <a:p>
            <a:endParaRPr lang="fr-FR" sz="2400" b="1" dirty="0" smtClean="0"/>
          </a:p>
          <a:p>
            <a:pPr>
              <a:buFont typeface="Wingdings" pitchFamily="2" charset="2"/>
              <a:buChar char="v"/>
            </a:pP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protéines plasmatiques </a:t>
            </a:r>
            <a:r>
              <a:rPr lang="fr-FR" sz="2400" b="1" dirty="0" smtClean="0"/>
              <a:t>( albumine)</a:t>
            </a:r>
          </a:p>
          <a:p>
            <a:endParaRPr lang="fr-FR" sz="2400" b="1" dirty="0" smtClean="0"/>
          </a:p>
          <a:p>
            <a:pPr>
              <a:buFont typeface="Wingdings" pitchFamily="2" charset="2"/>
              <a:buChar char="v"/>
            </a:pP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phosphate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500174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+mj-lt"/>
              </a:rPr>
              <a:t>Les autres systèmes tampons: </a:t>
            </a:r>
            <a:endParaRPr lang="fr-FR" sz="2400" b="1" dirty="0"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29454" y="5929330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571504"/>
          </a:xfrm>
        </p:spPr>
        <p:txBody>
          <a:bodyPr/>
          <a:lstStyle/>
          <a:p>
            <a:pPr algn="ctr"/>
            <a:r>
              <a:rPr lang="fr-FR" b="1" dirty="0" smtClean="0"/>
              <a:t>RAPPELS PHYSIOLOGIQUES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5852" y="1285860"/>
            <a:ext cx="2428892" cy="639762"/>
          </a:xfrm>
        </p:spPr>
        <p:txBody>
          <a:bodyPr>
            <a:normAutofit/>
          </a:bodyPr>
          <a:lstStyle/>
          <a:p>
            <a:r>
              <a:rPr lang="fr-FR" sz="2800" u="sng" dirty="0" smtClean="0">
                <a:solidFill>
                  <a:srgbClr val="FFFF00"/>
                </a:solidFill>
              </a:rPr>
              <a:t>Rôle du rein</a:t>
            </a:r>
            <a:endParaRPr lang="fr-FR" sz="2800" u="sng" dirty="0">
              <a:solidFill>
                <a:srgbClr val="FFFF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143117"/>
            <a:ext cx="4829180" cy="35719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Réabsorption et régénération des bicarbonates;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L'élimination des acides fixes sous forme :</a:t>
            </a:r>
          </a:p>
          <a:p>
            <a:pPr>
              <a:buNone/>
            </a:pPr>
            <a:r>
              <a:rPr lang="fr-FR" dirty="0" smtClean="0"/>
              <a:t>              - acidité </a:t>
            </a:r>
            <a:r>
              <a:rPr lang="fr-FR" dirty="0" err="1" smtClean="0"/>
              <a:t>titrable</a:t>
            </a:r>
            <a:r>
              <a:rPr lang="fr-FR" dirty="0" smtClean="0"/>
              <a:t>;</a:t>
            </a:r>
          </a:p>
          <a:p>
            <a:pPr>
              <a:buNone/>
            </a:pPr>
            <a:r>
              <a:rPr lang="fr-FR" dirty="0" smtClean="0"/>
              <a:t>              - ammonium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643182"/>
            <a:ext cx="2143139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ZoneTexte 5"/>
          <p:cNvSpPr txBox="1"/>
          <p:nvPr/>
        </p:nvSpPr>
        <p:spPr>
          <a:xfrm>
            <a:off x="7215206" y="614364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6986582" cy="714380"/>
          </a:xfrm>
        </p:spPr>
        <p:txBody>
          <a:bodyPr/>
          <a:lstStyle/>
          <a:p>
            <a:pPr algn="ctr"/>
            <a:r>
              <a:rPr lang="fr-FR" b="1" dirty="0" smtClean="0"/>
              <a:t>RAPPELS PHYSIOLOGIQUES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28662" y="1357298"/>
            <a:ext cx="3357586" cy="639762"/>
          </a:xfrm>
        </p:spPr>
        <p:txBody>
          <a:bodyPr>
            <a:normAutofit/>
          </a:bodyPr>
          <a:lstStyle/>
          <a:p>
            <a:r>
              <a:rPr lang="fr-FR" sz="2800" u="sng" dirty="0" smtClean="0">
                <a:solidFill>
                  <a:srgbClr val="FFFF00"/>
                </a:solidFill>
              </a:rPr>
              <a:t>Rôle des poumons </a:t>
            </a:r>
            <a:endParaRPr lang="fr-FR" sz="2800" u="sng" dirty="0">
              <a:solidFill>
                <a:srgbClr val="FFFF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04166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HYPERVENTILATION         </a:t>
            </a:r>
            <a:r>
              <a:rPr lang="fr-FR" dirty="0" smtClean="0"/>
              <a:t>(</a:t>
            </a:r>
            <a:r>
              <a:rPr lang="fr-FR" b="1" i="1" dirty="0" smtClean="0"/>
              <a:t> </a:t>
            </a:r>
            <a:r>
              <a:rPr lang="fr-FR" dirty="0" smtClean="0"/>
              <a:t>si pH diminue ou PaCO2 augmente)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HYPOVENTILATION </a:t>
            </a:r>
            <a:r>
              <a:rPr lang="fr-FR" b="1" i="1" dirty="0" smtClean="0"/>
              <a:t>          </a:t>
            </a:r>
            <a:r>
              <a:rPr lang="fr-FR" dirty="0" smtClean="0"/>
              <a:t>( si pH augmente ou PaCO2 diminue)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/>
          </p:cNvPicPr>
          <p:nvPr>
            <p:ph sz="quarter" idx="4"/>
          </p:nvPr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5643570" y="2643182"/>
            <a:ext cx="2500330" cy="2714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ZoneTexte 5"/>
          <p:cNvSpPr txBox="1"/>
          <p:nvPr/>
        </p:nvSpPr>
        <p:spPr>
          <a:xfrm>
            <a:off x="7358082" y="6000768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928662" y="1785926"/>
            <a:ext cx="5715040" cy="17859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EQUATION D’HENDERSON-HASSELBALCH</a:t>
            </a:r>
            <a:endParaRPr lang="fr-FR" sz="32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785926"/>
            <a:ext cx="7772400" cy="4572000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en-US" sz="2200" dirty="0" smtClean="0"/>
              <a:t>                    </a:t>
            </a:r>
          </a:p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 =  pK + log  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143372" y="2571744"/>
            <a:ext cx="2071702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143372" y="185736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[ HCO3-]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29058" y="264318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PaCO2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58016" y="128586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Métabolique 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929454" y="4429132"/>
            <a:ext cx="200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respiratoire</a:t>
            </a:r>
            <a:endParaRPr lang="fr-FR" sz="2400" b="1" dirty="0"/>
          </a:p>
        </p:txBody>
      </p:sp>
      <p:sp>
        <p:nvSpPr>
          <p:cNvPr id="14" name="Flèche vers le bas 13"/>
          <p:cNvSpPr/>
          <p:nvPr/>
        </p:nvSpPr>
        <p:spPr>
          <a:xfrm rot="3011980">
            <a:off x="6375342" y="1571633"/>
            <a:ext cx="468547" cy="100013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8195450">
            <a:off x="6395655" y="3167456"/>
            <a:ext cx="468547" cy="100013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215206" y="592933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Biochemestry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2723</TotalTime>
  <Words>747</Words>
  <Application>Microsoft Office PowerPoint</Application>
  <PresentationFormat>Affichage à l'écran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Métro</vt:lpstr>
      <vt:lpstr>Diapositive 1</vt:lpstr>
      <vt:lpstr>RAPPELS PHYSIOLOGIQUES</vt:lpstr>
      <vt:lpstr>Rappels physiologiques </vt:lpstr>
      <vt:lpstr>RAPPELS PHYSIOLOGIQUES</vt:lpstr>
      <vt:lpstr>RAPPELS PHYSIOLOGIQUES</vt:lpstr>
      <vt:lpstr>Diapositive 6</vt:lpstr>
      <vt:lpstr>RAPPELS PHYSIOLOGIQUES</vt:lpstr>
      <vt:lpstr>RAPPELS PHYSIOLOGIQUES</vt:lpstr>
      <vt:lpstr>EQUATION D’HENDERSON-HASSELBALCH</vt:lpstr>
      <vt:lpstr>LE TROU ANIONIQUE</vt:lpstr>
      <vt:lpstr>LE TROU ANIONIQUE</vt:lpstr>
      <vt:lpstr>LES DÉSORDRES ACIDO-BASIQUES</vt:lpstr>
      <vt:lpstr>APPROCHE DE STEWART</vt:lpstr>
      <vt:lpstr>APPROCHE DE STEWART</vt:lpstr>
      <vt:lpstr>APPROCHE DE STEWART</vt:lpstr>
      <vt:lpstr>APPROCHE DE STEWART</vt:lpstr>
      <vt:lpstr>APPROCHE DE STEWART</vt:lpstr>
      <vt:lpstr> Classification  des anomalies acido-basiques selon Stewart</vt:lpstr>
      <vt:lpstr>Quelques exemples pratiques</vt:lpstr>
      <vt:lpstr>CONCLUSION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HOME</cp:lastModifiedBy>
  <cp:revision>108</cp:revision>
  <dcterms:created xsi:type="dcterms:W3CDTF">2010-05-26T19:27:32Z</dcterms:created>
  <dcterms:modified xsi:type="dcterms:W3CDTF">2010-05-30T15:31:06Z</dcterms:modified>
</cp:coreProperties>
</file>