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2" r:id="rId4"/>
    <p:sldId id="268" r:id="rId5"/>
    <p:sldId id="270" r:id="rId6"/>
    <p:sldId id="271" r:id="rId7"/>
    <p:sldId id="272" r:id="rId8"/>
    <p:sldId id="273" r:id="rId9"/>
    <p:sldId id="275" r:id="rId10"/>
    <p:sldId id="277" r:id="rId11"/>
    <p:sldId id="276" r:id="rId12"/>
    <p:sldId id="278" r:id="rId13"/>
    <p:sldId id="279" r:id="rId14"/>
    <p:sldId id="259" r:id="rId15"/>
    <p:sldId id="283" r:id="rId16"/>
    <p:sldId id="260" r:id="rId17"/>
    <p:sldId id="261" r:id="rId18"/>
    <p:sldId id="263" r:id="rId19"/>
    <p:sldId id="264" r:id="rId20"/>
    <p:sldId id="269" r:id="rId21"/>
    <p:sldId id="265" r:id="rId22"/>
    <p:sldId id="266" r:id="rId23"/>
    <p:sldId id="267" r:id="rId24"/>
    <p:sldId id="281" r:id="rId25"/>
    <p:sldId id="282" r:id="rId26"/>
    <p:sldId id="257" r:id="rId27"/>
    <p:sldId id="274" r:id="rId28"/>
    <p:sldId id="284" r:id="rId29"/>
    <p:sldId id="285" r:id="rId30"/>
    <p:sldId id="28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1" d="100"/>
          <a:sy n="71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ADE86-F1D8-47ED-8FD6-59912E1ACC3C}" type="datetimeFigureOut">
              <a:rPr lang="fr-FR" smtClean="0"/>
              <a:pPr/>
              <a:t>16/09/2011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D5DC2-80F7-42E1-A70D-A08AE4B7D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D5DC2-80F7-42E1-A70D-A08AE4B7D45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Pandémie du déficit en vitamine D; largement répandu de part le monde;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D5DC2-80F7-42E1-A70D-A08AE4B7D45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dirty="0" smtClean="0"/>
              <a:t>(1/2 vie de la 1,25 OH  est de 4 heures dans le sérum) ; </a:t>
            </a:r>
            <a:r>
              <a:rPr lang="fr-FR" sz="1400" dirty="0" smtClean="0"/>
              <a:t>( </a:t>
            </a:r>
            <a:r>
              <a:rPr lang="fr-FR" sz="1200" dirty="0" smtClean="0"/>
              <a:t>½ de la 25 OH  est  2 à 3 semaines); la vitamine D totale est commercialisée depuis mai 2011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D5DC2-80F7-42E1-A70D-A08AE4B7D45C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</a:t>
            </a:r>
            <a:r>
              <a:rPr lang="fr-FR" baseline="0" dirty="0" smtClean="0"/>
              <a:t> déficit en 25 OH D3&lt; 10 </a:t>
            </a:r>
            <a:r>
              <a:rPr lang="fr-FR" baseline="0" dirty="0" err="1" smtClean="0"/>
              <a:t>ng</a:t>
            </a:r>
            <a:r>
              <a:rPr lang="fr-FR" baseline="0" dirty="0" smtClean="0"/>
              <a:t>/ml; insuffisance &lt; 10 – 30 </a:t>
            </a:r>
            <a:r>
              <a:rPr lang="fr-FR" baseline="0" dirty="0" err="1" smtClean="0"/>
              <a:t>ng</a:t>
            </a:r>
            <a:r>
              <a:rPr lang="fr-FR" baseline="0" dirty="0" smtClean="0"/>
              <a:t>/ml ; </a:t>
            </a:r>
            <a:r>
              <a:rPr lang="fr-FR" baseline="0" dirty="0" err="1" smtClean="0"/>
              <a:t>toxic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level</a:t>
            </a:r>
            <a:r>
              <a:rPr lang="fr-FR" baseline="0" dirty="0" smtClean="0"/>
              <a:t> &gt; 80 </a:t>
            </a:r>
            <a:r>
              <a:rPr lang="fr-FR" baseline="0" dirty="0" err="1" smtClean="0"/>
              <a:t>ng</a:t>
            </a:r>
            <a:r>
              <a:rPr lang="fr-FR" baseline="0" dirty="0" smtClean="0"/>
              <a:t>/ml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D5DC2-80F7-42E1-A70D-A08AE4B7D45C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-Le dosage de la </a:t>
            </a:r>
            <a:r>
              <a:rPr lang="fr-FR" dirty="0" err="1" smtClean="0"/>
              <a:t>pTH</a:t>
            </a:r>
            <a:r>
              <a:rPr lang="fr-FR" dirty="0" smtClean="0"/>
              <a:t> sur EDTA donne des résultats majorés de 10 à 20 % par rapport au sérum</a:t>
            </a:r>
          </a:p>
          <a:p>
            <a:r>
              <a:rPr lang="fr-FR" dirty="0" smtClean="0"/>
              <a:t>-Rythme circadien pour la libération de la </a:t>
            </a:r>
            <a:r>
              <a:rPr lang="fr-FR" baseline="0" dirty="0" smtClean="0"/>
              <a:t> PTH: max la nuit ; taux faibles l’après midi.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D5DC2-80F7-42E1-A70D-A08AE4B7D45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 faut pas oublier de parler</a:t>
            </a:r>
            <a:r>
              <a:rPr lang="fr-FR" baseline="0" dirty="0" smtClean="0"/>
              <a:t> du test de NORDIN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D5DC2-80F7-42E1-A70D-A08AE4B7D45C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D5DC2-80F7-42E1-A70D-A08AE4B7D45C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B61D6-A22A-4DC9-9A4F-3AC886FC288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B822D-DEAD-48BC-8578-77EC2D698B6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B5C15-8891-40B2-B933-69FEC26974C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E355B-56BB-475D-8EE3-B377C3FBC01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E0B2-868A-4F69-AD95-341C1033FB3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91953-7024-468C-A6E3-E7ABACC68CF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7BD17-78FD-420A-A3E7-9CFDF6CCA7F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651E5-0CC9-4932-A820-CBD38568071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E7FB6-0463-4315-AD0A-4ABD4385167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F22E8-56AF-456F-B7E4-1B7CED1EBC3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9486F-3160-47CA-85DF-E0D704AD289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E20E80-E3AE-4A4D-A01F-E44ABF38AA2C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683568" y="332656"/>
            <a:ext cx="820891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352928" cy="1584176"/>
          </a:xfrm>
        </p:spPr>
        <p:txBody>
          <a:bodyPr/>
          <a:lstStyle/>
          <a:p>
            <a:r>
              <a:rPr lang="fr-FR" sz="2800" b="1" dirty="0" smtClean="0">
                <a:solidFill>
                  <a:srgbClr val="002060"/>
                </a:solidFill>
                <a:latin typeface="Century Gothic" pitchFamily="34" charset="0"/>
              </a:rPr>
              <a:t>Recommandations actuelles pour le diagnostic des Troubles minéraux et osseux : Quels bilans biologiques pratiquer et à quel rythme</a:t>
            </a:r>
            <a:r>
              <a:rPr lang="fr-FR" sz="48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fr-FR" sz="4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0" y="328498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Journée de Formation Continue </a:t>
            </a:r>
          </a:p>
          <a:p>
            <a:r>
              <a:rPr lang="fr-FR" b="1" dirty="0" smtClean="0"/>
              <a:t> 17 Septembre  2011 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609329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een" pitchFamily="2" charset="0"/>
              </a:rPr>
              <a:t>Biochimie</a:t>
            </a:r>
            <a:endParaRPr lang="fr-FR" sz="3200" b="1" dirty="0">
              <a:latin typeface="Teen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458112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 EH. CHERIFI</a:t>
            </a:r>
          </a:p>
          <a:p>
            <a:r>
              <a:rPr lang="fr-FR" sz="1600" b="1" dirty="0" smtClean="0"/>
              <a:t>Laboratoire central de biologie CHU Hussein Dey</a:t>
            </a:r>
            <a:r>
              <a:rPr lang="fr-FR" b="1" dirty="0" smtClean="0"/>
              <a:t>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ontrôle du métabolisme des minéraux par l'hormone parathyroïdienne; sériques de calcium ionisé (Ca 2 + &lt;sup&gt; &lt;/ sup&gt;), l'hormone parathyroïde (PTH), 1,25-dihydroxyvitamine D (1,25 [OH] &lt;sub&gt; 2 &lt;/ sub &gt; D), les récepteurs du calcium-sensing (RCSA), phosphore (PO &lt;sub&gt; 4 &lt;/ sub&gt; &lt;sup&gt; 3 - &lt;/ sup&gt;), 25-hydroxyvitamine D (25 [OH] D)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6336704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1043608" y="0"/>
            <a:ext cx="7488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</a:rPr>
              <a:t>         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</a:rPr>
              <a:t>La parathormone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619672" y="1268760"/>
            <a:ext cx="56166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051720" y="-27384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chemeClr val="accent1">
                    <a:lumMod val="50000"/>
                  </a:schemeClr>
                </a:solidFill>
                <a:latin typeface="Tw Cen MT" pitchFamily="34" charset="0"/>
              </a:rPr>
              <a:t>La parathormone </a:t>
            </a:r>
            <a:endParaRPr lang="fr-FR" sz="5400" dirty="0">
              <a:solidFill>
                <a:schemeClr val="accent1">
                  <a:lumMod val="50000"/>
                </a:schemeClr>
              </a:solidFill>
              <a:latin typeface="Tw Cen MT" pitchFamily="34" charset="0"/>
            </a:endParaRPr>
          </a:p>
        </p:txBody>
      </p:sp>
      <p:pic>
        <p:nvPicPr>
          <p:cNvPr id="3" name="BLOGGER_PHOTO_ID_5260429116174162786" descr="http://2.bp.blogspot.com/_VPcN5Vpk2y0/SQDMaQOu22I/AAAAAAAAADw/W-Sver7T-LE/s400/pic+of+prote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45024"/>
            <a:ext cx="3888432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ZoneTexte 3"/>
          <p:cNvSpPr txBox="1"/>
          <p:nvPr/>
        </p:nvSpPr>
        <p:spPr>
          <a:xfrm>
            <a:off x="1619672" y="1844824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sz="2800" dirty="0" smtClean="0"/>
              <a:t>PTH intacte ( 1-84)         	   10%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</a:t>
            </a:r>
            <a:r>
              <a:rPr lang="fr-FR" sz="2800" dirty="0" err="1" smtClean="0"/>
              <a:t>Amino</a:t>
            </a:r>
            <a:r>
              <a:rPr lang="fr-FR" sz="2800" dirty="0" smtClean="0"/>
              <a:t>-PTH                     	   10%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</a:t>
            </a:r>
            <a:r>
              <a:rPr lang="fr-FR" sz="2800" dirty="0" err="1" smtClean="0"/>
              <a:t>carboxy</a:t>
            </a:r>
            <a:r>
              <a:rPr lang="fr-FR" sz="2800" dirty="0" smtClean="0"/>
              <a:t>-PTH 		              80%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19675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Lucida Sans" pitchFamily="34" charset="0"/>
              </a:rPr>
              <a:t>Formes circulantes de la PTH</a:t>
            </a:r>
            <a:endParaRPr lang="fr-FR" sz="2800" dirty="0"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19672" y="26064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DOSAGE DE LA PARATHORMONE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835696" y="1447031"/>
            <a:ext cx="69127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Dosages de première génération </a:t>
            </a:r>
            <a:r>
              <a:rPr lang="fr-FR" dirty="0" smtClean="0"/>
              <a:t>: dosages radio-immunologiques (RIA)  utilisant des anticorps poly clonaux dirigés essentiellement contre les </a:t>
            </a:r>
            <a:r>
              <a:rPr lang="fr-FR" dirty="0" smtClean="0">
                <a:solidFill>
                  <a:srgbClr val="FF0000"/>
                </a:solidFill>
              </a:rPr>
              <a:t>fragments C terminaux</a:t>
            </a:r>
            <a:r>
              <a:rPr lang="fr-FR" dirty="0" smtClean="0"/>
              <a:t>. Techniques abandonnées</a:t>
            </a:r>
          </a:p>
          <a:p>
            <a:pPr marL="457200" indent="-457200">
              <a:buFont typeface="+mj-lt"/>
              <a:buAutoNum type="arabicPeriod"/>
            </a:pP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Dosages de deuxième génération:  </a:t>
            </a:r>
            <a:r>
              <a:rPr lang="fr-FR" sz="2000" b="1" dirty="0" smtClean="0"/>
              <a:t>utilisant deux anticorps </a:t>
            </a:r>
            <a:r>
              <a:rPr lang="fr-FR" sz="2000" b="1" dirty="0" err="1" smtClean="0"/>
              <a:t>polyclonaux</a:t>
            </a:r>
            <a:r>
              <a:rPr lang="fr-FR" sz="2000" b="1" dirty="0" smtClean="0"/>
              <a:t> , le premier dirigé contre l’extrémité N terminale et le deuxième contre la C terminale. </a:t>
            </a:r>
            <a:r>
              <a:rPr lang="fr-FR" sz="2000" b="1" dirty="0" smtClean="0">
                <a:solidFill>
                  <a:srgbClr val="FF0000"/>
                </a:solidFill>
              </a:rPr>
              <a:t>Actuellement utilisés +++</a:t>
            </a:r>
          </a:p>
          <a:p>
            <a:pPr marL="457200" indent="-457200">
              <a:buFont typeface="+mj-lt"/>
              <a:buAutoNum type="arabicPeriod"/>
            </a:pPr>
            <a:endParaRPr lang="fr-FR" b="1" dirty="0" smtClean="0"/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Dosage de troisième génération:  </a:t>
            </a:r>
            <a:r>
              <a:rPr lang="fr-FR" sz="2000" b="1" dirty="0" smtClean="0"/>
              <a:t>rien de plus par rapport  à la deuxième génération</a:t>
            </a:r>
          </a:p>
          <a:p>
            <a:pPr marL="457200" indent="-457200"/>
            <a:endParaRPr lang="fr-FR" dirty="0" smtClean="0"/>
          </a:p>
          <a:p>
            <a:pPr marL="457200" indent="-457200"/>
            <a:endParaRPr lang="fr-FR" dirty="0"/>
          </a:p>
        </p:txBody>
      </p:sp>
      <p:sp>
        <p:nvSpPr>
          <p:cNvPr id="4" name="Étoile à 5 branches 3"/>
          <p:cNvSpPr/>
          <p:nvPr/>
        </p:nvSpPr>
        <p:spPr>
          <a:xfrm>
            <a:off x="8100392" y="3789040"/>
            <a:ext cx="576064" cy="57606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63688" y="188640"/>
            <a:ext cx="5688632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051720" y="18864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DOSAGE DE LA PARATHORMONE</a:t>
            </a: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91680" y="1495812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7030A0"/>
                </a:solidFill>
              </a:rPr>
              <a:t>Aspects pré analytiques</a:t>
            </a:r>
            <a:r>
              <a:rPr lang="fr-FR" sz="2800" i="1" dirty="0" smtClean="0"/>
              <a:t>:</a:t>
            </a:r>
          </a:p>
          <a:p>
            <a:endParaRPr lang="fr-FR" sz="2800" i="1" dirty="0" smtClean="0"/>
          </a:p>
          <a:p>
            <a:pPr marL="571500" indent="-571500">
              <a:buFont typeface="+mj-lt"/>
              <a:buAutoNum type="romanLcPeriod"/>
            </a:pPr>
            <a:r>
              <a:rPr lang="fr-FR" sz="2800" dirty="0" smtClean="0">
                <a:cs typeface="Simplified Arabic Fixed" pitchFamily="49" charset="-78"/>
              </a:rPr>
              <a:t>Le dosage peut se faire sur sérum ou plasma EDTA;</a:t>
            </a:r>
          </a:p>
          <a:p>
            <a:pPr marL="571500" indent="-571500">
              <a:buFont typeface="+mj-lt"/>
              <a:buAutoNum type="romanLcPeriod"/>
            </a:pPr>
            <a:r>
              <a:rPr lang="fr-FR" sz="2800" dirty="0" smtClean="0">
                <a:cs typeface="Simplified Arabic Fixed" pitchFamily="49" charset="-78"/>
              </a:rPr>
              <a:t>Dosage effectué à la même heure du jour (car rythme circadien); </a:t>
            </a:r>
          </a:p>
          <a:p>
            <a:pPr marL="571500" indent="-571500">
              <a:buFont typeface="+mj-lt"/>
              <a:buAutoNum type="romanLcPeriod"/>
            </a:pPr>
            <a:r>
              <a:rPr lang="fr-FR" sz="2800" dirty="0" smtClean="0">
                <a:cs typeface="Simplified Arabic Fixed" pitchFamily="49" charset="-78"/>
              </a:rPr>
              <a:t>La PTH est </a:t>
            </a:r>
            <a:r>
              <a:rPr lang="fr-FR" sz="2800" dirty="0" err="1" smtClean="0">
                <a:cs typeface="Simplified Arabic Fixed" pitchFamily="49" charset="-78"/>
              </a:rPr>
              <a:t>bp</a:t>
            </a:r>
            <a:r>
              <a:rPr lang="fr-FR" sz="2800" dirty="0" smtClean="0">
                <a:cs typeface="Simplified Arabic Fixed" pitchFamily="49" charset="-78"/>
              </a:rPr>
              <a:t> plus stable sur EDTA; </a:t>
            </a:r>
          </a:p>
          <a:p>
            <a:pPr marL="571500" indent="-571500">
              <a:buFont typeface="+mj-lt"/>
              <a:buAutoNum type="romanLcPeriod"/>
            </a:pPr>
            <a:r>
              <a:rPr lang="fr-FR" sz="2800" dirty="0" smtClean="0">
                <a:cs typeface="Simplified Arabic Fixed" pitchFamily="49" charset="-78"/>
              </a:rPr>
              <a:t>Conservation 6 mois à – 20°C;</a:t>
            </a:r>
          </a:p>
          <a:p>
            <a:pPr marL="571500" indent="-571500">
              <a:buFont typeface="+mj-lt"/>
              <a:buAutoNum type="romanLcPeriod"/>
            </a:pPr>
            <a:r>
              <a:rPr lang="fr-FR" sz="2800" dirty="0" smtClean="0">
                <a:cs typeface="Simplified Arabic Fixed" pitchFamily="49" charset="-78"/>
              </a:rPr>
              <a:t>Le cycle congélation-décongélation n’affecte pas la concentration de la PTH.   </a:t>
            </a:r>
            <a:endParaRPr lang="fr-FR" sz="2800" dirty="0"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784976" cy="1143000"/>
          </a:xfrm>
        </p:spPr>
        <p:txBody>
          <a:bodyPr/>
          <a:lstStyle/>
          <a:p>
            <a:r>
              <a:rPr lang="fr-FR" sz="3200" b="1" dirty="0" smtClean="0"/>
              <a:t>Les paramètres du bilan P/Ca: le bilan de première intention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547664" y="2276872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Comprend les dosages sanguins et urinaires suivants 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dirty="0"/>
              <a:t> </a:t>
            </a:r>
            <a:r>
              <a:rPr lang="fr-FR" sz="2800" dirty="0" smtClean="0"/>
              <a:t>la calcémie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dirty="0" smtClean="0"/>
              <a:t>La calciurie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dirty="0" smtClean="0"/>
              <a:t>La </a:t>
            </a:r>
            <a:r>
              <a:rPr lang="fr-FR" sz="2800" dirty="0" err="1" smtClean="0"/>
              <a:t>phosphorémie</a:t>
            </a:r>
            <a:endParaRPr lang="fr-FR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800" dirty="0"/>
              <a:t> </a:t>
            </a:r>
            <a:r>
              <a:rPr lang="fr-FR" sz="2800" dirty="0" smtClean="0"/>
              <a:t>la phosphaturie 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2339752" y="57332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Ces quatre paramètres sont indissociables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460851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84984"/>
            <a:ext cx="4896545" cy="320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54868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Paramètres  associés au BPC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267744" y="1700808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fr-FR" dirty="0" smtClean="0"/>
              <a:t>Le dosage de la créatinine </a:t>
            </a:r>
            <a:r>
              <a:rPr lang="fr-FR" dirty="0" smtClean="0">
                <a:solidFill>
                  <a:srgbClr val="FF0000"/>
                </a:solidFill>
              </a:rPr>
              <a:t>: recherche d’une insuffisance rénale</a:t>
            </a:r>
          </a:p>
          <a:p>
            <a:pPr marL="514350" indent="-514350"/>
            <a:endParaRPr lang="fr-FR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fr-FR" dirty="0" smtClean="0"/>
              <a:t>Le dosage de l’albumine : </a:t>
            </a:r>
            <a:r>
              <a:rPr lang="fr-FR" dirty="0" smtClean="0">
                <a:solidFill>
                  <a:srgbClr val="FF0000"/>
                </a:solidFill>
              </a:rPr>
              <a:t>afin de corriger  la calcémie</a:t>
            </a:r>
          </a:p>
          <a:p>
            <a:pPr marL="514350" indent="-514350"/>
            <a:endParaRPr lang="fr-FR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romanLcPeriod"/>
            </a:pPr>
            <a:r>
              <a:rPr lang="fr-FR" dirty="0" smtClean="0"/>
              <a:t>Le dosage de la </a:t>
            </a:r>
            <a:r>
              <a:rPr lang="fr-FR" dirty="0" err="1" smtClean="0"/>
              <a:t>créatininurie</a:t>
            </a:r>
            <a:r>
              <a:rPr lang="fr-FR" dirty="0" smtClean="0"/>
              <a:t> : </a:t>
            </a:r>
            <a:r>
              <a:rPr lang="fr-FR" dirty="0" smtClean="0">
                <a:solidFill>
                  <a:srgbClr val="FF0000"/>
                </a:solidFill>
              </a:rPr>
              <a:t>permettra de vérifier le recueil des urines des 24 heures 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47667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En cas d’anomalie du BPC : en deuxième intention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907704" y="1412776"/>
            <a:ext cx="69847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la vitamine D</a:t>
            </a:r>
          </a:p>
          <a:p>
            <a:endParaRPr lang="fr-FR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la PTH</a:t>
            </a:r>
          </a:p>
          <a:p>
            <a:endParaRPr lang="fr-FR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marqueurs du remodelage osseu</a:t>
            </a: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1680" y="18864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</a:rPr>
              <a:t>Les précautions pré analytiques pour une    	bonne interprétation</a:t>
            </a:r>
            <a:endParaRPr lang="fr-F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75656" y="1844824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b="1" dirty="0" smtClean="0"/>
              <a:t>Au niveau du laboratoire : l’automatisation  est recommandée </a:t>
            </a:r>
          </a:p>
          <a:p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Recueil des urines des 24 heures</a:t>
            </a:r>
          </a:p>
          <a:p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Prise médicamenteuse : traitement </a:t>
            </a:r>
            <a:r>
              <a:rPr lang="fr-FR" b="1" dirty="0" err="1" smtClean="0"/>
              <a:t>vitamino</a:t>
            </a:r>
            <a:r>
              <a:rPr lang="fr-FR" b="1" dirty="0" smtClean="0"/>
              <a:t>-calcique; les diurétiques, les corticoïdes, les hormones thyroïdiennes 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3717032"/>
            <a:ext cx="7632848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403648" y="404664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F0000"/>
                </a:solidFill>
              </a:rPr>
              <a:t>La calcémie </a:t>
            </a:r>
            <a:r>
              <a:rPr lang="fr-FR" sz="2000" dirty="0" smtClean="0"/>
              <a:t>: </a:t>
            </a:r>
            <a:r>
              <a:rPr lang="fr-FR" dirty="0" smtClean="0"/>
              <a:t>2.00 – 2.62 </a:t>
            </a:r>
            <a:r>
              <a:rPr lang="fr-FR" dirty="0" err="1" smtClean="0"/>
              <a:t>mmol</a:t>
            </a:r>
            <a:r>
              <a:rPr lang="fr-FR" dirty="0" smtClean="0"/>
              <a:t>/L ( 80 – 106 mg/L)</a:t>
            </a:r>
          </a:p>
          <a:p>
            <a:pPr algn="just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Variations physiologiques: augmente chez le nouveau né, diminue lors de la grossesse et en cas d’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hypoalbuminémie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endParaRPr lang="fr-F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la calcémie corrigée  (mg/L) =		           calcémie mesurée (mg/L) + [ 40 – Albumine(g/L)]</a:t>
            </a:r>
          </a:p>
          <a:p>
            <a:endParaRPr lang="fr-FR" sz="28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1403648" y="3933056"/>
            <a:ext cx="75608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Cette formule n’est pas applicable dans les cas suivants</a:t>
            </a:r>
            <a:r>
              <a:rPr lang="fr-FR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err="1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fr-FR" sz="2600" dirty="0" err="1" smtClean="0">
                <a:solidFill>
                  <a:schemeClr val="accent6">
                    <a:lumMod val="50000"/>
                  </a:schemeClr>
                </a:solidFill>
              </a:rPr>
              <a:t>araprotéinémies</a:t>
            </a:r>
            <a:r>
              <a:rPr lang="fr-FR" sz="2600" dirty="0" smtClean="0">
                <a:solidFill>
                  <a:schemeClr val="accent6">
                    <a:lumMod val="50000"/>
                  </a:schemeClr>
                </a:solidFill>
              </a:rPr>
              <a:t>, hépatopathies;</a:t>
            </a:r>
          </a:p>
          <a:p>
            <a:pPr>
              <a:buFont typeface="Wingdings" pitchFamily="2" charset="2"/>
              <a:buChar char="§"/>
            </a:pPr>
            <a:r>
              <a:rPr lang="fr-FR" sz="2600" dirty="0" smtClean="0">
                <a:solidFill>
                  <a:schemeClr val="accent6">
                    <a:lumMod val="50000"/>
                  </a:schemeClr>
                </a:solidFill>
              </a:rPr>
              <a:t> Transfusions massives; </a:t>
            </a:r>
          </a:p>
          <a:p>
            <a:pPr>
              <a:buFont typeface="Wingdings" pitchFamily="2" charset="2"/>
              <a:buChar char="§"/>
            </a:pPr>
            <a:r>
              <a:rPr lang="fr-FR" sz="2600" dirty="0" smtClean="0">
                <a:solidFill>
                  <a:schemeClr val="accent6">
                    <a:lumMod val="50000"/>
                  </a:schemeClr>
                </a:solidFill>
              </a:rPr>
              <a:t> Anomalies de l’équilibre acido-basique</a:t>
            </a:r>
            <a:r>
              <a:rPr lang="fr-FR" sz="2600" dirty="0" smtClean="0"/>
              <a:t>.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475656" y="72008"/>
            <a:ext cx="7272808" cy="980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187624" y="119675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19672" y="1268761"/>
            <a:ext cx="7344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fr-F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Bien connaître les nouvelles recommandations des sociétés savantes concernant la prise en charge des troubles minéraux et osseux de la maladie rénale chronique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Les récentes découvertes épidémiologiques associant le déficit en vitamine D  à de nombreuses pathologies;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>Nouveaux marqueurs de remodelage osseux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75656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Importance d’une bonne approche du BPC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692696"/>
            <a:ext cx="7200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2">
                    <a:lumMod val="75000"/>
                  </a:schemeClr>
                </a:solidFill>
              </a:rPr>
              <a:t>Le calcium ionisé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: 1.17 – 1.30 </a:t>
            </a:r>
            <a:r>
              <a:rPr lang="fr-FR" sz="2800" b="1" dirty="0" err="1" smtClean="0">
                <a:solidFill>
                  <a:schemeClr val="accent2">
                    <a:lumMod val="75000"/>
                  </a:schemeClr>
                </a:solidFill>
              </a:rPr>
              <a:t>mmol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/L ( 47 – 52 mg/L)</a:t>
            </a:r>
          </a:p>
          <a:p>
            <a:pPr>
              <a:buFont typeface="Arial" pitchFamily="34" charset="0"/>
              <a:buChar char="•"/>
            </a:pPr>
            <a:endParaRPr lang="fr-F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 Méthode de dosage électrochimique;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 Prélèvement artériel, capillaire ou veineux en anaérobiose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C00000"/>
                </a:solidFill>
              </a:rPr>
              <a:t> Très sensible à la variation du pH ( diminue en cas d’alcalose   et augmente en cas d’acidose)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1907704" y="3068960"/>
            <a:ext cx="5976664" cy="2520280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835696" y="980728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La calciurie </a:t>
            </a:r>
            <a:r>
              <a:rPr lang="fr-FR" dirty="0" smtClean="0"/>
              <a:t>: Femmes &lt; 250 mg/24 heures</a:t>
            </a:r>
          </a:p>
          <a:p>
            <a:r>
              <a:rPr lang="fr-FR" dirty="0" smtClean="0"/>
              <a:t>		     Hommes: &lt; 300 mg/24 heures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C00000"/>
                </a:solidFill>
              </a:rPr>
              <a:t>En fonction du poids +++ :  &lt; 4 mg/Kg/24 h</a:t>
            </a:r>
          </a:p>
          <a:p>
            <a:r>
              <a:rPr lang="fr-FR" dirty="0" smtClean="0"/>
              <a:t>		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51720" y="3212976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Est faite de préférence après une restriction calcique modérée de 3 à 5 jours et sur des dosages répétés 3 jours de suite.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548680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Phosphatémie</a:t>
            </a:r>
            <a:r>
              <a:rPr lang="fr-FR" sz="3200" dirty="0" smtClean="0"/>
              <a:t> </a:t>
            </a:r>
            <a:r>
              <a:rPr lang="fr-FR" sz="2800" dirty="0" smtClean="0"/>
              <a:t>: </a:t>
            </a:r>
            <a:r>
              <a:rPr lang="fr-FR" dirty="0" smtClean="0"/>
              <a:t>0.9- 1.5 </a:t>
            </a:r>
            <a:r>
              <a:rPr lang="fr-FR" dirty="0" err="1" smtClean="0"/>
              <a:t>mmol</a:t>
            </a:r>
            <a:r>
              <a:rPr lang="fr-FR" dirty="0" smtClean="0"/>
              <a:t>/L ( 28-46 mg/L)</a:t>
            </a:r>
          </a:p>
          <a:p>
            <a:r>
              <a:rPr lang="fr-FR" dirty="0" smtClean="0"/>
              <a:t>Les valeurs de référence pédiatriques sont plus élevées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19672" y="1628800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Les globules rouges sont très riches en phosphate d’où attention à l’hémolyse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03648" y="3284984"/>
            <a:ext cx="77403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Phosphaturie : </a:t>
            </a:r>
            <a:r>
              <a:rPr lang="fr-FR" dirty="0" smtClean="0"/>
              <a:t>25 – 65 </a:t>
            </a:r>
            <a:r>
              <a:rPr lang="fr-FR" dirty="0" err="1" smtClean="0"/>
              <a:t>mmol</a:t>
            </a:r>
            <a:r>
              <a:rPr lang="fr-FR" dirty="0" smtClean="0"/>
              <a:t>/24 h ( 0.8 – 2 g/24h)</a:t>
            </a:r>
          </a:p>
          <a:p>
            <a:r>
              <a:rPr lang="fr-FR" dirty="0" smtClean="0"/>
              <a:t>On peut déterminer devant certaines situations ex. 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le diabète phosphoré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sz="2800" b="1" dirty="0" smtClean="0">
                <a:solidFill>
                  <a:srgbClr val="FF0000"/>
                </a:solidFill>
              </a:rPr>
              <a:t>TRP ( taux de réabsorption des phosphates)</a:t>
            </a:r>
          </a:p>
          <a:p>
            <a:endParaRPr lang="fr-FR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FR" sz="2800" b="1" dirty="0" smtClean="0">
                <a:solidFill>
                  <a:srgbClr val="FF0000"/>
                </a:solidFill>
              </a:rPr>
              <a:t>TmPO4/DGF ( seuil d’excrétion du phosphore</a:t>
            </a:r>
            <a:r>
              <a:rPr lang="fr-FR" sz="3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Soleil 4"/>
          <p:cNvSpPr/>
          <p:nvPr/>
        </p:nvSpPr>
        <p:spPr>
          <a:xfrm>
            <a:off x="4427984" y="2636912"/>
            <a:ext cx="576064" cy="5040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oleil 5"/>
          <p:cNvSpPr/>
          <p:nvPr/>
        </p:nvSpPr>
        <p:spPr>
          <a:xfrm>
            <a:off x="5364088" y="2636912"/>
            <a:ext cx="576064" cy="5040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oleil 6"/>
          <p:cNvSpPr/>
          <p:nvPr/>
        </p:nvSpPr>
        <p:spPr>
          <a:xfrm>
            <a:off x="3491880" y="2636912"/>
            <a:ext cx="576064" cy="5040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Préparation 6"/>
          <p:cNvSpPr/>
          <p:nvPr/>
        </p:nvSpPr>
        <p:spPr>
          <a:xfrm>
            <a:off x="1619672" y="548680"/>
            <a:ext cx="7056784" cy="2088232"/>
          </a:xfrm>
          <a:prstGeom prst="flowChartPreparation">
            <a:avLst/>
          </a:prstGeom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052736"/>
            <a:ext cx="6048672" cy="108012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331640" y="4911551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</a:t>
            </a:r>
            <a:r>
              <a:rPr lang="fr-FR" b="1" dirty="0" smtClean="0"/>
              <a:t>Valeur normale: 0.80 et 0.90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619672" y="293016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 U PO4 : phosphate urinaire</a:t>
            </a:r>
          </a:p>
          <a:p>
            <a:pPr algn="just"/>
            <a:r>
              <a:rPr lang="fr-FR" dirty="0" smtClean="0"/>
              <a:t> P  PO4 : phosphate plasmatique</a:t>
            </a:r>
          </a:p>
          <a:p>
            <a:pPr algn="just"/>
            <a:r>
              <a:rPr lang="fr-FR" dirty="0" smtClean="0"/>
              <a:t> P  </a:t>
            </a:r>
            <a:r>
              <a:rPr lang="fr-FR" dirty="0" err="1" smtClean="0"/>
              <a:t>Créat</a:t>
            </a:r>
            <a:r>
              <a:rPr lang="fr-FR" dirty="0" smtClean="0"/>
              <a:t> : créatinine plasmatique</a:t>
            </a:r>
          </a:p>
          <a:p>
            <a:pPr algn="just"/>
            <a:r>
              <a:rPr lang="fr-FR" dirty="0" smtClean="0"/>
              <a:t> U </a:t>
            </a:r>
            <a:r>
              <a:rPr lang="fr-FR" dirty="0" err="1" smtClean="0"/>
              <a:t>Créat</a:t>
            </a:r>
            <a:r>
              <a:rPr lang="fr-FR" dirty="0" smtClean="0"/>
              <a:t> : créatinine urinaire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63688" y="62068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TmPO4  doit être préféré au TRP car indépendant des apports phosphatés ingérés et son altération témoigne d’une altération intrinsèque du tubule rénal. 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51720" y="220486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Tmp</a:t>
            </a:r>
            <a:r>
              <a:rPr lang="fr-FR" sz="2800" dirty="0" smtClean="0"/>
              <a:t>/GFR = TRP x phosphate plasmatique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2123728" y="551723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Le TRP et le TmPO4 doivent être interprétés en fonction  de la clinique  et de la </a:t>
            </a:r>
            <a:r>
              <a:rPr lang="fr-FR" b="1" i="1" dirty="0" err="1" smtClean="0"/>
              <a:t>phosphorémie</a:t>
            </a:r>
            <a:endParaRPr lang="fr-FR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979712" y="479715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Valeur normale : 2,8 – 4,4 mg/</a:t>
            </a:r>
            <a:r>
              <a:rPr lang="fr-FR" dirty="0" err="1" smtClean="0"/>
              <a:t>dL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3009900"/>
            <a:ext cx="5564460" cy="149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img.medscape.com/fullsize/migrated/528/877/ncpn528877.fig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37320"/>
            <a:ext cx="7488832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2555776" y="4462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Nomorgamme</a:t>
            </a:r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Bijvoet</a:t>
            </a:r>
            <a:endParaRPr lang="fr-F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691679" y="1236255"/>
          <a:ext cx="7128793" cy="344994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641985"/>
                <a:gridCol w="2310344"/>
                <a:gridCol w="1462106"/>
                <a:gridCol w="2714358"/>
              </a:tblGrid>
              <a:tr h="5055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 dirty="0">
                          <a:solidFill>
                            <a:srgbClr val="C0504D"/>
                          </a:solidFill>
                          <a:latin typeface="Arial"/>
                          <a:ea typeface="Calibri"/>
                          <a:cs typeface="Arial"/>
                        </a:rPr>
                        <a:t>DFG                          (ml/min/1.73m</a:t>
                      </a:r>
                      <a:r>
                        <a:rPr lang="fr-FR" sz="1400" b="1" baseline="30000" dirty="0">
                          <a:solidFill>
                            <a:srgbClr val="C0504D"/>
                          </a:solidFill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r>
                        <a:rPr lang="fr-FR" sz="1400" b="1" dirty="0">
                          <a:solidFill>
                            <a:srgbClr val="C0504D"/>
                          </a:solidFill>
                          <a:latin typeface="Arial"/>
                          <a:ea typeface="Calibri"/>
                          <a:cs typeface="Arial"/>
                        </a:rPr>
                        <a:t>)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 dirty="0">
                          <a:solidFill>
                            <a:srgbClr val="C0504D"/>
                          </a:solidFill>
                          <a:latin typeface="Arial"/>
                          <a:ea typeface="Calibri"/>
                          <a:cs typeface="Arial"/>
                        </a:rPr>
                        <a:t>Action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>
                          <a:latin typeface="Arial"/>
                          <a:ea typeface="Calibri"/>
                          <a:cs typeface="Arial"/>
                        </a:rPr>
                        <a:t>Maladie rénale avec DFG normal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>
                          <a:latin typeface="Arial"/>
                          <a:ea typeface="Calibri"/>
                          <a:cs typeface="Arial"/>
                        </a:rPr>
                        <a:t>≥ 90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>
                          <a:latin typeface="Arial"/>
                          <a:ea typeface="Calibri"/>
                          <a:cs typeface="Arial"/>
                        </a:rPr>
                        <a:t>Diagnostic et traitement : traitement des comorbidités ; diminuer la progression de la maladie ; réduction des FRCV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>
                          <a:latin typeface="Arial"/>
                          <a:ea typeface="Calibri"/>
                          <a:cs typeface="Arial"/>
                        </a:rPr>
                        <a:t>Maladie rénale avec faible baisse du DFG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>
                          <a:latin typeface="Arial"/>
                          <a:ea typeface="Calibri"/>
                          <a:cs typeface="Arial"/>
                        </a:rPr>
                        <a:t>60-89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>
                          <a:latin typeface="Arial"/>
                          <a:ea typeface="Calibri"/>
                          <a:cs typeface="Arial"/>
                        </a:rPr>
                        <a:t> Évaluation de la progression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8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 dirty="0">
                          <a:latin typeface="Arial"/>
                          <a:ea typeface="Calibri"/>
                          <a:cs typeface="Arial"/>
                        </a:rPr>
                        <a:t>Baisse modérée du DFG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>
                          <a:latin typeface="Arial"/>
                          <a:ea typeface="Calibri"/>
                          <a:cs typeface="Arial"/>
                        </a:rPr>
                        <a:t>30-59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>
                          <a:latin typeface="Arial"/>
                          <a:ea typeface="Calibri"/>
                          <a:cs typeface="Arial"/>
                        </a:rPr>
                        <a:t>Évaluer et traiter les complications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>
                          <a:latin typeface="Arial"/>
                          <a:ea typeface="Calibri"/>
                          <a:cs typeface="Arial"/>
                        </a:rPr>
                        <a:t>Baisse sévère du DFG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>
                          <a:latin typeface="Arial"/>
                          <a:ea typeface="Calibri"/>
                          <a:cs typeface="Arial"/>
                        </a:rPr>
                        <a:t>15-29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 dirty="0">
                          <a:latin typeface="Arial"/>
                          <a:ea typeface="Calibri"/>
                          <a:cs typeface="Arial"/>
                        </a:rPr>
                        <a:t>Préparation pour traitement de substitution rénale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8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 dirty="0"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>
                          <a:latin typeface="Arial"/>
                          <a:ea typeface="Calibri"/>
                          <a:cs typeface="Arial"/>
                        </a:rPr>
                        <a:t>IRCT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>
                          <a:latin typeface="Arial"/>
                          <a:ea typeface="Calibri"/>
                          <a:cs typeface="Arial"/>
                        </a:rPr>
                        <a:t>&lt; 15</a:t>
                      </a:r>
                      <a:endParaRPr lang="fr-FR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0170" algn="l"/>
                        </a:tabLst>
                      </a:pPr>
                      <a:r>
                        <a:rPr lang="fr-FR" sz="1400" b="1" dirty="0">
                          <a:latin typeface="Arial"/>
                          <a:ea typeface="Calibri"/>
                          <a:cs typeface="Arial"/>
                        </a:rPr>
                        <a:t>Traitement de suppléance si urémie présente</a:t>
                      </a:r>
                      <a:endParaRPr lang="fr-FR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475656" y="540515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      Les premières anomalies osseuses apparaissent dès le stade 3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07704" y="26064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Les recommandations et  MRC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07704" y="18864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Les nouvelles recommandations 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1727176" y="213285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Ils vont se poursuivre  au cours de la dialyse et même chez les transplantés 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508586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Chez les patients traités</a:t>
            </a:r>
            <a:r>
              <a:rPr lang="fr-FR" sz="2000" dirty="0" smtClean="0"/>
              <a:t> pour TMO-MRC, </a:t>
            </a:r>
            <a:r>
              <a:rPr lang="fr-FR" sz="2000" b="1" dirty="0" smtClean="0"/>
              <a:t>ou chez qui des anomalies biologiques ont été identifiées</a:t>
            </a:r>
            <a:r>
              <a:rPr lang="fr-FR" sz="2000" dirty="0" smtClean="0"/>
              <a:t>, il est raisonnable </a:t>
            </a:r>
            <a:r>
              <a:rPr lang="fr-FR" sz="2000" b="1" dirty="0" smtClean="0"/>
              <a:t>d’augmenter la fréquence des mesures</a:t>
            </a:r>
            <a:r>
              <a:rPr lang="fr-FR" sz="2000" dirty="0" smtClean="0"/>
              <a:t> pour surveiller l’évolution, l’efficacité et les effets secondaires du traitement </a:t>
            </a:r>
          </a:p>
          <a:p>
            <a:pPr>
              <a:buFont typeface="Wingdings" pitchFamily="2" charset="2"/>
              <a:buNone/>
            </a:pPr>
            <a:r>
              <a:rPr lang="fr-FR" sz="2000" dirty="0" smtClean="0"/>
              <a:t> </a:t>
            </a:r>
          </a:p>
          <a:p>
            <a:r>
              <a:rPr lang="fr-FR" sz="2000" dirty="0" smtClean="0"/>
              <a:t>Dans les rapports des examens de laboratoire de patients aux stade 3-5D de MRC, nous recommandons que les laboratoires informent les cliniciens de la </a:t>
            </a:r>
            <a:r>
              <a:rPr lang="fr-FR" sz="2000" b="1" dirty="0" smtClean="0"/>
              <a:t>méthode précise de dosage</a:t>
            </a:r>
            <a:r>
              <a:rPr lang="fr-FR" sz="2000" dirty="0" smtClean="0"/>
              <a:t> utilisée et qu’ils annoncent tout changement de méthode, de type d’échantillon (plasma ou </a:t>
            </a:r>
            <a:r>
              <a:rPr lang="fr-FR" sz="2000" dirty="0" err="1" smtClean="0"/>
              <a:t>serum</a:t>
            </a:r>
            <a:r>
              <a:rPr lang="fr-FR" sz="2000" dirty="0" smtClean="0"/>
              <a:t>) et de contraintes pré-analytiques, afin de faciliter l’interprétation correcte des résultats biologiques  </a:t>
            </a:r>
          </a:p>
          <a:p>
            <a:endParaRPr lang="fr-FR" sz="2000" dirty="0" smtClean="0"/>
          </a:p>
          <a:p>
            <a:r>
              <a:rPr lang="fr-FR" sz="2000" dirty="0" smtClean="0"/>
              <a:t>Chez les patients aux stades 3-5D de MRC, nous recommandons que les </a:t>
            </a:r>
            <a:r>
              <a:rPr lang="fr-FR" sz="2000" b="1" dirty="0" smtClean="0"/>
              <a:t>décisions thérapeutiques</a:t>
            </a:r>
            <a:r>
              <a:rPr lang="fr-FR" sz="2000" dirty="0" smtClean="0"/>
              <a:t> soient prises </a:t>
            </a:r>
            <a:r>
              <a:rPr lang="fr-FR" sz="2000" b="1" dirty="0" smtClean="0"/>
              <a:t>sur la base de</a:t>
            </a:r>
            <a:r>
              <a:rPr lang="fr-FR" sz="2000" dirty="0" smtClean="0"/>
              <a:t> </a:t>
            </a:r>
            <a:r>
              <a:rPr lang="fr-FR" sz="2000" b="1" dirty="0" smtClean="0"/>
              <a:t>l’évolution des résultats de laboratoire</a:t>
            </a:r>
            <a:r>
              <a:rPr lang="fr-FR" sz="2000" dirty="0" smtClean="0"/>
              <a:t> (et non d’un résultat pris isolément), en tenant compte de toutes les données en matière de TMO-MRC 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1547664" y="47667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Recommandations  </a:t>
            </a:r>
            <a:r>
              <a:rPr lang="fr-FR" sz="3200" b="1" dirty="0" smtClean="0"/>
              <a:t>générales </a:t>
            </a:r>
            <a:r>
              <a:rPr lang="fr-FR" sz="3200" b="1" i="1" dirty="0" smtClean="0"/>
              <a:t>KDIGO</a:t>
            </a:r>
            <a:endParaRPr lang="fr-FR" sz="3200" b="1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3768" y="188640"/>
            <a:ext cx="4464496" cy="64633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CONCLUSION 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03648" y="1268760"/>
            <a:ext cx="75243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600" dirty="0" smtClean="0"/>
              <a:t>les TMO font partie de la maladie rénale chronique</a:t>
            </a:r>
            <a:r>
              <a:rPr lang="fr-FR" sz="2600" dirty="0" smtClean="0"/>
              <a:t>;</a:t>
            </a:r>
            <a:endParaRPr lang="fr-FR" sz="2600" dirty="0" smtClean="0"/>
          </a:p>
          <a:p>
            <a:pPr>
              <a:buFont typeface="Arial" pitchFamily="34" charset="0"/>
              <a:buChar char="•"/>
            </a:pPr>
            <a:r>
              <a:rPr lang="fr-FR" sz="2600" dirty="0" smtClean="0"/>
              <a:t> doivent être diagnostiqués et traités de manière efficace, dès les premiers stades de la MRC, afin de diminuer  la </a:t>
            </a:r>
            <a:r>
              <a:rPr lang="fr-FR" sz="2600" dirty="0" err="1" smtClean="0"/>
              <a:t>morbimortalité</a:t>
            </a:r>
            <a:r>
              <a:rPr lang="fr-FR" sz="2600" dirty="0" smtClean="0"/>
              <a:t>  inhérente aux TMO;</a:t>
            </a:r>
          </a:p>
          <a:p>
            <a:endParaRPr lang="fr-FR" sz="2600" dirty="0" smtClean="0"/>
          </a:p>
          <a:p>
            <a:pPr>
              <a:buFont typeface="Arial" pitchFamily="34" charset="0"/>
              <a:buChar char="•"/>
            </a:pPr>
            <a:r>
              <a:rPr lang="fr-FR" sz="2600" dirty="0" smtClean="0"/>
              <a:t> il est utile de connaître les problèmes pré analytiques  afin d’interpréter à bon escient les anomalies du bilan phosphocalcique;</a:t>
            </a:r>
          </a:p>
          <a:p>
            <a:pPr>
              <a:lnSpc>
                <a:spcPct val="150000"/>
              </a:lnSpc>
            </a:pPr>
            <a:endParaRPr lang="fr-FR" sz="2600" dirty="0" smtClean="0"/>
          </a:p>
          <a:p>
            <a:pPr>
              <a:buFont typeface="Arial" pitchFamily="34" charset="0"/>
              <a:buChar char="•"/>
            </a:pPr>
            <a:r>
              <a:rPr lang="fr-FR" sz="2600" dirty="0" smtClean="0"/>
              <a:t> les marqueurs du remodelage osseux sont surtout utiles pour juger l’efficacité d’un traitement anti-</a:t>
            </a:r>
            <a:r>
              <a:rPr lang="fr-FR" sz="2600" dirty="0" err="1" smtClean="0"/>
              <a:t>résorbtif</a:t>
            </a:r>
            <a:r>
              <a:rPr lang="fr-FR" sz="2600" dirty="0" smtClean="0"/>
              <a:t>. 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755576" y="404664"/>
            <a:ext cx="79928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55576" y="4046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Régulation du métabolisme phosphocalcique</a:t>
            </a: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35696" y="1052736"/>
            <a:ext cx="669674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fr-FR" sz="4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4400" dirty="0" smtClean="0"/>
              <a:t> La vitamine 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4400" dirty="0" smtClean="0"/>
              <a:t> La parathormone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4400" dirty="0" smtClean="0"/>
              <a:t> La calcitonine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4400" dirty="0" smtClean="0"/>
              <a:t> Les </a:t>
            </a:r>
            <a:r>
              <a:rPr lang="fr-FR" sz="4400" dirty="0" err="1" smtClean="0"/>
              <a:t>phosphatonine</a:t>
            </a:r>
            <a:r>
              <a:rPr lang="fr-FR" sz="4000" dirty="0" err="1" smtClean="0"/>
              <a:t>s</a:t>
            </a:r>
            <a:endParaRPr lang="fr-FR" sz="4000" dirty="0" smtClean="0"/>
          </a:p>
          <a:p>
            <a:pPr marL="457200" indent="-457200"/>
            <a:endParaRPr lang="fr-FR" sz="4000" dirty="0" smtClean="0"/>
          </a:p>
          <a:p>
            <a:pPr marL="457200" indent="-457200"/>
            <a:endParaRPr lang="fr-FR" sz="4000" dirty="0" smtClean="0"/>
          </a:p>
          <a:p>
            <a:pPr marL="457200" indent="-457200"/>
            <a:r>
              <a:rPr lang="fr-FR" sz="4000" dirty="0" smtClean="0"/>
              <a:t> 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47664" y="314096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http://medi-bioche.yolasite.com</a:t>
            </a:r>
            <a:endParaRPr lang="fr-FR" sz="4000" dirty="0"/>
          </a:p>
        </p:txBody>
      </p:sp>
      <p:sp>
        <p:nvSpPr>
          <p:cNvPr id="5" name="Rectangle 4"/>
          <p:cNvSpPr/>
          <p:nvPr/>
        </p:nvSpPr>
        <p:spPr>
          <a:xfrm>
            <a:off x="2339752" y="1340768"/>
            <a:ext cx="46085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MERCI</a:t>
            </a:r>
            <a:endParaRPr lang="fr-FR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3768" y="26064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  Déficit en vitamine D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1907704" y="1844824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dirty="0" smtClean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Maladies cardiovasculaires : HTA, calcification artérielle, insuffisance cardiaque;</a:t>
            </a:r>
          </a:p>
          <a:p>
            <a:endParaRPr lang="fr-FR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accent6">
                    <a:lumMod val="50000"/>
                  </a:schemeClr>
                </a:solidFill>
              </a:rPr>
              <a:t>Maladies métaboliques : diabète type 1 et 2, syndrome métabolique;</a:t>
            </a:r>
            <a:endParaRPr lang="fr-FR" sz="2800" dirty="0" smtClean="0">
              <a:solidFill>
                <a:srgbClr val="00B050"/>
              </a:solidFill>
            </a:endParaRPr>
          </a:p>
          <a:p>
            <a:endParaRPr lang="fr-FR" sz="28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7030A0"/>
                </a:solidFill>
              </a:rPr>
              <a:t>Cancers</a:t>
            </a:r>
          </a:p>
          <a:p>
            <a:endParaRPr lang="fr-FR" sz="28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solidFill>
                  <a:srgbClr val="FFC000"/>
                </a:solidFill>
              </a:rPr>
              <a:t> Maladies auto-immunes </a:t>
            </a:r>
            <a:endParaRPr lang="fr-FR" sz="3200" dirty="0" smtClean="0">
              <a:solidFill>
                <a:srgbClr val="FFC000"/>
              </a:solidFill>
            </a:endParaRPr>
          </a:p>
          <a:p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89992"/>
            <a:ext cx="8352928" cy="5547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8064896" cy="5040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5" name="Connecteur droit 4"/>
          <p:cNvCxnSpPr/>
          <p:nvPr/>
        </p:nvCxnSpPr>
        <p:spPr>
          <a:xfrm>
            <a:off x="3851920" y="3068960"/>
            <a:ext cx="41764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331640" y="3284984"/>
            <a:ext cx="66247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331640" y="3573016"/>
            <a:ext cx="66247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115616" y="3789040"/>
            <a:ext cx="22322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051720" y="0"/>
            <a:ext cx="5616624" cy="6206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051720" y="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Métabolisme de la vitamine D</a:t>
            </a:r>
            <a:endParaRPr lang="fr-F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23528" y="836712"/>
            <a:ext cx="8496944" cy="54726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6444208" y="105273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( Roche, 2007)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188640"/>
            <a:ext cx="781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Quelle forme faut-il doser en cas de déficit?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1835696" y="2276872"/>
            <a:ext cx="662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/>
              <a:t> </a:t>
            </a:r>
            <a:r>
              <a:rPr lang="fr-FR" sz="3200" dirty="0" smtClean="0"/>
              <a:t>1,25-(OH)2-Vitamine D peut être normale, élevée ou basse; </a:t>
            </a:r>
          </a:p>
          <a:p>
            <a:endParaRPr lang="fr-FR" sz="3200" dirty="0" smtClean="0"/>
          </a:p>
          <a:p>
            <a:pPr>
              <a:buFont typeface="Wingdings" pitchFamily="2" charset="2"/>
              <a:buChar char="q"/>
            </a:pPr>
            <a:r>
              <a:rPr lang="fr-FR" sz="3200" dirty="0" smtClean="0"/>
              <a:t> 25-OH-Vitamine D3</a:t>
            </a:r>
          </a:p>
          <a:p>
            <a:pPr>
              <a:buFont typeface="Wingdings" pitchFamily="2" charset="2"/>
              <a:buChar char="q"/>
            </a:pPr>
            <a:endParaRPr lang="fr-FR" sz="3200" dirty="0" smtClean="0"/>
          </a:p>
          <a:p>
            <a:pPr>
              <a:buFont typeface="Wingdings" pitchFamily="2" charset="2"/>
              <a:buChar char="q"/>
            </a:pPr>
            <a:r>
              <a:rPr lang="fr-FR" sz="3200" dirty="0" smtClean="0"/>
              <a:t> 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25-OH-Vitamine D totale (D2/D3)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2780928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Selon de très nombreux experts La concentration en 25-OH-D requise doit être  &gt; 30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ng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/ml ( &gt; 70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nmol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/L)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19672" y="620688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/>
              <a:t>Il est désormais reconnu que le statut vitaminique D doit être évalué par la mesure    de la 25-OH-D et non  par la 1,25-OH-D 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691680" y="508518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Le but de tout traitement  vitaminique est d’atteindre le seuil mentionné précédemment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">
  <a:themeElements>
    <a:clrScheme name="Thème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2563</TotalTime>
  <Words>1273</Words>
  <Application>Microsoft Office PowerPoint</Application>
  <PresentationFormat>Affichage à l'écran (4:3)</PresentationFormat>
  <Paragraphs>182</Paragraphs>
  <Slides>30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5</vt:lpstr>
      <vt:lpstr>Recommandations actuelles pour le diagnostic des Troubles minéraux et osseux : Quels bilans biologiques pratiquer et à quel rythme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Les paramètres du bilan P/Ca: le bilan de première intention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Métabolisme osseux</dc:title>
  <dc:creator>HOME</dc:creator>
  <cp:lastModifiedBy>HOME</cp:lastModifiedBy>
  <cp:revision>201</cp:revision>
  <dcterms:created xsi:type="dcterms:W3CDTF">2011-09-01T10:04:11Z</dcterms:created>
  <dcterms:modified xsi:type="dcterms:W3CDTF">2011-09-16T17:14:36Z</dcterms:modified>
</cp:coreProperties>
</file>