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3" r:id="rId3"/>
    <p:sldId id="304" r:id="rId4"/>
    <p:sldId id="305" r:id="rId5"/>
    <p:sldId id="319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20" r:id="rId20"/>
    <p:sldId id="321" r:id="rId21"/>
    <p:sldId id="322" r:id="rId22"/>
    <p:sldId id="324" r:id="rId23"/>
    <p:sldId id="323" r:id="rId24"/>
    <p:sldId id="325" r:id="rId25"/>
    <p:sldId id="326" r:id="rId26"/>
    <p:sldId id="327" r:id="rId27"/>
    <p:sldId id="328" r:id="rId28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>
      <p:cViewPr varScale="1">
        <p:scale>
          <a:sx n="68" d="100"/>
          <a:sy n="68" d="100"/>
        </p:scale>
        <p:origin x="-612" y="-90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cap="flat"/>
        </p:spPr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29488" y="304800"/>
            <a:ext cx="2185987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71525" y="304800"/>
            <a:ext cx="6405563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1525" y="16764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6764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304800"/>
            <a:ext cx="87439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676400"/>
            <a:ext cx="8743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57175" y="228600"/>
            <a:ext cx="428625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shade val="49804"/>
                  <a:invGamma/>
                </a:srgbClr>
              </a:gs>
              <a:gs pos="100000">
                <a:srgbClr val="FFFF99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57175" y="685800"/>
            <a:ext cx="428625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shade val="49804"/>
                  <a:invGamma/>
                </a:srgbClr>
              </a:gs>
              <a:gs pos="100000">
                <a:srgbClr val="FFFF99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57175" y="1143000"/>
            <a:ext cx="428625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shade val="49804"/>
                  <a:invGamma/>
                </a:srgbClr>
              </a:gs>
              <a:gs pos="100000">
                <a:srgbClr val="FFFF99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9686925" y="5410200"/>
            <a:ext cx="428625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shade val="49804"/>
                  <a:invGamma/>
                </a:srgbClr>
              </a:gs>
              <a:gs pos="100000">
                <a:srgbClr val="FFFF99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9686925" y="5867400"/>
            <a:ext cx="428625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shade val="49804"/>
                  <a:invGamma/>
                </a:srgbClr>
              </a:gs>
              <a:gs pos="100000">
                <a:srgbClr val="FFFF99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9686925" y="6324600"/>
            <a:ext cx="428625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shade val="49804"/>
                  <a:invGamma/>
                </a:srgbClr>
              </a:gs>
              <a:gs pos="100000">
                <a:srgbClr val="FFFF99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-bioche.yolasite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479204" y="548680"/>
            <a:ext cx="8496944" cy="720080"/>
          </a:xfrm>
        </p:spPr>
        <p:txBody>
          <a:bodyPr/>
          <a:lstStyle/>
          <a:p>
            <a:pPr algn="l"/>
            <a:r>
              <a:rPr lang="fr-FR" sz="2800" dirty="0" smtClean="0"/>
              <a:t>LES JEUDIS PEDAGOGIQUES </a:t>
            </a:r>
            <a:br>
              <a:rPr lang="fr-FR" sz="2800" dirty="0" smtClean="0"/>
            </a:br>
            <a:r>
              <a:rPr lang="fr-FR" sz="2800" dirty="0" smtClean="0"/>
              <a:t>                                                   27/03/2014 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534988" y="479715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Dr. M.E.H . CHERIFI</a:t>
            </a:r>
          </a:p>
          <a:p>
            <a:endParaRPr lang="fr-FR" sz="1600" dirty="0" smtClean="0"/>
          </a:p>
          <a:p>
            <a:r>
              <a:rPr lang="fr-FR" sz="1600" dirty="0" smtClean="0"/>
              <a:t>CHU HUSSEIN DEY</a:t>
            </a:r>
          </a:p>
          <a:p>
            <a:r>
              <a:rPr lang="fr-FR" sz="1600" dirty="0" smtClean="0"/>
              <a:t>LABORATOIRE CENTRAL DE BIOLOGIE  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1039044" y="2420888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LE BILAN RÉNAL ET ÉQUILIBRE ACIDO-BASIQUE </a:t>
            </a:r>
            <a:endParaRPr lang="fr-FR" sz="4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3100" y="332656"/>
            <a:ext cx="83529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Exploration biologique de la fonction rénale </a:t>
            </a:r>
            <a:endParaRPr lang="fr-FR" sz="3600" dirty="0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183060" y="1484784"/>
            <a:ext cx="856895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Examen direct des urines (aspect et odeur)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Le dosage 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 sanguine et urinaire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Le dosage de la cr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atinine sanguine et urinaire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estimation du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bit de filtration glom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rulaire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par  le calcul de la clairance de la cr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atinine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ionogramme sanguin et urinaire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La recherche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une prot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inurie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tude du 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diment urinaire.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87316" y="40466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La  créatinine </a:t>
            </a:r>
            <a:endParaRPr lang="fr-FR" sz="3600" dirty="0"/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90972" y="1916251"/>
            <a:ext cx="957706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La créatinine est une molécule d’origine musculaire synthétisée à partir de la créatine phosphate. Ce dernier composé est une source importante d’énergie, rapidement mobilisée par le muscle lors d’un exercice musculaire.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La créatine est synthétisée à partir de deux acides aminés,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l’arginine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et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glycine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et un groupement donneur de méthyle ).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Une fois formée, la créatine est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phosphorylée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grâce à une enzyme appelée la créatine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phosphokinase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(CPK). La réaction catalysée par cette enzyme est réversible.  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068" y="548680"/>
            <a:ext cx="8136903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6223620" y="3068960"/>
            <a:ext cx="864096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CPK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90972" y="2924944"/>
            <a:ext cx="82809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production de la cr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atinine est proportionnelle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masse musculaire,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ù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difficult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fixer des valeurs normales.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limination se fait exclusivement par le rein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sans subir une quelconque 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absorption tubulaire. Cependant, la 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tion tubulaire proximale, 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gligeable dans les conditions normales, devient importante en cas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insuffisance 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nale entrainant une surestimation de la clairance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cr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atinine.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3581" y="332656"/>
            <a:ext cx="316835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004" y="836712"/>
            <a:ext cx="96079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Parmi les critères ci-dessous, lequel à plus de chances d’être à l’origine d’une erreur significative lors de l’appréciation de la clairance de la créatinine ?  (cochez la réponse juste)</a:t>
            </a:r>
          </a:p>
          <a:p>
            <a:pPr lvl="0"/>
            <a:endParaRPr lang="fr-FR" dirty="0" smtClean="0"/>
          </a:p>
          <a:p>
            <a:pPr lvl="0">
              <a:lnSpc>
                <a:spcPct val="150000"/>
              </a:lnSpc>
            </a:pPr>
            <a:r>
              <a:rPr lang="fr-FR" dirty="0" smtClean="0"/>
              <a:t>a) Modalités du recueil du sang et de l’urine en vue d’y doser la créatinine</a:t>
            </a:r>
          </a:p>
          <a:p>
            <a:pPr lvl="0">
              <a:lnSpc>
                <a:spcPct val="150000"/>
              </a:lnSpc>
            </a:pPr>
            <a:r>
              <a:rPr lang="fr-FR" dirty="0" smtClean="0"/>
              <a:t>b) Difficultés techniques du dosage de la créatinine plasmatique</a:t>
            </a:r>
          </a:p>
          <a:p>
            <a:pPr lvl="0">
              <a:lnSpc>
                <a:spcPct val="150000"/>
              </a:lnSpc>
            </a:pPr>
            <a:r>
              <a:rPr lang="fr-FR" dirty="0" smtClean="0"/>
              <a:t>c) Difficultés techniques du dosage de la créatinine urinaire</a:t>
            </a:r>
          </a:p>
          <a:p>
            <a:pPr lvl="0">
              <a:lnSpc>
                <a:spcPct val="150000"/>
              </a:lnSpc>
            </a:pPr>
            <a:r>
              <a:rPr lang="fr-FR" dirty="0" smtClean="0"/>
              <a:t>d) Difficultés de recueil et de la mesure  exacte de la diurèse des 24 heures</a:t>
            </a:r>
          </a:p>
          <a:p>
            <a:pPr lvl="0">
              <a:lnSpc>
                <a:spcPct val="150000"/>
              </a:lnSpc>
            </a:pPr>
            <a:r>
              <a:rPr lang="fr-FR" dirty="0" smtClean="0"/>
              <a:t>e) Appréciation de la surface corporelle du sujet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39044" y="566124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Réponse (d)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5028" y="332656"/>
            <a:ext cx="86409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clairance ou coefficient 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puration plasmatique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 le volume de plasma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par unit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temps (ml/min). Pour la cr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atinine la clairance est donn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par la formule suivante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028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47675" y="895350"/>
            <a:ext cx="10287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028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3420" y="2420888"/>
            <a:ext cx="5359524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47675" y="895350"/>
            <a:ext cx="10287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2338427"/>
            <a:ext cx="399137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U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créa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 : créatinine urinaire en mg/l  	ou µmol/L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7675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créa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 : créatinine plasmatique en 	mg/L ou µmol/L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7675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V 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 volume urinaire en ml/min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95028" y="4797152"/>
            <a:ext cx="81369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Chez un adulte normal la clairance de la cr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atinine est de 120 ± 20 ml/min et pour une surface corporelle de 1.73 m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Cette valeur tend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diminuer avec 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âge.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967036" y="260648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Pour éviter les différents écueils dans la récolte des urines de 24 heures, deux formules ont été proposées pour l’estimation du  DFG: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183060" y="1484784"/>
            <a:ext cx="8136904" cy="107721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Équation de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Cockroft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-Gault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(C-G)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Équation de la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Modification of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Diet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in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Renal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Disease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(MDRD)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1028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Ccr (ml/min) =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5068" y="3140968"/>
            <a:ext cx="590465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838200"/>
            <a:ext cx="10287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1052" y="587727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La valeur trouvée doit être corrigée par rapport à 1.73 m</a:t>
            </a:r>
            <a:r>
              <a:rPr lang="fr-FR" baseline="30000" dirty="0" smtClean="0"/>
              <a:t>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663780" y="3645024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Âge :  années</a:t>
            </a:r>
          </a:p>
          <a:p>
            <a:r>
              <a:rPr lang="fr-FR" dirty="0" smtClean="0"/>
              <a:t>Pds :   Kg</a:t>
            </a:r>
          </a:p>
          <a:p>
            <a:r>
              <a:rPr lang="fr-FR" dirty="0" err="1" smtClean="0"/>
              <a:t>Scr</a:t>
            </a:r>
            <a:r>
              <a:rPr lang="fr-FR" dirty="0" smtClean="0"/>
              <a:t> :   mg/dl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67036" y="620688"/>
            <a:ext cx="8970068" cy="107721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DFG (ml/min/1.73m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)= 186 x (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Scr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-1.154 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x (âge)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-0.203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x (0.74 si femme)  x (1.210 si noir)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2980" y="2348880"/>
            <a:ext cx="921702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quation de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Cockroft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-Gault est valable pour 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adulte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partir de 18 ans et sans maladie 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nale. Par ailleurs, 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quation tir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du MDRD, est plus adapt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et plus pr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cise que 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quation de 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Cockroft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-Gault pour les sujets avec un DFG inf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rieur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60 ml/min/1.73m</a:t>
            </a:r>
            <a:r>
              <a:rPr kumimoji="0" lang="fr-F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faut pr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ciser que les deux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quations, pr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demment cit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es, ne sont valables que chez certains groupes de sujets et que dans certaines situations, comme l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âge avanc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la malnutrition, l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les maladies musculaires, la parapl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gie ou t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trapl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gie, l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estimation du DFG par ces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quations est inad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quate. Dans ces conditions, il est recommand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de mesurer la clairance par la r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colte des urines de 24 heures.   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0972" y="1988840"/>
            <a:ext cx="957706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Pour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enfant il faut utiliser la formule de Schwartz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eGFR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(ml/mn/1,73m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)=  0.45 X [Taille (Cm)/ créatinine (mg/dl)]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988" y="548680"/>
            <a:ext cx="97930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dirty="0" smtClean="0"/>
              <a:t>L’insuffisance rénale aiguë. ( cochez la réponse fausse) </a:t>
            </a:r>
          </a:p>
          <a:p>
            <a:pPr lvl="0"/>
            <a:endParaRPr lang="fr-FR" sz="2800" dirty="0" smtClean="0"/>
          </a:p>
          <a:p>
            <a:pPr lvl="0"/>
            <a:endParaRPr lang="fr-FR" sz="2800" dirty="0" smtClean="0"/>
          </a:p>
          <a:p>
            <a:pPr lvl="0">
              <a:lnSpc>
                <a:spcPct val="150000"/>
              </a:lnSpc>
            </a:pPr>
            <a:r>
              <a:rPr lang="fr-FR" dirty="0" smtClean="0"/>
              <a:t>a) Elle peut s’accompagne d’un syndrome </a:t>
            </a:r>
            <a:r>
              <a:rPr lang="fr-FR" dirty="0" err="1" smtClean="0"/>
              <a:t>oligo</a:t>
            </a:r>
            <a:r>
              <a:rPr lang="fr-FR" dirty="0" smtClean="0"/>
              <a:t>-</a:t>
            </a:r>
            <a:r>
              <a:rPr lang="fr-FR" dirty="0" err="1" smtClean="0"/>
              <a:t>anurique</a:t>
            </a:r>
            <a:endParaRPr lang="fr-FR" dirty="0" smtClean="0"/>
          </a:p>
          <a:p>
            <a:pPr lvl="0">
              <a:lnSpc>
                <a:spcPct val="150000"/>
              </a:lnSpc>
            </a:pPr>
            <a:r>
              <a:rPr lang="fr-FR" dirty="0" smtClean="0"/>
              <a:t>b) L’IRA fonctionnelle, traitée précocement, est souvent réversible</a:t>
            </a:r>
          </a:p>
          <a:p>
            <a:pPr lvl="0">
              <a:lnSpc>
                <a:spcPct val="150000"/>
              </a:lnSpc>
            </a:pPr>
            <a:r>
              <a:rPr lang="fr-FR" dirty="0" smtClean="0"/>
              <a:t>c) La principale étiologie de l’IRA organique est la nécrose tubulaire</a:t>
            </a:r>
          </a:p>
          <a:p>
            <a:pPr lvl="0">
              <a:lnSpc>
                <a:spcPct val="150000"/>
              </a:lnSpc>
            </a:pPr>
            <a:r>
              <a:rPr lang="fr-FR" dirty="0" smtClean="0"/>
              <a:t>d) L’IRA post rénale représente, approximativement, 5%  de toutes les IRA</a:t>
            </a:r>
          </a:p>
          <a:p>
            <a:pPr lvl="0">
              <a:lnSpc>
                <a:spcPct val="150000"/>
              </a:lnSpc>
            </a:pPr>
            <a:r>
              <a:rPr lang="fr-FR" dirty="0" smtClean="0"/>
              <a:t>e) Le pourcentage de la  fraction excrétée de sodium dans l’IRA fonctionnelle est &gt;1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43100" y="54452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Réponse  (e)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964" y="1720840"/>
            <a:ext cx="97930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Quel est, approximativement, le nombre de néphrons contenus dans les deux reins ?  (cochez la réponse juste) :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	a) Dix mille</a:t>
            </a:r>
          </a:p>
          <a:p>
            <a:pPr lvl="0"/>
            <a:r>
              <a:rPr lang="fr-FR" dirty="0" smtClean="0"/>
              <a:t>	b) Cent millions</a:t>
            </a:r>
          </a:p>
          <a:p>
            <a:pPr lvl="0"/>
            <a:r>
              <a:rPr lang="fr-FR" dirty="0" smtClean="0"/>
              <a:t>	c) Vingt millions</a:t>
            </a:r>
          </a:p>
          <a:p>
            <a:pPr lvl="0"/>
            <a:r>
              <a:rPr lang="fr-FR" dirty="0" smtClean="0"/>
              <a:t>	d) Deux millions</a:t>
            </a:r>
          </a:p>
          <a:p>
            <a:pPr lvl="0"/>
            <a:r>
              <a:rPr lang="fr-FR" dirty="0" smtClean="0"/>
              <a:t>	e) Cent mille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399084" y="551723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Réponse d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997968" y="620688"/>
            <a:ext cx="9289032" cy="83099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Il est impératif de confirmer le caractère aigu de l’insuffisance rénale et de distinguer l’insuffisance rénale aiguë fonctionnelle de l’organique.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18964" y="2570421"/>
            <a:ext cx="964907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En faveur du caractère chronique de l’insuffisance rénale : les antécédents de maladie rénale, la petite taille des reins, l’anémie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normocytaire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normochrome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l’hyperphosphatémie, l’hypocalcémie et l’augmentation de la phosphatase alcaline.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Tout retard accus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dans le traitement 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IRA fonctionnelle pourrait être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origine de 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sions organiques irr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versibles. 	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823021" y="1412776"/>
          <a:ext cx="8928992" cy="4896544"/>
        </p:xfrm>
        <a:graphic>
          <a:graphicData uri="http://schemas.openxmlformats.org/drawingml/2006/table">
            <a:tbl>
              <a:tblPr/>
              <a:tblGrid>
                <a:gridCol w="4283012"/>
                <a:gridCol w="2177803"/>
                <a:gridCol w="2468177"/>
              </a:tblGrid>
              <a:tr h="1177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mbria"/>
                          <a:ea typeface="Calibri"/>
                          <a:cs typeface="Arial"/>
                        </a:rPr>
                        <a:t>Paramètres biologiques</a:t>
                      </a:r>
                      <a:endParaRPr lang="fr-FR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mbria"/>
                          <a:ea typeface="Calibri"/>
                          <a:cs typeface="Arial"/>
                        </a:rPr>
                        <a:t>IRA Pré rénale</a:t>
                      </a:r>
                      <a:endParaRPr lang="fr-FR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mbria"/>
                          <a:ea typeface="Calibri"/>
                          <a:cs typeface="Arial"/>
                        </a:rPr>
                        <a:t>IRA parenchymateuse</a:t>
                      </a:r>
                      <a:endParaRPr lang="fr-FR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190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Na urinaire (</a:t>
                      </a:r>
                      <a:r>
                        <a:rPr lang="fr-FR" sz="2000" b="1" dirty="0" err="1">
                          <a:latin typeface="Cambria"/>
                          <a:ea typeface="Calibri"/>
                          <a:cs typeface="Arial"/>
                        </a:rPr>
                        <a:t>meq</a:t>
                      </a: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 /l ou </a:t>
                      </a:r>
                      <a:r>
                        <a:rPr lang="fr-FR" sz="2000" b="1" dirty="0" err="1">
                          <a:latin typeface="Cambria"/>
                          <a:ea typeface="Calibri"/>
                          <a:cs typeface="Arial"/>
                        </a:rPr>
                        <a:t>mmol</a:t>
                      </a: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/l)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err="1">
                          <a:latin typeface="Cambria"/>
                          <a:ea typeface="Calibri"/>
                          <a:cs typeface="Arial"/>
                        </a:rPr>
                        <a:t>FENa</a:t>
                      </a: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 (%)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err="1">
                          <a:latin typeface="Cambria"/>
                          <a:ea typeface="Calibri"/>
                          <a:cs typeface="Arial"/>
                        </a:rPr>
                        <a:t>Osmolalité</a:t>
                      </a: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 urinaire (</a:t>
                      </a:r>
                      <a:r>
                        <a:rPr lang="fr-FR" sz="2000" b="1" dirty="0" err="1">
                          <a:latin typeface="Cambria"/>
                          <a:ea typeface="Calibri"/>
                          <a:cs typeface="Arial"/>
                        </a:rPr>
                        <a:t>mOsm</a:t>
                      </a: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/Kg d’eau)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Densité urinaire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Na</a:t>
                      </a:r>
                      <a:r>
                        <a:rPr lang="fr-FR" sz="2000" b="1" baseline="-25000" dirty="0">
                          <a:latin typeface="Cambria"/>
                          <a:ea typeface="Calibri"/>
                          <a:cs typeface="Arial"/>
                        </a:rPr>
                        <a:t> urinaire</a:t>
                      </a: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/K </a:t>
                      </a:r>
                      <a:r>
                        <a:rPr lang="fr-FR" sz="2000" b="1" baseline="-25000" dirty="0">
                          <a:latin typeface="Cambria"/>
                          <a:ea typeface="Calibri"/>
                          <a:cs typeface="Arial"/>
                        </a:rPr>
                        <a:t>urinaire      </a:t>
                      </a: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                         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Urée  </a:t>
                      </a:r>
                      <a:r>
                        <a:rPr lang="fr-FR" sz="2000" b="1" baseline="-25000" dirty="0">
                          <a:latin typeface="Cambria"/>
                          <a:ea typeface="Calibri"/>
                          <a:cs typeface="Arial"/>
                        </a:rPr>
                        <a:t>plasmatique </a:t>
                      </a: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/créatinine </a:t>
                      </a:r>
                      <a:r>
                        <a:rPr lang="fr-FR" sz="2000" b="1" baseline="-25000" dirty="0">
                          <a:latin typeface="Cambria"/>
                          <a:ea typeface="Calibri"/>
                          <a:cs typeface="Arial"/>
                        </a:rPr>
                        <a:t>plasmatique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&lt; 10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&lt; 1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&gt; 500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b="1" dirty="0" smtClean="0">
                        <a:latin typeface="Cambria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ambria"/>
                          <a:ea typeface="Calibri"/>
                          <a:cs typeface="Arial"/>
                        </a:rPr>
                        <a:t>&gt;</a:t>
                      </a: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1.020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&lt; 1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&gt; 40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&gt;20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&gt; 1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300 – 500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b="1" dirty="0" smtClean="0">
                        <a:latin typeface="Cambria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ambria"/>
                          <a:ea typeface="Calibri"/>
                          <a:cs typeface="Arial"/>
                        </a:rPr>
                        <a:t>1.010 </a:t>
                      </a: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– 1.020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ambria"/>
                          <a:ea typeface="Calibri"/>
                          <a:cs typeface="Arial"/>
                        </a:rPr>
                        <a:t>&gt; 1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Calibri"/>
                          <a:cs typeface="Arial"/>
                        </a:rPr>
                        <a:t>&lt; 40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86000" y="332656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Paramètres biologiques distinguant les différentes formes d’IRA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898525" y="828675"/>
            <a:ext cx="1028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60040" y="2401724"/>
            <a:ext cx="19031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Arial" pitchFamily="34" charset="0"/>
              </a:rPr>
              <a:t>FENa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Arial" pitchFamily="34" charset="0"/>
              </a:rPr>
              <a:t>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7156" y="2132856"/>
            <a:ext cx="7632848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967036" y="836712"/>
            <a:ext cx="1028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23020" y="404664"/>
            <a:ext cx="94639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La fraction excrétée de sodium 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Elle permet avec d’autres paramètres de distinguer l’IRA fonctionnelle de  l’IRA parenchymateuse. Elle se calcule selon la formule suivante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679004" y="4293096"/>
            <a:ext cx="87849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Dans 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IRA pr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nale, la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FENa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est, g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ralement, inf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rieure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1, du fait de 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inexistence de 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sions tubulaires et de 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augmentation de la 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absorption tubulaire de 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eau et du  sodium en 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ponse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hypovol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996" y="1166843"/>
            <a:ext cx="9361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L’insuffisance rénale aiguë fonctionnelle. (cochez la réponse fausse)</a:t>
            </a:r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	a) Elle est secondaire à une déplétion du volume plasmatique</a:t>
            </a:r>
          </a:p>
          <a:p>
            <a:pPr lvl="0"/>
            <a:r>
              <a:rPr lang="fr-FR" dirty="0" smtClean="0"/>
              <a:t>	b) C’est la cause la plus fréquente des IRA</a:t>
            </a:r>
          </a:p>
          <a:p>
            <a:pPr lvl="0"/>
            <a:r>
              <a:rPr lang="fr-FR" dirty="0" smtClean="0"/>
              <a:t>	c) L’</a:t>
            </a:r>
            <a:r>
              <a:rPr lang="fr-FR" dirty="0" err="1" smtClean="0"/>
              <a:t>osmolalité</a:t>
            </a:r>
            <a:r>
              <a:rPr lang="fr-FR" dirty="0" smtClean="0"/>
              <a:t> urinaire est supérieure à 500 </a:t>
            </a:r>
            <a:r>
              <a:rPr lang="fr-FR" dirty="0" err="1" smtClean="0"/>
              <a:t>mOsm</a:t>
            </a:r>
            <a:r>
              <a:rPr lang="fr-FR" dirty="0" smtClean="0"/>
              <a:t>/Kg d’eau</a:t>
            </a:r>
          </a:p>
          <a:p>
            <a:pPr lvl="0"/>
            <a:r>
              <a:rPr lang="fr-FR" dirty="0" smtClean="0"/>
              <a:t>	d) Le rapport  Na </a:t>
            </a:r>
            <a:r>
              <a:rPr lang="fr-FR" baseline="-25000" dirty="0" smtClean="0"/>
              <a:t>urinaire</a:t>
            </a:r>
            <a:r>
              <a:rPr lang="fr-FR" dirty="0" smtClean="0"/>
              <a:t>/</a:t>
            </a:r>
            <a:r>
              <a:rPr lang="fr-FR" dirty="0" err="1" smtClean="0"/>
              <a:t>K</a:t>
            </a:r>
            <a:r>
              <a:rPr lang="fr-FR" baseline="-25000" dirty="0" err="1" smtClean="0"/>
              <a:t>urinaire</a:t>
            </a:r>
            <a:r>
              <a:rPr lang="fr-FR" dirty="0" smtClean="0"/>
              <a:t> est supérieur à 1</a:t>
            </a:r>
          </a:p>
          <a:p>
            <a:pPr lvl="0"/>
            <a:r>
              <a:rPr lang="fr-FR" dirty="0" smtClean="0"/>
              <a:t>	e) Le rapport urée</a:t>
            </a:r>
            <a:r>
              <a:rPr lang="fr-FR" baseline="-25000" dirty="0" smtClean="0"/>
              <a:t> plasmatique</a:t>
            </a:r>
            <a:r>
              <a:rPr lang="fr-FR" dirty="0" smtClean="0"/>
              <a:t>/créatinine</a:t>
            </a:r>
            <a:r>
              <a:rPr lang="fr-FR" baseline="-25000" dirty="0" smtClean="0"/>
              <a:t> plasmatique </a:t>
            </a:r>
            <a:r>
              <a:rPr lang="fr-FR" dirty="0" smtClean="0"/>
              <a:t> est supérieur à 40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047156" y="544522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Réponse ( d )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95228" y="260648"/>
            <a:ext cx="4392488" cy="76944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CAS  CLINIQUE </a:t>
            </a:r>
            <a:endParaRPr lang="fr-FR" sz="4400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823020" y="1412776"/>
            <a:ext cx="892899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Un jeune adulte de 30 est hospitalisé en urgence pour hématémèse   de moyenne abondance. L’interrogatoire objective des antécédents d’ulcère digestif traité médicalement.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 l’admission le malade est conscient, avec un état  général conservé.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 bilan biologique à l’admission n’objective aucune anomalie.  La fibroscopie gastrique effectuée par le gastroentérologue objective un ulcère bulbaire hémorragique.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Un traitement médical antihémorragique à été préconisé. Ce dernier n’a eu aucun effet sur le saignement. En l’absence d’une intervention chirurgicale, et la persistance du saignement, l’état général du malade s’est altéré : perte de connaissance, polypnée et tachycardie à 105 b/mn.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255068" y="789098"/>
            <a:ext cx="864096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 bilan biologique effectué à ce moment montre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pH: 7,30				            Na</a:t>
            </a:r>
            <a:r>
              <a:rPr kumimoji="0" lang="fr-F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 136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mmol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/L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PaCO2: 34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mmHg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		             K</a:t>
            </a:r>
            <a:r>
              <a:rPr kumimoji="0" lang="fr-F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 3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mmol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/L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HCO3- : 16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mmol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/L			             Cl</a:t>
            </a:r>
            <a:r>
              <a:rPr kumimoji="0" lang="fr-F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 100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mmol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/L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Acide lactique: 4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mmol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/L   VN (1 - 2.5)  	urée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sg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 : 0.95 g/L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Acide urique: 80 mg/L     		        	créatinine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sg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 15 mg/L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Ht: 38%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63380" y="332656"/>
            <a:ext cx="2448272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  QUESTIONS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34988" y="2128695"/>
            <a:ext cx="907300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1.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Interpréter les signes cliniques et le bilan biologique sus mentionnés.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2. De quel type d’insuffisance rénale s’agit-il ?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3. De quelle anomalie acido-basique s’agit-il ?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4. Quel est son mécanisme ?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5. L’un des paramètres biologiques est probablement faux lequel ?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1092" y="2636912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u="sng" dirty="0" smtClean="0">
                <a:hlinkClick r:id="rId2"/>
              </a:rPr>
              <a:t>www.medi-bioche.yolasite.com</a:t>
            </a:r>
            <a:r>
              <a:rPr lang="fr-FR" sz="4400" u="sng" dirty="0" smtClean="0"/>
              <a:t> </a:t>
            </a:r>
            <a:endParaRPr lang="fr-FR" sz="4400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pcontent.answcdn.com/wikipedia/commons/thumb/9/98/Kidney_Nephron.png/220px-Kidney_Nephr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004" y="188640"/>
            <a:ext cx="4104456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www.baileybio.com/plogger/images/ap_biology/animal_diversity_project_-_must_cite_your_textbook_/vertebrate_neph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556" y="404664"/>
            <a:ext cx="3456384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462980" y="5157192"/>
            <a:ext cx="957706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sz="1800" b="1" dirty="0" smtClean="0"/>
              <a:t>Les néphrons corticaux : représentent 80 à 85% des néphrons, leurs courtes anses de </a:t>
            </a:r>
            <a:r>
              <a:rPr lang="fr-FR" sz="1800" b="1" dirty="0" err="1" smtClean="0"/>
              <a:t>Henle</a:t>
            </a:r>
            <a:r>
              <a:rPr lang="fr-FR" sz="1800" b="1" dirty="0" smtClean="0"/>
              <a:t> ne pénètre que dans la région externe de la </a:t>
            </a:r>
            <a:r>
              <a:rPr lang="fr-FR" sz="1800" b="1" dirty="0" err="1" smtClean="0"/>
              <a:t>médulla</a:t>
            </a:r>
            <a:r>
              <a:rPr lang="fr-FR" sz="1800" b="1" dirty="0" smtClean="0"/>
              <a:t> ;</a:t>
            </a:r>
          </a:p>
          <a:p>
            <a:pPr lvl="0"/>
            <a:r>
              <a:rPr lang="fr-FR" sz="1800" b="1" dirty="0" smtClean="0"/>
              <a:t>Les néphrons </a:t>
            </a:r>
            <a:r>
              <a:rPr lang="fr-FR" sz="1800" b="1" dirty="0" err="1" smtClean="0"/>
              <a:t>juxtamédullaires</a:t>
            </a:r>
            <a:r>
              <a:rPr lang="fr-FR" sz="1800" b="1" dirty="0" smtClean="0"/>
              <a:t> : représentent 15 à 20 % des néphrons, leurs longues anses de </a:t>
            </a:r>
            <a:r>
              <a:rPr lang="fr-FR" sz="1800" b="1" dirty="0" err="1" smtClean="0"/>
              <a:t>Henle</a:t>
            </a:r>
            <a:r>
              <a:rPr lang="fr-FR" sz="1800" b="1" dirty="0" smtClean="0"/>
              <a:t> s’étendent dans la région interne de la </a:t>
            </a:r>
            <a:r>
              <a:rPr lang="fr-FR" sz="1800" b="1" dirty="0" err="1" smtClean="0"/>
              <a:t>médulla</a:t>
            </a:r>
            <a:r>
              <a:rPr lang="fr-FR" sz="1800" b="1" dirty="0" smtClean="0"/>
              <a:t>. </a:t>
            </a:r>
          </a:p>
          <a:p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996" y="1720840"/>
            <a:ext cx="94330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Parmi les segments du tubule rénal indiqués ci-dessous, un seul est strictement imperméable à l’eau. Lequel ? (cochez la réponse juste)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	a) Tubule proximal</a:t>
            </a:r>
          </a:p>
          <a:p>
            <a:pPr lvl="0"/>
            <a:r>
              <a:rPr lang="fr-FR" dirty="0" smtClean="0"/>
              <a:t>	b) Branche descendante de l’anse de </a:t>
            </a:r>
            <a:r>
              <a:rPr lang="fr-FR" dirty="0" err="1" smtClean="0"/>
              <a:t>Henlé</a:t>
            </a:r>
            <a:endParaRPr lang="fr-FR" dirty="0" smtClean="0"/>
          </a:p>
          <a:p>
            <a:pPr lvl="0"/>
            <a:r>
              <a:rPr lang="fr-FR" dirty="0" smtClean="0"/>
              <a:t>	c) Branche ascendante de l’anse de </a:t>
            </a:r>
            <a:r>
              <a:rPr lang="fr-FR" dirty="0" err="1" smtClean="0"/>
              <a:t>Henlé</a:t>
            </a:r>
            <a:endParaRPr lang="fr-FR" dirty="0" smtClean="0"/>
          </a:p>
          <a:p>
            <a:pPr lvl="0"/>
            <a:r>
              <a:rPr lang="fr-FR" dirty="0" smtClean="0"/>
              <a:t>	d) Tubule distal </a:t>
            </a:r>
          </a:p>
          <a:p>
            <a:pPr lvl="0"/>
            <a:r>
              <a:rPr lang="fr-FR" dirty="0" smtClean="0"/>
              <a:t>	e) Tubule collecteur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327076" y="558924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Réponse C</a:t>
            </a:r>
            <a:endParaRPr lang="fr-F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956" y="1124744"/>
            <a:ext cx="98650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Parmi les propositions suivantes, concernant le tubule contourné proximal, l’une est fausse. Laquelle ?</a:t>
            </a:r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>
              <a:lnSpc>
                <a:spcPct val="150000"/>
              </a:lnSpc>
            </a:pPr>
            <a:r>
              <a:rPr lang="fr-FR" dirty="0" smtClean="0"/>
              <a:t>	a</a:t>
            </a:r>
            <a:r>
              <a:rPr lang="fr-FR" sz="2000" dirty="0" smtClean="0"/>
              <a:t>) Il intervient dans la réabsorption de la majorité des substances filtrées</a:t>
            </a:r>
          </a:p>
          <a:p>
            <a:pPr lvl="0">
              <a:lnSpc>
                <a:spcPct val="150000"/>
              </a:lnSpc>
            </a:pPr>
            <a:r>
              <a:rPr lang="fr-FR" sz="2000" dirty="0" smtClean="0"/>
              <a:t>	b) Il est le siège du catabolisme des protéines de faible poids moléculaire</a:t>
            </a:r>
          </a:p>
          <a:p>
            <a:pPr lvl="0">
              <a:lnSpc>
                <a:spcPct val="150000"/>
              </a:lnSpc>
            </a:pPr>
            <a:r>
              <a:rPr lang="fr-FR" sz="2000" dirty="0" smtClean="0"/>
              <a:t>	c) Il joue un rôle capital dans la réabsorption et l’élimination de l’acide urique</a:t>
            </a:r>
          </a:p>
          <a:p>
            <a:pPr lvl="0">
              <a:lnSpc>
                <a:spcPct val="150000"/>
              </a:lnSpc>
            </a:pPr>
            <a:r>
              <a:rPr lang="fr-FR" sz="2000" dirty="0" smtClean="0"/>
              <a:t>	d) Les mécanismes régissant la réabsorption, à son niveau, sont  actifs et passifs</a:t>
            </a:r>
          </a:p>
          <a:p>
            <a:pPr lvl="0">
              <a:lnSpc>
                <a:spcPct val="150000"/>
              </a:lnSpc>
            </a:pPr>
            <a:r>
              <a:rPr lang="fr-FR" sz="2000" dirty="0" smtClean="0"/>
              <a:t>	e) La réabsorption du sodium, au niveau du TCP, se fait sous l’action de l’aldostérone</a:t>
            </a:r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1255068" y="573325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Réponse   ( e 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30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076" y="692696"/>
            <a:ext cx="7632848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5028" y="1536174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La rénine : (cochez la réponse fausse)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	a) Est une enzyme protéolytique</a:t>
            </a:r>
          </a:p>
          <a:p>
            <a:pPr lvl="0"/>
            <a:r>
              <a:rPr lang="fr-FR" dirty="0" smtClean="0"/>
              <a:t>	b) Elle agit sur l’</a:t>
            </a:r>
            <a:r>
              <a:rPr lang="fr-FR" dirty="0" err="1" smtClean="0"/>
              <a:t>angiotensinogène</a:t>
            </a:r>
            <a:r>
              <a:rPr lang="fr-FR" dirty="0" smtClean="0"/>
              <a:t> pour donner l’angiotensine I</a:t>
            </a:r>
          </a:p>
          <a:p>
            <a:pPr lvl="0"/>
            <a:r>
              <a:rPr lang="fr-FR" dirty="0" smtClean="0"/>
              <a:t>	c) Sa sécrétion est stimulée par l’</a:t>
            </a:r>
            <a:r>
              <a:rPr lang="fr-FR" dirty="0" err="1" smtClean="0"/>
              <a:t>hypovolémie</a:t>
            </a:r>
            <a:endParaRPr lang="fr-FR" dirty="0" smtClean="0"/>
          </a:p>
          <a:p>
            <a:pPr lvl="0"/>
            <a:r>
              <a:rPr lang="fr-FR" dirty="0" smtClean="0"/>
              <a:t>	d) L’hyperkaliémie est un puissant inhibiteur de sa sécrétion</a:t>
            </a:r>
          </a:p>
          <a:p>
            <a:pPr lvl="0"/>
            <a:r>
              <a:rPr lang="fr-FR" dirty="0" smtClean="0"/>
              <a:t>	e) Elle favorise indirectement la sécrétion de l’aldostérone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71092" y="530120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Réponse d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1372" y="620688"/>
            <a:ext cx="6048672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679004" y="260648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facteurs conditionnant la sécrétion de la rénine sont :</a:t>
            </a:r>
          </a:p>
          <a:p>
            <a:r>
              <a:rPr lang="fr-FR" sz="2000" b="1" dirty="0" smtClean="0">
                <a:solidFill>
                  <a:srgbClr val="FFFF00"/>
                </a:solidFill>
              </a:rPr>
              <a:t>L’</a:t>
            </a:r>
            <a:r>
              <a:rPr lang="fr-FR" sz="2000" b="1" dirty="0" err="1" smtClean="0">
                <a:solidFill>
                  <a:srgbClr val="FFFF00"/>
                </a:solidFill>
              </a:rPr>
              <a:t>hypovolémie</a:t>
            </a:r>
            <a:endParaRPr lang="fr-FR" sz="2000" b="1" dirty="0" smtClean="0">
              <a:solidFill>
                <a:srgbClr val="FFFF00"/>
              </a:solidFill>
            </a:endParaRPr>
          </a:p>
          <a:p>
            <a:r>
              <a:rPr lang="fr-FR" sz="2000" b="1" dirty="0" smtClean="0">
                <a:solidFill>
                  <a:srgbClr val="FFFF00"/>
                </a:solidFill>
              </a:rPr>
              <a:t>L’hyponatrémie</a:t>
            </a:r>
          </a:p>
          <a:p>
            <a:r>
              <a:rPr lang="fr-FR" sz="2000" b="1" dirty="0" smtClean="0">
                <a:solidFill>
                  <a:srgbClr val="FFFF00"/>
                </a:solidFill>
              </a:rPr>
              <a:t>Hyperkaliémie </a:t>
            </a:r>
          </a:p>
          <a:p>
            <a:endParaRPr lang="fr-FR" sz="2000" dirty="0"/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973" y="3140968"/>
            <a:ext cx="3240360" cy="2808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988" y="1268760"/>
            <a:ext cx="9433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La créatinine : (cochez la réponse fausse)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	a) Est une molécule endogène</a:t>
            </a:r>
          </a:p>
          <a:p>
            <a:pPr lvl="0"/>
            <a:r>
              <a:rPr lang="fr-FR" dirty="0" smtClean="0"/>
              <a:t>	b) Elle est éliminée  exclusivement  par le rein</a:t>
            </a:r>
          </a:p>
          <a:p>
            <a:pPr lvl="0"/>
            <a:r>
              <a:rPr lang="fr-FR" dirty="0" smtClean="0"/>
              <a:t>	c) Le calcul de sa clairance permet une estimation, assez précise,  	du débit de filtration glomérulaire</a:t>
            </a:r>
          </a:p>
          <a:p>
            <a:pPr lvl="0"/>
            <a:r>
              <a:rPr lang="fr-FR" dirty="0" smtClean="0"/>
              <a:t>	d) Elle est synthétisée à partir de la glycine et de l’arginine</a:t>
            </a:r>
          </a:p>
          <a:p>
            <a:pPr lvl="0"/>
            <a:r>
              <a:rPr lang="fr-FR" dirty="0" smtClean="0"/>
              <a:t>	e) Elle augmente considérablement dans l’insuffisance rénale 	fonctionnelle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43100" y="522920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Réponse  (e)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3Squares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99"/>
      </a:lt2>
      <a:accent1>
        <a:srgbClr val="FFFF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FFFF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SQUAR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SQUA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SQUAR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SQUAR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SQUAR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SQUAR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SQUAR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SQUAR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SQUAR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SQUAR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SQUAR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SQUAR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SQUAR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3Squares</Template>
  <TotalTime>2370</TotalTime>
  <Words>955</Words>
  <Application>Microsoft Office PowerPoint</Application>
  <PresentationFormat>Diapositives 35 mm</PresentationFormat>
  <Paragraphs>173</Paragraphs>
  <Slides>27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3Squares</vt:lpstr>
      <vt:lpstr>LES JEUDIS PEDAGOGIQUES                                                     27/03/2014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gggggggggggggggggggg</dc:title>
  <dc:creator>HOME</dc:creator>
  <cp:lastModifiedBy>HOME</cp:lastModifiedBy>
  <cp:revision>274</cp:revision>
  <dcterms:created xsi:type="dcterms:W3CDTF">2012-09-14T10:09:29Z</dcterms:created>
  <dcterms:modified xsi:type="dcterms:W3CDTF">2014-03-26T20:03:53Z</dcterms:modified>
</cp:coreProperties>
</file>