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5" r:id="rId8"/>
    <p:sldId id="266" r:id="rId9"/>
    <p:sldId id="259" r:id="rId10"/>
    <p:sldId id="261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7D728-BE8C-4855-9A85-67B9909F9EB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31331-0C35-4090-A1CF-9853FEB5AF1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CFE25-9478-4E8E-AAF2-045233C139D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69967-8E3D-46E5-9D4C-C0EC4110416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7D9B6-7C23-4DDF-9A33-DA13AACDA8C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A800-978E-4169-9058-EBFF1AEE331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0B127-9281-46B2-9161-EABAACEA18D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13845-39B4-4547-B5CA-2DAC5440C77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9B001-4983-4DF4-A34E-0FB2EF0F0E1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ADD8-9FA8-46BF-817D-20958566B7A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4E6F6-68F5-48B9-8004-46E30BACBBD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666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666"/>
                </a:solidFill>
              </a:defRPr>
            </a:lvl1pPr>
          </a:lstStyle>
          <a:p>
            <a:fld id="{1CBDD716-844C-48D4-ABEB-1DA42E79C4C0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66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66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666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6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6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6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764704"/>
            <a:ext cx="77724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GLYCOGENOLYSE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FF0000"/>
                </a:solidFill>
              </a:rPr>
              <a:t>GLYCOGENOGENESE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085184"/>
            <a:ext cx="3672408" cy="685800"/>
          </a:xfrm>
        </p:spPr>
        <p:txBody>
          <a:bodyPr/>
          <a:lstStyle/>
          <a:p>
            <a:r>
              <a:rPr lang="fr-FR" dirty="0" smtClean="0"/>
              <a:t>M.E.H. CHERIFI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44624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GLYCOGENOGENESE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98072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Glycogène Synthétase </a:t>
            </a:r>
            <a:endParaRPr lang="fr-FR" dirty="0"/>
          </a:p>
        </p:txBody>
      </p:sp>
      <p:pic>
        <p:nvPicPr>
          <p:cNvPr id="3074" name="Picture 2" descr="http://dwb4.unl.edu/Chem/CHEM869P/CHEM869PLinks/www.fordham.edu/Biochem_3521/lect16/23-2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1916832"/>
            <a:ext cx="6408712" cy="345638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5536" y="573325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enzyme permet le transfert d’un résidu </a:t>
            </a:r>
            <a:r>
              <a:rPr lang="fr-FR" dirty="0" err="1" smtClean="0"/>
              <a:t>glycosyl</a:t>
            </a:r>
            <a:r>
              <a:rPr lang="fr-FR" dirty="0" smtClean="0"/>
              <a:t> porté par l’UDP sur une amorce de glycogène.   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est.classconnection.s3.amazonaws.com/676/flashcards/95676/png/glycogen_synthesis.pn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395536" y="908720"/>
            <a:ext cx="8280920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ZoneTexte 4"/>
          <p:cNvSpPr txBox="1"/>
          <p:nvPr/>
        </p:nvSpPr>
        <p:spPr>
          <a:xfrm>
            <a:off x="1691680" y="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GLYCOGENOGENESE 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602128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L’enzyme a une très faible affinité aux amorces courtes 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7772400" cy="764704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GLYCOGENOGENESE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83671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Enzyme branchant 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170080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Elle favorise le remaniement moléculaire un l’intérieur de la molécule en formation. </a:t>
            </a:r>
            <a:endParaRPr lang="fr-FR" dirty="0"/>
          </a:p>
        </p:txBody>
      </p:sp>
      <p:pic>
        <p:nvPicPr>
          <p:cNvPr id="26626" name="Picture 2" descr="http://intranet.tdmu.edu.ua/data/kafedra/internal/i_nurse/classes_stud/en/BSN-(4y)/3%20year/2%20sem/Biochemistry/Studing%20of%20biosynthesis%20and%20catabolism%20of%20glycogen..files/image004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251520" y="2780928"/>
            <a:ext cx="655272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3707904" y="4797152"/>
            <a:ext cx="12961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Enzyme branchant </a:t>
            </a:r>
            <a:endParaRPr lang="fr-FR" sz="2000" dirty="0"/>
          </a:p>
        </p:txBody>
      </p:sp>
      <p:sp>
        <p:nvSpPr>
          <p:cNvPr id="8" name="Flèche en arc 7"/>
          <p:cNvSpPr/>
          <p:nvPr/>
        </p:nvSpPr>
        <p:spPr>
          <a:xfrm rot="19244614">
            <a:off x="1475862" y="4016567"/>
            <a:ext cx="1261448" cy="1241654"/>
          </a:xfrm>
          <a:prstGeom prst="circularArrow">
            <a:avLst>
              <a:gd name="adj1" fmla="val 12500"/>
              <a:gd name="adj2" fmla="val 2223636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llipse 54"/>
          <p:cNvSpPr/>
          <p:nvPr/>
        </p:nvSpPr>
        <p:spPr>
          <a:xfrm>
            <a:off x="251520" y="620688"/>
            <a:ext cx="3168352" cy="79208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3347864" y="5733256"/>
            <a:ext cx="2786608" cy="93610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Alternative 33"/>
          <p:cNvSpPr/>
          <p:nvPr/>
        </p:nvSpPr>
        <p:spPr>
          <a:xfrm>
            <a:off x="683568" y="4869160"/>
            <a:ext cx="2448272" cy="4320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Alternative 32"/>
          <p:cNvSpPr/>
          <p:nvPr/>
        </p:nvSpPr>
        <p:spPr>
          <a:xfrm>
            <a:off x="6156176" y="764704"/>
            <a:ext cx="2088232" cy="50405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-99392"/>
            <a:ext cx="7772400" cy="792088"/>
          </a:xfrm>
        </p:spPr>
        <p:txBody>
          <a:bodyPr/>
          <a:lstStyle/>
          <a:p>
            <a:r>
              <a:rPr lang="fr-FR" sz="2400" b="1" dirty="0" smtClean="0"/>
              <a:t>Régulation de la glycogénolyse et de la glycogénogenèse 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170080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    </a:t>
            </a:r>
            <a:r>
              <a:rPr lang="fr-FR" sz="1800" b="1" dirty="0" smtClean="0">
                <a:solidFill>
                  <a:srgbClr val="FF0000"/>
                </a:solidFill>
              </a:rPr>
              <a:t>Glycogène </a:t>
            </a:r>
            <a:r>
              <a:rPr lang="fr-FR" sz="1800" b="1" dirty="0" err="1" smtClean="0">
                <a:solidFill>
                  <a:srgbClr val="FF0000"/>
                </a:solidFill>
              </a:rPr>
              <a:t>Synthase</a:t>
            </a:r>
            <a:r>
              <a:rPr lang="fr-FR" sz="1800" b="1" dirty="0" smtClean="0">
                <a:solidFill>
                  <a:srgbClr val="FF0000"/>
                </a:solidFill>
              </a:rPr>
              <a:t> (b)                                       Phosphorylase (a)</a:t>
            </a:r>
          </a:p>
          <a:p>
            <a:r>
              <a:rPr lang="fr-FR" sz="1800" b="1" dirty="0" smtClean="0">
                <a:solidFill>
                  <a:srgbClr val="FF0000"/>
                </a:solidFill>
              </a:rPr>
              <a:t>               (Inactive) 	</a:t>
            </a:r>
            <a:r>
              <a:rPr lang="fr-FR" sz="1800" b="1" dirty="0" smtClean="0"/>
              <a:t>			</a:t>
            </a:r>
            <a:r>
              <a:rPr lang="fr-FR" sz="1800" b="1" dirty="0" smtClean="0">
                <a:solidFill>
                  <a:srgbClr val="FF0000"/>
                </a:solidFill>
              </a:rPr>
              <a:t>(active)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3851756"/>
            <a:ext cx="7470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/>
              <a:t>          </a:t>
            </a:r>
            <a:r>
              <a:rPr lang="fr-FR" sz="1800" b="1" dirty="0" smtClean="0">
                <a:solidFill>
                  <a:srgbClr val="FF0000"/>
                </a:solidFill>
              </a:rPr>
              <a:t>Glycogène </a:t>
            </a:r>
            <a:r>
              <a:rPr lang="fr-FR" sz="1800" b="1" dirty="0" err="1" smtClean="0">
                <a:solidFill>
                  <a:srgbClr val="FF0000"/>
                </a:solidFill>
              </a:rPr>
              <a:t>Synthase</a:t>
            </a:r>
            <a:r>
              <a:rPr lang="fr-FR" sz="1800" b="1" dirty="0" smtClean="0">
                <a:solidFill>
                  <a:srgbClr val="FF0000"/>
                </a:solidFill>
              </a:rPr>
              <a:t> (a)                                      Phosphorylase (b)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3635896" y="1844824"/>
            <a:ext cx="2016224" cy="2304256"/>
            <a:chOff x="3635896" y="1844824"/>
            <a:chExt cx="1944216" cy="2232248"/>
          </a:xfrm>
        </p:grpSpPr>
        <p:sp>
          <p:nvSpPr>
            <p:cNvPr id="9" name="Flèche courbée vers la gauche 8"/>
            <p:cNvSpPr/>
            <p:nvPr/>
          </p:nvSpPr>
          <p:spPr>
            <a:xfrm>
              <a:off x="3635896" y="1844824"/>
              <a:ext cx="1008112" cy="223224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Flèche courbée vers la gauche 9"/>
            <p:cNvSpPr/>
            <p:nvPr/>
          </p:nvSpPr>
          <p:spPr>
            <a:xfrm flipH="1">
              <a:off x="4635624" y="1844824"/>
              <a:ext cx="944488" cy="223224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1" name="Flèche courbée vers la gauche 10"/>
          <p:cNvSpPr/>
          <p:nvPr/>
        </p:nvSpPr>
        <p:spPr>
          <a:xfrm rot="10800000">
            <a:off x="179512" y="1844824"/>
            <a:ext cx="864096" cy="22322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courbée vers la gauche 13"/>
          <p:cNvSpPr/>
          <p:nvPr/>
        </p:nvSpPr>
        <p:spPr>
          <a:xfrm rot="10800000" flipH="1">
            <a:off x="7812360" y="1772816"/>
            <a:ext cx="936104" cy="23762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63888" y="270892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Phosphatase -1 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7991872" y="256490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  Kinase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79512" y="270892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Kinase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7164288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228184" y="764704"/>
            <a:ext cx="334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+ glycogénolyse   </a:t>
            </a:r>
            <a:endParaRPr lang="fr-FR" sz="20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683568" y="486916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+  glycogénogenèse </a:t>
            </a:r>
            <a:endParaRPr lang="fr-FR" sz="2000" b="1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2051720" y="42210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092280" y="19888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 P</a:t>
            </a:r>
            <a:endParaRPr lang="fr-FR" sz="18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2771800" y="19888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P</a:t>
            </a:r>
            <a:endParaRPr lang="fr-FR" sz="1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3923928" y="591966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INSULINE </a:t>
            </a:r>
            <a:endParaRPr lang="fr-FR" b="1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V="1">
            <a:off x="4644008" y="3429000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Plus 39"/>
          <p:cNvSpPr/>
          <p:nvPr/>
        </p:nvSpPr>
        <p:spPr>
          <a:xfrm flipV="1">
            <a:off x="4716016" y="4293096"/>
            <a:ext cx="432048" cy="38632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42"/>
          <p:cNvCxnSpPr/>
          <p:nvPr/>
        </p:nvCxnSpPr>
        <p:spPr>
          <a:xfrm>
            <a:off x="4644008" y="5445224"/>
            <a:ext cx="41764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8820472" y="2996952"/>
            <a:ext cx="0" cy="244827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3" name="Moins 52"/>
          <p:cNvSpPr/>
          <p:nvPr/>
        </p:nvSpPr>
        <p:spPr>
          <a:xfrm>
            <a:off x="6084168" y="5157192"/>
            <a:ext cx="504056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323528" y="69269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Adrénaline + glucagon </a:t>
            </a:r>
            <a:endParaRPr lang="fr-FR" dirty="0"/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611560" y="1268760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Plus 57"/>
          <p:cNvSpPr/>
          <p:nvPr/>
        </p:nvSpPr>
        <p:spPr>
          <a:xfrm flipV="1">
            <a:off x="179512" y="1556792"/>
            <a:ext cx="432048" cy="38632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58"/>
          <p:cNvCxnSpPr/>
          <p:nvPr/>
        </p:nvCxnSpPr>
        <p:spPr>
          <a:xfrm>
            <a:off x="3419872" y="1052736"/>
            <a:ext cx="12961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4716016" y="1052736"/>
            <a:ext cx="0" cy="129614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Moins 67"/>
          <p:cNvSpPr/>
          <p:nvPr/>
        </p:nvSpPr>
        <p:spPr>
          <a:xfrm>
            <a:off x="3995936" y="1124744"/>
            <a:ext cx="504056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/>
          <p:nvPr/>
        </p:nvCxnSpPr>
        <p:spPr>
          <a:xfrm>
            <a:off x="2339752" y="620688"/>
            <a:ext cx="64087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748464" y="620688"/>
            <a:ext cx="0" cy="187220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Plus 48"/>
          <p:cNvSpPr/>
          <p:nvPr/>
        </p:nvSpPr>
        <p:spPr>
          <a:xfrm flipV="1">
            <a:off x="8711952" y="1268760"/>
            <a:ext cx="432048" cy="38632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467544" y="105273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(foie et muscle)</a:t>
            </a:r>
            <a:endParaRPr lang="fr-FR" sz="1600" dirty="0"/>
          </a:p>
        </p:txBody>
      </p:sp>
      <p:sp>
        <p:nvSpPr>
          <p:cNvPr id="56" name="ZoneTexte 55"/>
          <p:cNvSpPr txBox="1"/>
          <p:nvPr/>
        </p:nvSpPr>
        <p:spPr>
          <a:xfrm>
            <a:off x="2123728" y="103299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(Foie)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0"/>
            <a:ext cx="5616624" cy="836712"/>
          </a:xfrm>
        </p:spPr>
        <p:txBody>
          <a:bodyPr/>
          <a:lstStyle/>
          <a:p>
            <a:r>
              <a:rPr lang="fr-FR" sz="3600" b="1" dirty="0" smtClean="0"/>
              <a:t>CONCLUSION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6696744" cy="5472608"/>
          </a:xfrm>
        </p:spPr>
        <p:txBody>
          <a:bodyPr/>
          <a:lstStyle/>
          <a:p>
            <a:pPr algn="just"/>
            <a:r>
              <a:rPr lang="fr-FR" sz="2800" dirty="0" smtClean="0"/>
              <a:t>La glycogénogenèse n’est pas la voie inverse de la glycogénolyse ;</a:t>
            </a:r>
          </a:p>
          <a:p>
            <a:pPr algn="just"/>
            <a:r>
              <a:rPr lang="fr-FR" sz="2800" dirty="0" smtClean="0"/>
              <a:t>A l’inverse du glycogène musculaire ,  le glycogène hépatique est une source de glucose pour toutes les cellules de l’organisme;</a:t>
            </a:r>
          </a:p>
          <a:p>
            <a:pPr algn="just"/>
            <a:r>
              <a:rPr lang="fr-FR" sz="2800" dirty="0" smtClean="0"/>
              <a:t>Le muscle ne peut en aucun </a:t>
            </a:r>
            <a:r>
              <a:rPr lang="fr-FR" sz="2800" dirty="0" smtClean="0"/>
              <a:t>cas </a:t>
            </a:r>
            <a:r>
              <a:rPr lang="fr-FR" sz="2800" dirty="0" smtClean="0"/>
              <a:t>libéré du glucose en raison de l’absence de la glucose 6 phosphatase;</a:t>
            </a:r>
          </a:p>
          <a:p>
            <a:pPr algn="just"/>
            <a:r>
              <a:rPr lang="fr-FR" sz="2800" dirty="0" smtClean="0"/>
              <a:t>Certains déficits enzymatiques en rapport avec ce métabolisme sont à l’origine des glycogénoses </a:t>
            </a:r>
            <a:r>
              <a:rPr lang="fr-FR" sz="2000" dirty="0" smtClean="0">
                <a:solidFill>
                  <a:srgbClr val="FF0000"/>
                </a:solidFill>
              </a:rPr>
              <a:t>(</a:t>
            </a:r>
            <a:r>
              <a:rPr lang="fr-FR" sz="1600" dirty="0" smtClean="0">
                <a:solidFill>
                  <a:srgbClr val="FF0000"/>
                </a:solidFill>
              </a:rPr>
              <a:t>maladies du glycogène hépatique et musculaire</a:t>
            </a:r>
            <a:r>
              <a:rPr lang="fr-FR" sz="2000" dirty="0" smtClean="0">
                <a:solidFill>
                  <a:srgbClr val="FF0000"/>
                </a:solidFill>
              </a:rPr>
              <a:t>)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   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7650" name="Picture 2" descr="http://intranet.tdmu.edu.ua/data/kafedra/internal/i_nurse/classes_stud/en/BSN-(4y)/3%20year/2%20sem/Biochemistry/Studing%20of%20biosynthesis%20and%20catabolism%20of%20glycogen..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52928" cy="55446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699792" y="0"/>
            <a:ext cx="273630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En savoir plus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515144"/>
          </a:xfrm>
        </p:spPr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76874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Principale réserve de glucose dans l’organisme</a:t>
            </a:r>
          </a:p>
          <a:p>
            <a:endParaRPr lang="fr-FR" dirty="0"/>
          </a:p>
          <a:p>
            <a:r>
              <a:rPr lang="fr-FR" dirty="0" smtClean="0"/>
              <a:t>190 g de glycogène dans le foie , un peu moins dans le muscle</a:t>
            </a:r>
          </a:p>
          <a:p>
            <a:endParaRPr lang="fr-FR" dirty="0"/>
          </a:p>
          <a:p>
            <a:r>
              <a:rPr lang="fr-FR" dirty="0" smtClean="0"/>
              <a:t>Les maladies  touchant au métabolisme glucidique sont appelées GLYCOGENOSES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731168"/>
          </a:xfrm>
        </p:spPr>
        <p:txBody>
          <a:bodyPr/>
          <a:lstStyle/>
          <a:p>
            <a:r>
              <a:rPr lang="fr-FR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GLYCOGENOLYSE </a:t>
            </a:r>
            <a:endParaRPr lang="fr-FR" sz="3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90872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Dégradation du glycogène de réserve sous l’action d’enzymes spécifiques dans un  but  énergétique ou de corriger une éventuelle hypoglycémie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270892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ENZYMES DE LA GLYCOGENOLYSES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3645024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systèmes enzymatiques sont impliqués: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Les phosphorylases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Amylo</a:t>
            </a:r>
            <a:r>
              <a:rPr lang="fr-FR" dirty="0" smtClean="0"/>
              <a:t> 1-4     </a:t>
            </a:r>
            <a:r>
              <a:rPr lang="fr-FR" dirty="0" err="1" smtClean="0"/>
              <a:t>1-4</a:t>
            </a:r>
            <a:r>
              <a:rPr lang="fr-FR" dirty="0" smtClean="0"/>
              <a:t> </a:t>
            </a:r>
            <a:r>
              <a:rPr lang="fr-FR" dirty="0" err="1" smtClean="0"/>
              <a:t>glucane</a:t>
            </a:r>
            <a:r>
              <a:rPr lang="fr-FR" dirty="0" smtClean="0"/>
              <a:t> transférase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enzyme débranchant ou </a:t>
            </a:r>
            <a:r>
              <a:rPr lang="fr-FR" dirty="0" err="1" smtClean="0"/>
              <a:t>amylo</a:t>
            </a:r>
            <a:r>
              <a:rPr lang="fr-FR" dirty="0" smtClean="0"/>
              <a:t> 1-6 </a:t>
            </a:r>
            <a:r>
              <a:rPr lang="fr-FR" dirty="0" err="1" smtClean="0"/>
              <a:t>glucosidase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731168"/>
          </a:xfrm>
        </p:spPr>
        <p:txBody>
          <a:bodyPr/>
          <a:lstStyle/>
          <a:p>
            <a:r>
              <a:rPr lang="fr-FR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GLYCOGENOLYSE </a:t>
            </a:r>
            <a:endParaRPr lang="fr-FR" sz="3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30963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Les phosphorylases </a:t>
            </a:r>
            <a:endParaRPr lang="fr-FR" sz="2800" dirty="0"/>
          </a:p>
        </p:txBody>
      </p:sp>
      <p:pic>
        <p:nvPicPr>
          <p:cNvPr id="4098" name="Picture 2" descr="http://upload.wikimedia.org/wikipedia/commons/3/39/Glycogen_phosphorylase2.pn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467544" y="3068960"/>
            <a:ext cx="655272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395536" y="155679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Réalisent la coupure </a:t>
            </a:r>
            <a:r>
              <a:rPr lang="fr-FR" dirty="0" err="1" smtClean="0"/>
              <a:t>phosphorolytique</a:t>
            </a:r>
            <a:r>
              <a:rPr lang="fr-FR" dirty="0" smtClean="0"/>
              <a:t> des liaisons </a:t>
            </a:r>
            <a:r>
              <a:rPr lang="el-GR" dirty="0" smtClean="0"/>
              <a:t>α</a:t>
            </a:r>
            <a:r>
              <a:rPr lang="fr-FR" dirty="0" smtClean="0"/>
              <a:t> 1- 4 du  glycogène, au niveau des extrémités non réductrices,  en libérant le G1P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http://o.quizlet.com/R9Qh4Qgik-3BmXOxyQrjQQ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583264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/>
          <p:cNvSpPr txBox="1"/>
          <p:nvPr/>
        </p:nvSpPr>
        <p:spPr>
          <a:xfrm>
            <a:off x="251520" y="558924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Les phosphorylases agissent en périphérie de la molécule  et subissent un empêchement stérique au voisinage des liaisons 1-6</a:t>
            </a:r>
            <a:endParaRPr lang="fr-FR" sz="1800" dirty="0"/>
          </a:p>
        </p:txBody>
      </p:sp>
      <p:sp>
        <p:nvSpPr>
          <p:cNvPr id="5" name="Rectangle 4"/>
          <p:cNvSpPr/>
          <p:nvPr/>
        </p:nvSpPr>
        <p:spPr>
          <a:xfrm>
            <a:off x="2555776" y="44624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GLYCOGENOLYSE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120680" cy="576064"/>
          </a:xfrm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GLYCOGENOLYSE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1445875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phosphorylases sont donc les enzymes fondamentales de la glycogénolyse.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60" y="2780928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existe deux principales phosphorylases: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PHOSPHORYLASE MUSCULAIRE 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PHOSPHORYLASE HEPATIQUE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528" y="5445224"/>
            <a:ext cx="7848872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Entre les deux phosphorylases tout est différent: la structure, le contrôle génétique, et le mode de régulation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c 36"/>
          <p:cNvSpPr/>
          <p:nvPr/>
        </p:nvSpPr>
        <p:spPr>
          <a:xfrm flipH="1">
            <a:off x="5724128" y="2996952"/>
            <a:ext cx="720080" cy="1800200"/>
          </a:xfrm>
          <a:prstGeom prst="arc">
            <a:avLst>
              <a:gd name="adj1" fmla="val 16414868"/>
              <a:gd name="adj2" fmla="val 4645933"/>
            </a:avLst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515144"/>
          </a:xfrm>
        </p:spPr>
        <p:txBody>
          <a:bodyPr/>
          <a:lstStyle/>
          <a:p>
            <a:r>
              <a:rPr lang="fr-FR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GLYCOGENOLYSE 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9269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Phosphorylase musculaire </a:t>
            </a:r>
            <a:endParaRPr lang="fr-FR" sz="28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563888" y="2204864"/>
            <a:ext cx="1008112" cy="864096"/>
            <a:chOff x="4716016" y="2060848"/>
            <a:chExt cx="1008112" cy="864096"/>
          </a:xfrm>
        </p:grpSpPr>
        <p:sp>
          <p:nvSpPr>
            <p:cNvPr id="5" name="Ellipse 4"/>
            <p:cNvSpPr/>
            <p:nvPr/>
          </p:nvSpPr>
          <p:spPr>
            <a:xfrm>
              <a:off x="5220072" y="2060848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5220072" y="2492896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4716016" y="2492896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4716016" y="2060848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635896" y="4869160"/>
            <a:ext cx="1008112" cy="432048"/>
            <a:chOff x="4716016" y="4869160"/>
            <a:chExt cx="1008112" cy="432048"/>
          </a:xfrm>
        </p:grpSpPr>
        <p:sp>
          <p:nvSpPr>
            <p:cNvPr id="9" name="Ellipse 8"/>
            <p:cNvSpPr/>
            <p:nvPr/>
          </p:nvSpPr>
          <p:spPr>
            <a:xfrm>
              <a:off x="5220072" y="4869160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4716016" y="4869160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635896" y="4221088"/>
            <a:ext cx="927720" cy="432048"/>
            <a:chOff x="4716016" y="4221088"/>
            <a:chExt cx="927720" cy="432048"/>
          </a:xfrm>
        </p:grpSpPr>
        <p:sp>
          <p:nvSpPr>
            <p:cNvPr id="11" name="Ellipse 10"/>
            <p:cNvSpPr/>
            <p:nvPr/>
          </p:nvSpPr>
          <p:spPr>
            <a:xfrm>
              <a:off x="5220072" y="4221088"/>
              <a:ext cx="423664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716016" y="4221088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Flèche courbée vers la gauche 22"/>
          <p:cNvSpPr/>
          <p:nvPr/>
        </p:nvSpPr>
        <p:spPr>
          <a:xfrm rot="10800000" flipH="1">
            <a:off x="4932041" y="2708919"/>
            <a:ext cx="792088" cy="2304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courbée vers la gauche 23"/>
          <p:cNvSpPr/>
          <p:nvPr/>
        </p:nvSpPr>
        <p:spPr>
          <a:xfrm rot="10800000" flipV="1">
            <a:off x="2411760" y="2708920"/>
            <a:ext cx="936102" cy="2304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99992" y="213285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499992" y="263691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3275856" y="263691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275856" y="217524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220072" y="3573016"/>
            <a:ext cx="10801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Kinase 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1691680" y="3645024"/>
            <a:ext cx="194421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Phosphatase 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347864" y="16288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Active (a)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419872" y="537321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Inactive (b)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5724128" y="450912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 ATP 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868144" y="25649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 ADP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7164288" y="2852936"/>
            <a:ext cx="17281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Adrénaline 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7164288" y="5373216"/>
            <a:ext cx="172819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Contraction musculaire </a:t>
            </a:r>
            <a:endParaRPr lang="fr-FR" dirty="0"/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6372200" y="321297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endCxn id="35" idx="2"/>
          </p:cNvCxnSpPr>
          <p:nvPr/>
        </p:nvCxnSpPr>
        <p:spPr>
          <a:xfrm flipH="1" flipV="1">
            <a:off x="6336196" y="4970785"/>
            <a:ext cx="756084" cy="402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Plus 45"/>
          <p:cNvSpPr/>
          <p:nvPr/>
        </p:nvSpPr>
        <p:spPr>
          <a:xfrm>
            <a:off x="6516216" y="5229200"/>
            <a:ext cx="360040" cy="288032"/>
          </a:xfrm>
          <a:prstGeom prst="mathPl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Plus 46"/>
          <p:cNvSpPr/>
          <p:nvPr/>
        </p:nvSpPr>
        <p:spPr>
          <a:xfrm>
            <a:off x="6588224" y="3501008"/>
            <a:ext cx="360040" cy="288032"/>
          </a:xfrm>
          <a:prstGeom prst="mathPl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5724128" y="908720"/>
            <a:ext cx="341987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Dégradation du glycogène </a:t>
            </a:r>
            <a:endParaRPr lang="fr-FR" dirty="0"/>
          </a:p>
        </p:txBody>
      </p:sp>
      <p:cxnSp>
        <p:nvCxnSpPr>
          <p:cNvPr id="49" name="Connecteur droit avec flèche 48"/>
          <p:cNvCxnSpPr/>
          <p:nvPr/>
        </p:nvCxnSpPr>
        <p:spPr>
          <a:xfrm flipV="1">
            <a:off x="4860032" y="1484784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Plus 51"/>
          <p:cNvSpPr/>
          <p:nvPr/>
        </p:nvSpPr>
        <p:spPr>
          <a:xfrm>
            <a:off x="5364088" y="1700808"/>
            <a:ext cx="360040" cy="288032"/>
          </a:xfrm>
          <a:prstGeom prst="mathPl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251520" y="602128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La phosphorylase hépatique est plus petite ; la forme active ne contient qu’un seul phosphore, contrôlée par le glucagon et adrénaline </a:t>
            </a:r>
            <a:endParaRPr lang="fr-FR" sz="18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251520" y="558924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Remarque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7812360" y="3284984"/>
            <a:ext cx="115212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(</a:t>
            </a:r>
            <a:r>
              <a:rPr lang="fr-FR" sz="1600" b="1" dirty="0" err="1" smtClean="0"/>
              <a:t>AMPc</a:t>
            </a:r>
            <a:r>
              <a:rPr lang="fr-FR" sz="1600" b="1" dirty="0" smtClean="0"/>
              <a:t>)</a:t>
            </a:r>
            <a:endParaRPr lang="fr-FR" sz="16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8028384" y="6237312"/>
            <a:ext cx="72008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Ca++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43608" y="0"/>
            <a:ext cx="6120680" cy="576064"/>
          </a:xfrm>
        </p:spPr>
        <p:txBody>
          <a:bodyPr/>
          <a:lstStyle/>
          <a:p>
            <a:r>
              <a:rPr lang="fr-FR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GLYCOGENOLYSE 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508518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phosphorylase est inactive devant un branchement et donc intervention de deux autres enzymes: la </a:t>
            </a:r>
            <a:r>
              <a:rPr lang="fr-FR" dirty="0" err="1" smtClean="0"/>
              <a:t>glucanne</a:t>
            </a:r>
            <a:r>
              <a:rPr lang="fr-FR" dirty="0" smtClean="0"/>
              <a:t> transférase et l’enzyme débranchant </a:t>
            </a:r>
            <a:endParaRPr lang="fr-F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06767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2339752" y="3708321"/>
            <a:ext cx="136815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Glucanne</a:t>
            </a:r>
            <a:r>
              <a:rPr lang="fr-FR" sz="1600" dirty="0" smtClean="0"/>
              <a:t> </a:t>
            </a:r>
          </a:p>
          <a:p>
            <a:r>
              <a:rPr lang="fr-FR" sz="1600" dirty="0" smtClean="0"/>
              <a:t>transférase 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220072" y="3718773"/>
            <a:ext cx="136815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Enzyme débranchant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772400" cy="576064"/>
          </a:xfrm>
        </p:spPr>
        <p:txBody>
          <a:bodyPr/>
          <a:lstStyle/>
          <a:p>
            <a:r>
              <a:rPr lang="fr-FR" sz="3600" dirty="0" smtClean="0"/>
              <a:t>GLYCOGENOGENESE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26876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la synthèse enzymatique du glycogène par addition de molécules de glucose.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2636912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L’obtention de structure arborescente nécessite deux types d’enzymes:</a:t>
            </a:r>
          </a:p>
          <a:p>
            <a:endParaRPr lang="fr-FR" dirty="0" smtClean="0"/>
          </a:p>
          <a:p>
            <a:pPr>
              <a:buBlip>
                <a:blip r:embed="rId3"/>
              </a:buBlip>
            </a:pPr>
            <a:r>
              <a:rPr lang="fr-FR" dirty="0" smtClean="0"/>
              <a:t>  GLYCOGENE  SYNTHETASE ( 1-4)</a:t>
            </a:r>
          </a:p>
          <a:p>
            <a:endParaRPr lang="fr-FR" dirty="0" smtClean="0"/>
          </a:p>
          <a:p>
            <a:pPr>
              <a:buBlip>
                <a:blip r:embed="rId3"/>
              </a:buBlip>
            </a:pPr>
            <a:r>
              <a:rPr lang="fr-FR" dirty="0" smtClean="0"/>
              <a:t>  ENZYME  BRANCHANT (1-6) </a:t>
            </a:r>
          </a:p>
          <a:p>
            <a:pPr>
              <a:buBlip>
                <a:blip r:embed="rId3"/>
              </a:buBlip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hème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789</TotalTime>
  <Words>469</Words>
  <Application>Microsoft Office PowerPoint</Application>
  <PresentationFormat>Affichage à l'écran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template</vt:lpstr>
      <vt:lpstr>GLYCOGENOLYSE ET GLYCOGENOGENESE</vt:lpstr>
      <vt:lpstr>INTRODUCTION </vt:lpstr>
      <vt:lpstr>GLYCOGENOLYSE </vt:lpstr>
      <vt:lpstr>GLYCOGENOLYSE </vt:lpstr>
      <vt:lpstr>Diapositive 5</vt:lpstr>
      <vt:lpstr>GLYCOGENOLYSE </vt:lpstr>
      <vt:lpstr>GLYCOGENOLYSE </vt:lpstr>
      <vt:lpstr>GLYCOGENOLYSE </vt:lpstr>
      <vt:lpstr>GLYCOGENOGENESE</vt:lpstr>
      <vt:lpstr>Diapositive 10</vt:lpstr>
      <vt:lpstr>Diapositive 11</vt:lpstr>
      <vt:lpstr> GLYCOGENOGENESE </vt:lpstr>
      <vt:lpstr>Régulation de la glycogénolyse et de la glycogénogenèse </vt:lpstr>
      <vt:lpstr>CONCLUSION </vt:lpstr>
      <vt:lpstr>Diapositive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GLYCOGENOLYSE ET GYCOGENOGENESE</dc:title>
  <dc:creator>HOME</dc:creator>
  <cp:lastModifiedBy>HOME</cp:lastModifiedBy>
  <cp:revision>78</cp:revision>
  <dcterms:created xsi:type="dcterms:W3CDTF">2014-01-23T19:38:58Z</dcterms:created>
  <dcterms:modified xsi:type="dcterms:W3CDTF">2014-01-26T05:04:59Z</dcterms:modified>
</cp:coreProperties>
</file>