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002250" cy="28803600"/>
  <p:notesSz cx="6858000" cy="9144000"/>
  <p:defaultTextStyle>
    <a:defPPr>
      <a:defRPr lang="fr-FR"/>
    </a:defPPr>
    <a:lvl1pPr marL="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18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36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54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072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090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108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126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144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4129" autoAdjust="0"/>
    <p:restoredTop sz="97000" autoAdjust="0"/>
  </p:normalViewPr>
  <p:slideViewPr>
    <p:cSldViewPr>
      <p:cViewPr>
        <p:scale>
          <a:sx n="40" d="100"/>
          <a:sy n="40" d="100"/>
        </p:scale>
        <p:origin x="-1518" y="3660"/>
      </p:cViewPr>
      <p:guideLst>
        <p:guide orient="horz" pos="9072"/>
        <p:guide pos="56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50170" y="8947788"/>
            <a:ext cx="15301913" cy="617410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700339" y="16322040"/>
            <a:ext cx="12601575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0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4246-70CD-45A2-AFC8-80E87B4316E5}" type="datetimeFigureOut">
              <a:rPr lang="fr-FR" smtClean="0"/>
              <a:pPr/>
              <a:t>08/02/2011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F75F-5093-4DD7-A98E-AC1C50C1C9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4246-70CD-45A2-AFC8-80E87B4316E5}" type="datetimeFigureOut">
              <a:rPr lang="fr-FR" smtClean="0"/>
              <a:pPr/>
              <a:t>08/02/2011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F75F-5093-4DD7-A98E-AC1C50C1C9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5696963" y="5447352"/>
            <a:ext cx="7972872" cy="11612784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72097" y="5447352"/>
            <a:ext cx="23624827" cy="11612784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4246-70CD-45A2-AFC8-80E87B4316E5}" type="datetimeFigureOut">
              <a:rPr lang="fr-FR" smtClean="0"/>
              <a:pPr/>
              <a:t>08/02/2011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F75F-5093-4DD7-A98E-AC1C50C1C9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4246-70CD-45A2-AFC8-80E87B4316E5}" type="datetimeFigureOut">
              <a:rPr lang="fr-FR" smtClean="0"/>
              <a:pPr/>
              <a:t>08/02/2011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F75F-5093-4DD7-A98E-AC1C50C1C9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054" y="18508982"/>
            <a:ext cx="15301913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22054" y="12208196"/>
            <a:ext cx="15301913" cy="6300786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1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3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54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072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0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08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4246-70CD-45A2-AFC8-80E87B4316E5}" type="datetimeFigureOut">
              <a:rPr lang="fr-FR" smtClean="0"/>
              <a:pPr/>
              <a:t>08/02/2011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F75F-5093-4DD7-A98E-AC1C50C1C9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772098" y="31757305"/>
            <a:ext cx="15798849" cy="89817891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7870985" y="31757305"/>
            <a:ext cx="15798851" cy="89817891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4246-70CD-45A2-AFC8-80E87B4316E5}" type="datetimeFigureOut">
              <a:rPr lang="fr-FR" smtClean="0"/>
              <a:pPr/>
              <a:t>08/02/2011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F75F-5093-4DD7-A98E-AC1C50C1C9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0114" y="1153480"/>
            <a:ext cx="16202025" cy="4800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00113" y="6447475"/>
            <a:ext cx="7954120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180" indent="0">
              <a:buNone/>
              <a:defRPr sz="6300" b="1"/>
            </a:lvl2pPr>
            <a:lvl3pPr marL="2880360" indent="0">
              <a:buNone/>
              <a:defRPr sz="5700" b="1"/>
            </a:lvl3pPr>
            <a:lvl4pPr marL="4320540" indent="0">
              <a:buNone/>
              <a:defRPr sz="5000" b="1"/>
            </a:lvl4pPr>
            <a:lvl5pPr marL="5760720" indent="0">
              <a:buNone/>
              <a:defRPr sz="5000" b="1"/>
            </a:lvl5pPr>
            <a:lvl6pPr marL="7200900" indent="0">
              <a:buNone/>
              <a:defRPr sz="5000" b="1"/>
            </a:lvl6pPr>
            <a:lvl7pPr marL="8641080" indent="0">
              <a:buNone/>
              <a:defRPr sz="5000" b="1"/>
            </a:lvl7pPr>
            <a:lvl8pPr marL="10081260" indent="0">
              <a:buNone/>
              <a:defRPr sz="5000" b="1"/>
            </a:lvl8pPr>
            <a:lvl9pPr marL="11521440" indent="0">
              <a:buNone/>
              <a:defRPr sz="50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00113" y="9134475"/>
            <a:ext cx="7954120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9144895" y="6447475"/>
            <a:ext cx="7957245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180" indent="0">
              <a:buNone/>
              <a:defRPr sz="6300" b="1"/>
            </a:lvl2pPr>
            <a:lvl3pPr marL="2880360" indent="0">
              <a:buNone/>
              <a:defRPr sz="5700" b="1"/>
            </a:lvl3pPr>
            <a:lvl4pPr marL="4320540" indent="0">
              <a:buNone/>
              <a:defRPr sz="5000" b="1"/>
            </a:lvl4pPr>
            <a:lvl5pPr marL="5760720" indent="0">
              <a:buNone/>
              <a:defRPr sz="5000" b="1"/>
            </a:lvl5pPr>
            <a:lvl6pPr marL="7200900" indent="0">
              <a:buNone/>
              <a:defRPr sz="5000" b="1"/>
            </a:lvl6pPr>
            <a:lvl7pPr marL="8641080" indent="0">
              <a:buNone/>
              <a:defRPr sz="5000" b="1"/>
            </a:lvl7pPr>
            <a:lvl8pPr marL="10081260" indent="0">
              <a:buNone/>
              <a:defRPr sz="5000" b="1"/>
            </a:lvl8pPr>
            <a:lvl9pPr marL="11521440" indent="0">
              <a:buNone/>
              <a:defRPr sz="50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9144895" y="9134475"/>
            <a:ext cx="7957245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4246-70CD-45A2-AFC8-80E87B4316E5}" type="datetimeFigureOut">
              <a:rPr lang="fr-FR" smtClean="0"/>
              <a:pPr/>
              <a:t>08/02/2011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F75F-5093-4DD7-A98E-AC1C50C1C9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4246-70CD-45A2-AFC8-80E87B4316E5}" type="datetimeFigureOut">
              <a:rPr lang="fr-FR" smtClean="0"/>
              <a:pPr/>
              <a:t>08/02/2011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F75F-5093-4DD7-A98E-AC1C50C1C9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4246-70CD-45A2-AFC8-80E87B4316E5}" type="datetimeFigureOut">
              <a:rPr lang="fr-FR" smtClean="0"/>
              <a:pPr/>
              <a:t>08/02/2011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F75F-5093-4DD7-A98E-AC1C50C1C9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0114" y="1146810"/>
            <a:ext cx="5922616" cy="488061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38380" y="1146813"/>
            <a:ext cx="10063758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00114" y="6027423"/>
            <a:ext cx="5922616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40180" indent="0">
              <a:buNone/>
              <a:defRPr sz="3800"/>
            </a:lvl2pPr>
            <a:lvl3pPr marL="2880360" indent="0">
              <a:buNone/>
              <a:defRPr sz="3200"/>
            </a:lvl3pPr>
            <a:lvl4pPr marL="4320540" indent="0">
              <a:buNone/>
              <a:defRPr sz="2800"/>
            </a:lvl4pPr>
            <a:lvl5pPr marL="5760720" indent="0">
              <a:buNone/>
              <a:defRPr sz="2800"/>
            </a:lvl5pPr>
            <a:lvl6pPr marL="7200900" indent="0">
              <a:buNone/>
              <a:defRPr sz="2800"/>
            </a:lvl6pPr>
            <a:lvl7pPr marL="8641080" indent="0">
              <a:buNone/>
              <a:defRPr sz="2800"/>
            </a:lvl7pPr>
            <a:lvl8pPr marL="10081260" indent="0">
              <a:buNone/>
              <a:defRPr sz="2800"/>
            </a:lvl8pPr>
            <a:lvl9pPr marL="11521440" indent="0">
              <a:buNone/>
              <a:defRPr sz="2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4246-70CD-45A2-AFC8-80E87B4316E5}" type="datetimeFigureOut">
              <a:rPr lang="fr-FR" smtClean="0"/>
              <a:pPr/>
              <a:t>08/02/2011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F75F-5093-4DD7-A98E-AC1C50C1C9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28567" y="20162520"/>
            <a:ext cx="10801350" cy="238030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528567" y="2573655"/>
            <a:ext cx="10801350" cy="17282160"/>
          </a:xfrm>
        </p:spPr>
        <p:txBody>
          <a:bodyPr/>
          <a:lstStyle>
            <a:lvl1pPr marL="0" indent="0">
              <a:buNone/>
              <a:defRPr sz="10100"/>
            </a:lvl1pPr>
            <a:lvl2pPr marL="1440180" indent="0">
              <a:buNone/>
              <a:defRPr sz="8800"/>
            </a:lvl2pPr>
            <a:lvl3pPr marL="2880360" indent="0">
              <a:buNone/>
              <a:defRPr sz="7600"/>
            </a:lvl3pPr>
            <a:lvl4pPr marL="4320540" indent="0">
              <a:buNone/>
              <a:defRPr sz="6300"/>
            </a:lvl4pPr>
            <a:lvl5pPr marL="5760720" indent="0">
              <a:buNone/>
              <a:defRPr sz="6300"/>
            </a:lvl5pPr>
            <a:lvl6pPr marL="7200900" indent="0">
              <a:buNone/>
              <a:defRPr sz="6300"/>
            </a:lvl6pPr>
            <a:lvl7pPr marL="8641080" indent="0">
              <a:buNone/>
              <a:defRPr sz="6300"/>
            </a:lvl7pPr>
            <a:lvl8pPr marL="10081260" indent="0">
              <a:buNone/>
              <a:defRPr sz="6300"/>
            </a:lvl8pPr>
            <a:lvl9pPr marL="11521440" indent="0">
              <a:buNone/>
              <a:defRPr sz="6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528567" y="22542820"/>
            <a:ext cx="10801350" cy="3380420"/>
          </a:xfrm>
        </p:spPr>
        <p:txBody>
          <a:bodyPr/>
          <a:lstStyle>
            <a:lvl1pPr marL="0" indent="0">
              <a:buNone/>
              <a:defRPr sz="4400"/>
            </a:lvl1pPr>
            <a:lvl2pPr marL="1440180" indent="0">
              <a:buNone/>
              <a:defRPr sz="3800"/>
            </a:lvl2pPr>
            <a:lvl3pPr marL="2880360" indent="0">
              <a:buNone/>
              <a:defRPr sz="3200"/>
            </a:lvl3pPr>
            <a:lvl4pPr marL="4320540" indent="0">
              <a:buNone/>
              <a:defRPr sz="2800"/>
            </a:lvl4pPr>
            <a:lvl5pPr marL="5760720" indent="0">
              <a:buNone/>
              <a:defRPr sz="2800"/>
            </a:lvl5pPr>
            <a:lvl6pPr marL="7200900" indent="0">
              <a:buNone/>
              <a:defRPr sz="2800"/>
            </a:lvl6pPr>
            <a:lvl7pPr marL="8641080" indent="0">
              <a:buNone/>
              <a:defRPr sz="2800"/>
            </a:lvl7pPr>
            <a:lvl8pPr marL="10081260" indent="0">
              <a:buNone/>
              <a:defRPr sz="2800"/>
            </a:lvl8pPr>
            <a:lvl9pPr marL="11521440" indent="0">
              <a:buNone/>
              <a:defRPr sz="2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4246-70CD-45A2-AFC8-80E87B4316E5}" type="datetimeFigureOut">
              <a:rPr lang="fr-FR" smtClean="0"/>
              <a:pPr/>
              <a:t>08/02/2011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F75F-5093-4DD7-A98E-AC1C50C1C9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00114" y="1153480"/>
            <a:ext cx="16202025" cy="4800600"/>
          </a:xfrm>
          <a:prstGeom prst="rect">
            <a:avLst/>
          </a:prstGeom>
        </p:spPr>
        <p:txBody>
          <a:bodyPr vert="horz" lIns="288036" tIns="144018" rIns="288036" bIns="144018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00114" y="6720842"/>
            <a:ext cx="16202025" cy="19009044"/>
          </a:xfrm>
          <a:prstGeom prst="rect">
            <a:avLst/>
          </a:prstGeom>
        </p:spPr>
        <p:txBody>
          <a:bodyPr vert="horz" lIns="288036" tIns="144018" rIns="288036" bIns="14401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00114" y="26696672"/>
            <a:ext cx="4200525" cy="1533525"/>
          </a:xfrm>
          <a:prstGeom prst="rect">
            <a:avLst/>
          </a:prstGeom>
        </p:spPr>
        <p:txBody>
          <a:bodyPr vert="horz" lIns="288036" tIns="144018" rIns="288036" bIns="144018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84246-70CD-45A2-AFC8-80E87B4316E5}" type="datetimeFigureOut">
              <a:rPr lang="fr-FR" smtClean="0"/>
              <a:pPr/>
              <a:t>08/02/2011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150770" y="26696672"/>
            <a:ext cx="5700713" cy="1533525"/>
          </a:xfrm>
          <a:prstGeom prst="rect">
            <a:avLst/>
          </a:prstGeom>
        </p:spPr>
        <p:txBody>
          <a:bodyPr vert="horz" lIns="288036" tIns="144018" rIns="288036" bIns="144018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2901614" y="26696672"/>
            <a:ext cx="4200525" cy="1533525"/>
          </a:xfrm>
          <a:prstGeom prst="rect">
            <a:avLst/>
          </a:prstGeom>
        </p:spPr>
        <p:txBody>
          <a:bodyPr vert="horz" lIns="288036" tIns="144018" rIns="288036" bIns="144018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9F75F-5093-4DD7-A98E-AC1C50C1C9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80360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135" indent="-1080135" algn="l" defTabSz="2880360" rtl="0" eaLnBrk="1" latinLnBrk="0" hangingPunct="1">
        <a:spcBef>
          <a:spcPct val="20000"/>
        </a:spcBef>
        <a:buFont typeface="Arial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293" indent="-900113" algn="l" defTabSz="2880360" rtl="0" eaLnBrk="1" latinLnBrk="0" hangingPunct="1">
        <a:spcBef>
          <a:spcPct val="20000"/>
        </a:spcBef>
        <a:buFont typeface="Arial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45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630" indent="-720090" algn="l" defTabSz="2880360" rtl="0" eaLnBrk="1" latinLnBrk="0" hangingPunct="1">
        <a:spcBef>
          <a:spcPct val="20000"/>
        </a:spcBef>
        <a:buFont typeface="Arial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0810" indent="-720090" algn="l" defTabSz="2880360" rtl="0" eaLnBrk="1" latinLnBrk="0" hangingPunct="1">
        <a:spcBef>
          <a:spcPct val="20000"/>
        </a:spcBef>
        <a:buFont typeface="Arial" pitchFamily="34" charset="0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099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17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153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36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090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08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26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144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à coins arrondis 72"/>
          <p:cNvSpPr/>
          <p:nvPr/>
        </p:nvSpPr>
        <p:spPr>
          <a:xfrm>
            <a:off x="4786283" y="3257472"/>
            <a:ext cx="8215370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0" name="Rectangle à coins arrondis 39"/>
          <p:cNvSpPr/>
          <p:nvPr/>
        </p:nvSpPr>
        <p:spPr>
          <a:xfrm>
            <a:off x="928631" y="6114992"/>
            <a:ext cx="5357850" cy="9286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11287141" y="6114992"/>
            <a:ext cx="5072098" cy="9286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85821" y="1400083"/>
            <a:ext cx="15301913" cy="857257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latin typeface="Times New Roman" pitchFamily="18" charset="0"/>
                <a:cs typeface="Times New Roman" pitchFamily="18" charset="0"/>
              </a:rPr>
              <a:t>  ÉQUILIBRE ACIDO-BASIQUE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( pH = 7.40 ; PaCO2 = 40 mm Hg; </a:t>
            </a:r>
            <a:r>
              <a:rPr lang="fr-FR" sz="3000" b="1" dirty="0" smtClean="0"/>
              <a:t>HCO3</a:t>
            </a:r>
            <a:r>
              <a:rPr lang="fr-FR" sz="3000" b="1" baseline="30000" dirty="0" smtClean="0"/>
              <a:t>-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= 24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/L; PaO2 &gt; 80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mmHg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; SaO2 &gt; 95%)</a:t>
            </a:r>
            <a:br>
              <a:rPr lang="fr-FR" sz="3000" b="1" dirty="0" smtClean="0">
                <a:latin typeface="Times New Roman" pitchFamily="18" charset="0"/>
                <a:cs typeface="Times New Roman" pitchFamily="18" charset="0"/>
              </a:rPr>
            </a:b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èche vers le bas 5"/>
          <p:cNvSpPr/>
          <p:nvPr/>
        </p:nvSpPr>
        <p:spPr>
          <a:xfrm>
            <a:off x="8501059" y="2471654"/>
            <a:ext cx="642942" cy="71438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714845" y="3257472"/>
            <a:ext cx="814393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Les désordres acide-bases</a:t>
            </a:r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Accolade fermante 9"/>
          <p:cNvSpPr/>
          <p:nvPr/>
        </p:nvSpPr>
        <p:spPr>
          <a:xfrm rot="16200000">
            <a:off x="7786679" y="-671618"/>
            <a:ext cx="1571636" cy="11715832"/>
          </a:xfrm>
          <a:prstGeom prst="rightBrace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142945" y="6043554"/>
            <a:ext cx="1500198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Acidoses </a:t>
            </a:r>
            <a:r>
              <a:rPr lang="fr-FR" sz="4000" dirty="0" smtClean="0"/>
              <a:t>&lt; 7.38</a:t>
            </a:r>
            <a:r>
              <a:rPr lang="fr-FR" dirty="0" smtClean="0"/>
              <a:t>                                        Alcaloses </a:t>
            </a:r>
            <a:r>
              <a:rPr lang="fr-FR" sz="4000" dirty="0" smtClean="0"/>
              <a:t>&gt;7.42</a:t>
            </a:r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500003" y="8043818"/>
            <a:ext cx="167164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Métabolique                     Respiratoire                  Métabolique                 Respiratoire</a:t>
            </a:r>
          </a:p>
          <a:p>
            <a:r>
              <a:rPr lang="fr-FR" sz="3200" dirty="0" smtClean="0"/>
              <a:t>(HCO3</a:t>
            </a:r>
            <a:r>
              <a:rPr lang="fr-FR" sz="3200" baseline="30000" dirty="0" smtClean="0"/>
              <a:t>-</a:t>
            </a:r>
            <a:r>
              <a:rPr lang="fr-FR" sz="3200" dirty="0" smtClean="0"/>
              <a:t> &lt; 22 </a:t>
            </a:r>
            <a:r>
              <a:rPr lang="fr-FR" sz="3200" dirty="0" err="1" smtClean="0"/>
              <a:t>mmol</a:t>
            </a:r>
            <a:r>
              <a:rPr lang="fr-FR" sz="3200" dirty="0" smtClean="0"/>
              <a:t>/L)            (PaCO2 &gt; 45 </a:t>
            </a:r>
            <a:r>
              <a:rPr lang="fr-FR" sz="3200" dirty="0" err="1" smtClean="0"/>
              <a:t>mmHg</a:t>
            </a:r>
            <a:r>
              <a:rPr lang="fr-FR" sz="3200" dirty="0" smtClean="0"/>
              <a:t>)        (HCO3</a:t>
            </a:r>
            <a:r>
              <a:rPr lang="fr-FR" sz="3200" baseline="30000" dirty="0" smtClean="0"/>
              <a:t>-</a:t>
            </a:r>
            <a:r>
              <a:rPr lang="fr-FR" sz="3200" dirty="0" smtClean="0"/>
              <a:t> &gt; 26 </a:t>
            </a:r>
            <a:r>
              <a:rPr lang="fr-FR" sz="3200" dirty="0" err="1" smtClean="0"/>
              <a:t>mmol</a:t>
            </a:r>
            <a:r>
              <a:rPr lang="fr-FR" sz="3200" dirty="0" smtClean="0"/>
              <a:t>/L)         (PaCO2 &lt; 35 </a:t>
            </a:r>
            <a:r>
              <a:rPr lang="fr-FR" sz="3200" dirty="0" err="1" smtClean="0"/>
              <a:t>mmHg</a:t>
            </a:r>
            <a:r>
              <a:rPr lang="fr-FR" sz="3200" dirty="0" smtClean="0"/>
              <a:t>)</a:t>
            </a:r>
            <a:endParaRPr lang="fr-FR" sz="3200" dirty="0"/>
          </a:p>
        </p:txBody>
      </p:sp>
      <p:cxnSp>
        <p:nvCxnSpPr>
          <p:cNvPr id="25" name="Connecteur droit 24"/>
          <p:cNvCxnSpPr/>
          <p:nvPr/>
        </p:nvCxnSpPr>
        <p:spPr>
          <a:xfrm rot="5400000">
            <a:off x="2035920" y="7579471"/>
            <a:ext cx="785818" cy="1588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5400000">
            <a:off x="6107092" y="7792991"/>
            <a:ext cx="500066" cy="1588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2428829" y="7543752"/>
            <a:ext cx="392909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rot="5400000">
            <a:off x="13858909" y="7615190"/>
            <a:ext cx="857256" cy="1588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10358447" y="7472314"/>
            <a:ext cx="392909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rot="5400000">
            <a:off x="10109208" y="7721553"/>
            <a:ext cx="500066" cy="1588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857193" y="9901206"/>
            <a:ext cx="16287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/>
              <a:t>TROU ANIONIQUE (TA)		  CHLORE </a:t>
            </a:r>
            <a:r>
              <a:rPr lang="fr-FR" sz="2800" b="1" dirty="0" smtClean="0"/>
              <a:t>URINAIRE</a:t>
            </a:r>
            <a:r>
              <a:rPr lang="fr-FR" sz="4000" b="1" dirty="0" smtClean="0"/>
              <a:t> (</a:t>
            </a:r>
            <a:r>
              <a:rPr lang="fr-FR" sz="4000" b="1" dirty="0" err="1" smtClean="0"/>
              <a:t>Clu</a:t>
            </a:r>
            <a:r>
              <a:rPr lang="fr-FR" sz="4000" b="1" dirty="0" smtClean="0"/>
              <a:t>)</a:t>
            </a:r>
          </a:p>
          <a:p>
            <a:r>
              <a:rPr lang="fr-FR" sz="4000" b="1" dirty="0" smtClean="0"/>
              <a:t> </a:t>
            </a:r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[Na</a:t>
            </a:r>
            <a:r>
              <a:rPr lang="fr-FR" sz="3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] + [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] – ( [Cl</a:t>
            </a:r>
            <a:r>
              <a:rPr lang="fr-FR" sz="3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] + [HCO3</a:t>
            </a:r>
            <a:r>
              <a:rPr lang="fr-FR" sz="3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])=14 ± 2 </a:t>
            </a:r>
            <a:r>
              <a:rPr lang="fr-FR" sz="3400" dirty="0" err="1" smtClean="0"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/L</a:t>
            </a:r>
            <a:endParaRPr lang="fr-FR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Flèche vers le bas 18"/>
          <p:cNvSpPr/>
          <p:nvPr/>
        </p:nvSpPr>
        <p:spPr>
          <a:xfrm>
            <a:off x="10572761" y="9105864"/>
            <a:ext cx="571504" cy="79534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20" name="Accolade fermante 19"/>
          <p:cNvSpPr/>
          <p:nvPr/>
        </p:nvSpPr>
        <p:spPr>
          <a:xfrm rot="16200000">
            <a:off x="3607556" y="8508165"/>
            <a:ext cx="928694" cy="6715172"/>
          </a:xfrm>
          <a:prstGeom prst="rightBrace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 w="28575">
                <a:solidFill>
                  <a:schemeClr val="tx1"/>
                </a:solidFill>
              </a:ln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10036976" y="11579999"/>
            <a:ext cx="1356528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285689" y="12330098"/>
            <a:ext cx="17430872" cy="113877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TA &gt; 16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                    TA &lt; 16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fr-FR" sz="3600" b="1" dirty="0" err="1" smtClean="0">
                <a:latin typeface="Times New Roman" pitchFamily="18" charset="0"/>
                <a:cs typeface="Times New Roman" pitchFamily="18" charset="0"/>
              </a:rPr>
              <a:t>Clu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 &lt; 10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fr-FR" sz="3600" b="1" dirty="0" err="1" smtClean="0">
                <a:latin typeface="Times New Roman" pitchFamily="18" charset="0"/>
                <a:cs typeface="Times New Roman" pitchFamily="18" charset="0"/>
              </a:rPr>
              <a:t>Clu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 &gt; 25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/L</a:t>
            </a: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(Chlore normal)	                       (Chlore élevé)	</a:t>
            </a:r>
          </a:p>
        </p:txBody>
      </p:sp>
      <p:cxnSp>
        <p:nvCxnSpPr>
          <p:cNvPr id="30" name="Connecteur droit 29"/>
          <p:cNvCxnSpPr/>
          <p:nvPr/>
        </p:nvCxnSpPr>
        <p:spPr>
          <a:xfrm>
            <a:off x="10715637" y="11329966"/>
            <a:ext cx="3929090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rot="5400000">
            <a:off x="14252612" y="11722081"/>
            <a:ext cx="785818" cy="1588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785755" y="27403516"/>
            <a:ext cx="1585923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714317" y="27474954"/>
            <a:ext cx="1428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Algorithme proposé par : M CHERIFI; M ARAB; N FERROUKHI. CHU HUSSEIN-DEY – LABORATOIRE CENTRAL.</a:t>
            </a:r>
          </a:p>
          <a:p>
            <a:r>
              <a:rPr lang="fr-FR" sz="2200" dirty="0" smtClean="0"/>
              <a:t>Copyright </a:t>
            </a:r>
            <a:r>
              <a:rPr lang="fr-FR" sz="2200" dirty="0" err="1" smtClean="0"/>
              <a:t>Silec</a:t>
            </a:r>
            <a:r>
              <a:rPr lang="fr-FR" sz="2200" dirty="0" smtClean="0"/>
              <a:t>.  Fournisseur  Algérien de matériel de laboratoire-  e-mail: </a:t>
            </a:r>
            <a:r>
              <a:rPr lang="fr-FR" sz="2200" dirty="0" err="1" smtClean="0"/>
              <a:t>reda.mouzaoui</a:t>
            </a:r>
            <a:r>
              <a:rPr lang="fr-FR" sz="2200" dirty="0" smtClean="0"/>
              <a:t> @</a:t>
            </a:r>
            <a:r>
              <a:rPr lang="fr-FR" sz="2200" dirty="0" err="1" smtClean="0"/>
              <a:t>silec.dz</a:t>
            </a:r>
            <a:r>
              <a:rPr lang="fr-FR" sz="2200" dirty="0" smtClean="0"/>
              <a:t> </a:t>
            </a:r>
          </a:p>
          <a:p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0" y="14297325"/>
            <a:ext cx="17073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           Acidose organique                                      Acidose minérale                           sensible au chlore                               résistant au chlore</a:t>
            </a:r>
            <a:endParaRPr lang="fr-FR" sz="2400" b="1" i="1" dirty="0"/>
          </a:p>
        </p:txBody>
      </p:sp>
      <p:sp>
        <p:nvSpPr>
          <p:cNvPr id="46" name="ZoneTexte 45"/>
          <p:cNvSpPr txBox="1"/>
          <p:nvPr/>
        </p:nvSpPr>
        <p:spPr>
          <a:xfrm>
            <a:off x="285689" y="14830428"/>
            <a:ext cx="50720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fr-FR" sz="2400" dirty="0" smtClean="0"/>
              <a:t> Cétoacidoses :  diabète sucré,  jeûne prolongé, alcoolisme;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 Acidoses lactiques: hypoxémie sévère, hypoperfusion périphérique, anomalies du métabolisme de l’acide pyruvique;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 Insuffisance rénale aiguë ou chronique;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 Intoxications : aspirine, méthanol, éthylène glycol, toluène, etc.</a:t>
            </a:r>
            <a:endParaRPr lang="fr-FR" sz="2400" dirty="0"/>
          </a:p>
        </p:txBody>
      </p:sp>
      <p:sp>
        <p:nvSpPr>
          <p:cNvPr id="47" name="ZoneTexte 46"/>
          <p:cNvSpPr txBox="1"/>
          <p:nvPr/>
        </p:nvSpPr>
        <p:spPr>
          <a:xfrm>
            <a:off x="5643539" y="14830428"/>
            <a:ext cx="38576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400" dirty="0" smtClean="0"/>
              <a:t> Diarrhées aiguës sévères;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 Certaines tumeurs intestinales;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 Inhibiteurs de l’</a:t>
            </a:r>
            <a:r>
              <a:rPr lang="fr-FR" sz="2400" dirty="0" err="1" smtClean="0"/>
              <a:t>anhydrase</a:t>
            </a:r>
            <a:r>
              <a:rPr lang="fr-FR" sz="2400" dirty="0" smtClean="0"/>
              <a:t> carbonique;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 Acidoses tubulaires rénales.</a:t>
            </a:r>
            <a:endParaRPr lang="fr-FR" sz="2400" dirty="0"/>
          </a:p>
        </p:txBody>
      </p:sp>
      <p:sp>
        <p:nvSpPr>
          <p:cNvPr id="48" name="ZoneTexte 47"/>
          <p:cNvSpPr txBox="1"/>
          <p:nvPr/>
        </p:nvSpPr>
        <p:spPr>
          <a:xfrm>
            <a:off x="9644067" y="14830429"/>
            <a:ext cx="38576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400" dirty="0" smtClean="0"/>
              <a:t>Pertes gastriques: vomissements, aspiration;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 utilisation des diurétiques;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Pertes intestinales: diarrhée chlorée congénitale;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 Gastrocystoplastie;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 Fibrose cystique;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 Alcalose post-hypercapnie;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 Apports faibles en Cl.</a:t>
            </a:r>
          </a:p>
          <a:p>
            <a:pPr>
              <a:buFont typeface="Wingdings" pitchFamily="2" charset="2"/>
              <a:buChar char="v"/>
            </a:pPr>
            <a:endParaRPr lang="fr-FR" sz="2400" dirty="0"/>
          </a:p>
        </p:txBody>
      </p:sp>
      <p:sp>
        <p:nvSpPr>
          <p:cNvPr id="49" name="ZoneTexte 48"/>
          <p:cNvSpPr txBox="1"/>
          <p:nvPr/>
        </p:nvSpPr>
        <p:spPr>
          <a:xfrm>
            <a:off x="13858909" y="14758990"/>
            <a:ext cx="37862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400" dirty="0" smtClean="0"/>
              <a:t> Hyperaldostéronisme primaire;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 Syndrome de Cushing;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 Déficits en 11ß et 17 </a:t>
            </a:r>
            <a:r>
              <a:rPr lang="el-GR" sz="2400" dirty="0" smtClean="0"/>
              <a:t>α</a:t>
            </a:r>
            <a:r>
              <a:rPr lang="fr-FR" sz="2400" dirty="0" smtClean="0"/>
              <a:t> </a:t>
            </a:r>
            <a:r>
              <a:rPr lang="fr-FR" sz="2400" dirty="0" err="1" smtClean="0"/>
              <a:t>hydroxylases</a:t>
            </a:r>
            <a:r>
              <a:rPr lang="fr-FR" sz="2400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 Syndrome de </a:t>
            </a:r>
            <a:r>
              <a:rPr lang="fr-FR" sz="2400" dirty="0" err="1" smtClean="0"/>
              <a:t>Liddle</a:t>
            </a:r>
            <a:r>
              <a:rPr lang="fr-FR" sz="2400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 Syndrome de </a:t>
            </a:r>
            <a:r>
              <a:rPr lang="fr-FR" sz="2400" dirty="0" err="1" smtClean="0"/>
              <a:t>Gitelman</a:t>
            </a:r>
            <a:r>
              <a:rPr lang="fr-FR" sz="2400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 Syndrome de </a:t>
            </a:r>
            <a:r>
              <a:rPr lang="fr-FR" sz="2400" dirty="0" err="1" smtClean="0"/>
              <a:t>Bartter</a:t>
            </a:r>
            <a:r>
              <a:rPr lang="fr-FR" sz="2400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 Hypertension maligne;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 Hypokaliémie&lt; 2 </a:t>
            </a:r>
            <a:r>
              <a:rPr lang="fr-FR" sz="2400" dirty="0" err="1" smtClean="0"/>
              <a:t>mmol</a:t>
            </a:r>
            <a:r>
              <a:rPr lang="fr-FR" sz="2400" dirty="0" smtClean="0"/>
              <a:t>/L;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 Hypomagnésémie.</a:t>
            </a:r>
          </a:p>
          <a:p>
            <a:pPr>
              <a:buFont typeface="Wingdings" pitchFamily="2" charset="2"/>
              <a:buChar char="v"/>
            </a:pPr>
            <a:endParaRPr lang="fr-FR" sz="2400" dirty="0"/>
          </a:p>
        </p:txBody>
      </p:sp>
      <p:graphicFrame>
        <p:nvGraphicFramePr>
          <p:cNvPr id="52" name="Tableau 51"/>
          <p:cNvGraphicFramePr>
            <a:graphicFrameLocks noGrp="1"/>
          </p:cNvGraphicFramePr>
          <p:nvPr/>
        </p:nvGraphicFramePr>
        <p:xfrm>
          <a:off x="428565" y="19116708"/>
          <a:ext cx="9144002" cy="5929352"/>
        </p:xfrm>
        <a:graphic>
          <a:graphicData uri="http://schemas.openxmlformats.org/drawingml/2006/table">
            <a:tbl>
              <a:tblPr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{284E427A-3D55-4303-BF80-6455036E1DE7}</a:tableStyleId>
              </a:tblPr>
              <a:tblGrid>
                <a:gridCol w="1928826"/>
                <a:gridCol w="1819023"/>
                <a:gridCol w="2783299"/>
                <a:gridCol w="2612854"/>
              </a:tblGrid>
              <a:tr h="524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/>
                        <a:t>Paramètres</a:t>
                      </a:r>
                      <a:endParaRPr lang="fr-FR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/>
                        <a:t>Valeurs normales</a:t>
                      </a:r>
                      <a:endParaRPr lang="fr-FR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/>
                        <a:t>Acidose métabolique</a:t>
                      </a:r>
                      <a:endParaRPr lang="fr-FR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/>
                        <a:t>Alcalose métabolique</a:t>
                      </a:r>
                      <a:endParaRPr lang="fr-FR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</a:tr>
              <a:tr h="475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/>
                        <a:t>pH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/>
                        <a:t>7.38 – 7.42</a:t>
                      </a:r>
                      <a:endParaRPr lang="fr-FR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/>
                        <a:t>&lt; 7.38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/>
                        <a:t>&gt; 7.42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3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/>
                        <a:t>HCO3</a:t>
                      </a:r>
                      <a:r>
                        <a:rPr lang="fr-FR" sz="1800" baseline="30000" dirty="0"/>
                        <a:t>-</a:t>
                      </a:r>
                      <a:r>
                        <a:rPr lang="fr-FR" sz="1800" dirty="0"/>
                        <a:t> (</a:t>
                      </a:r>
                      <a:r>
                        <a:rPr lang="fr-FR" sz="1800" dirty="0" err="1"/>
                        <a:t>mmol</a:t>
                      </a:r>
                      <a:r>
                        <a:rPr lang="fr-FR" sz="1800" dirty="0"/>
                        <a:t>/L)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/>
                        <a:t>22 - 26</a:t>
                      </a:r>
                      <a:endParaRPr lang="fr-FR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/>
                        <a:t>&lt; 22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/>
                        <a:t>&gt; 26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43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/>
                        <a:t>PaCO2 (mm Hg</a:t>
                      </a:r>
                      <a:r>
                        <a:rPr lang="fr-FR" sz="1800" dirty="0" smtClean="0"/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latin typeface="Calibri"/>
                          <a:ea typeface="Calibri"/>
                          <a:cs typeface="Arial"/>
                        </a:rPr>
                        <a:t>Estimation</a:t>
                      </a:r>
                      <a:r>
                        <a:rPr lang="fr-FR" sz="1100" b="1" baseline="0" dirty="0" smtClean="0">
                          <a:latin typeface="Calibri"/>
                          <a:ea typeface="Calibri"/>
                          <a:cs typeface="Arial"/>
                        </a:rPr>
                        <a:t> de la compensation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/>
                        <a:t>35 – 45</a:t>
                      </a:r>
                      <a:endParaRPr lang="fr-FR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/>
                        <a:t>&lt; 35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/>
                        <a:t>(1.5 x HCO3</a:t>
                      </a:r>
                      <a:r>
                        <a:rPr lang="fr-FR" sz="1800" b="1" baseline="30000" dirty="0"/>
                        <a:t>-</a:t>
                      </a:r>
                      <a:r>
                        <a:rPr lang="fr-FR" sz="1800" b="1" dirty="0"/>
                        <a:t>)+8 ±2</a:t>
                      </a:r>
                      <a:endParaRPr lang="fr-FR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/>
                        <a:t>&gt; 45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/>
                        <a:t>(0.7 x HCO3</a:t>
                      </a:r>
                      <a:r>
                        <a:rPr lang="fr-FR" sz="1800" b="1" baseline="30000" dirty="0"/>
                        <a:t>-</a:t>
                      </a:r>
                      <a:r>
                        <a:rPr lang="fr-FR" sz="1800" b="1" dirty="0"/>
                        <a:t>) + 21</a:t>
                      </a:r>
                      <a:endParaRPr lang="fr-FR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458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/>
                        <a:t>K</a:t>
                      </a:r>
                      <a:r>
                        <a:rPr lang="fr-FR" sz="1800" baseline="30000" dirty="0"/>
                        <a:t>+</a:t>
                      </a:r>
                      <a:r>
                        <a:rPr lang="fr-FR" sz="1800" dirty="0"/>
                        <a:t>  (</a:t>
                      </a:r>
                      <a:r>
                        <a:rPr lang="fr-FR" sz="1800" dirty="0" err="1"/>
                        <a:t>mmol</a:t>
                      </a:r>
                      <a:r>
                        <a:rPr lang="fr-FR" sz="1800" dirty="0"/>
                        <a:t>/L)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/>
                        <a:t>3.5 – 5.0</a:t>
                      </a:r>
                      <a:endParaRPr lang="fr-FR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/>
                        <a:t>Souvent hyperkaliémie. Certaines acidoses tubulaires sont </a:t>
                      </a:r>
                      <a:r>
                        <a:rPr lang="fr-FR" sz="1800" dirty="0" err="1"/>
                        <a:t>hypokaliémiantes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/>
                        <a:t>Une hypokaliémie doit être recherchée systématiquement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252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Cl</a:t>
                      </a:r>
                      <a:r>
                        <a:rPr lang="fr-FR" sz="1800" baseline="30000" dirty="0" smtClean="0"/>
                        <a:t>-</a:t>
                      </a:r>
                      <a:r>
                        <a:rPr lang="fr-FR" sz="1800" dirty="0" smtClean="0"/>
                        <a:t>  </a:t>
                      </a:r>
                      <a:r>
                        <a:rPr lang="fr-FR" sz="1800" dirty="0"/>
                        <a:t>(</a:t>
                      </a:r>
                      <a:r>
                        <a:rPr lang="fr-FR" sz="1800" dirty="0" err="1"/>
                        <a:t>mmol</a:t>
                      </a:r>
                      <a:r>
                        <a:rPr lang="fr-FR" sz="1800" dirty="0"/>
                        <a:t>/L)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/>
                        <a:t>95 - 106</a:t>
                      </a:r>
                      <a:endParaRPr lang="fr-FR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/>
                        <a:t>*</a:t>
                      </a:r>
                      <a:r>
                        <a:rPr lang="fr-FR" sz="1800" dirty="0" err="1"/>
                        <a:t>normochlorémie</a:t>
                      </a:r>
                      <a:r>
                        <a:rPr lang="fr-FR" sz="1800" dirty="0"/>
                        <a:t> si accumulation d’anions fixes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/>
                        <a:t>*</a:t>
                      </a:r>
                      <a:r>
                        <a:rPr lang="fr-FR" sz="1800" dirty="0" err="1"/>
                        <a:t>hyperchlorémie</a:t>
                      </a:r>
                      <a:r>
                        <a:rPr lang="fr-FR" sz="1800" dirty="0"/>
                        <a:t> en l’absence d’accumulation d’anions fixes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/>
                        <a:t>Hypocholrémie proportionnelle à l’augmentation des bicarbonates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3" name="Tableau 52"/>
          <p:cNvGraphicFramePr>
            <a:graphicFrameLocks noGrp="1"/>
          </p:cNvGraphicFramePr>
          <p:nvPr/>
        </p:nvGraphicFramePr>
        <p:xfrm>
          <a:off x="10287009" y="19331022"/>
          <a:ext cx="6715172" cy="4606044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38500" dist="50800" dir="5400000" sy="-100000" algn="bl" rotWithShape="0"/>
                </a:effectLst>
                <a:tableStyleId>{284E427A-3D55-4303-BF80-6455036E1DE7}</a:tableStyleId>
              </a:tblPr>
              <a:tblGrid>
                <a:gridCol w="1285884"/>
                <a:gridCol w="2939489"/>
                <a:gridCol w="2489799"/>
              </a:tblGrid>
              <a:tr h="696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/>
                        <a:t>Paramètres</a:t>
                      </a:r>
                      <a:endParaRPr lang="fr-FR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/>
                        <a:t>Acidose respiratoire</a:t>
                      </a:r>
                      <a:endParaRPr lang="fr-FR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/>
                        <a:t>Alcalose respiratoire</a:t>
                      </a:r>
                      <a:endParaRPr lang="fr-FR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</a:tr>
              <a:tr h="696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/>
                        <a:t>pH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/>
                        <a:t>&lt; 7.38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/>
                        <a:t>&gt;7.42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90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HCO3</a:t>
                      </a:r>
                      <a:r>
                        <a:rPr lang="fr-FR" sz="1800" baseline="30000" dirty="0" smtClean="0"/>
                        <a:t>-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/>
                        <a:t>Une augmentation qui atteint rarement les 50 </a:t>
                      </a:r>
                      <a:r>
                        <a:rPr lang="fr-FR" sz="1800" dirty="0" err="1" smtClean="0"/>
                        <a:t>mmol</a:t>
                      </a:r>
                      <a:r>
                        <a:rPr lang="fr-FR" sz="1800" dirty="0" smtClean="0"/>
                        <a:t>/L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/>
                        <a:t>  Sa chute atteint rarement  </a:t>
                      </a:r>
                      <a:r>
                        <a:rPr lang="fr-FR" sz="1800" dirty="0" smtClean="0"/>
                        <a:t>les </a:t>
                      </a:r>
                      <a:r>
                        <a:rPr lang="fr-FR" sz="1800" dirty="0"/>
                        <a:t>15 </a:t>
                      </a:r>
                      <a:r>
                        <a:rPr lang="fr-FR" sz="1800" dirty="0" err="1"/>
                        <a:t>mmol</a:t>
                      </a:r>
                      <a:r>
                        <a:rPr lang="fr-FR" sz="1800" dirty="0"/>
                        <a:t>/L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96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/>
                        <a:t>PaCO2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/>
                        <a:t>Elle peut atteindre 80 </a:t>
                      </a:r>
                      <a:r>
                        <a:rPr lang="fr-FR" sz="1800" dirty="0" err="1"/>
                        <a:t>mmHg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96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K</a:t>
                      </a:r>
                      <a:r>
                        <a:rPr lang="fr-FR" sz="1800" baseline="30000" dirty="0" smtClean="0"/>
                        <a:t>+</a:t>
                      </a:r>
                      <a:r>
                        <a:rPr lang="fr-FR" sz="1800" dirty="0" smtClean="0"/>
                        <a:t> 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libri"/>
                          <a:ea typeface="Calibri"/>
                          <a:cs typeface="Arial"/>
                        </a:rPr>
                        <a:t>Normal</a:t>
                      </a:r>
                      <a:r>
                        <a:rPr lang="fr-FR" sz="1800" baseline="0" dirty="0" smtClean="0">
                          <a:latin typeface="Calibri"/>
                          <a:ea typeface="Calibri"/>
                          <a:cs typeface="Arial"/>
                        </a:rPr>
                        <a:t>  ou        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/>
                        <a:t>Souvent bas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50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Cl</a:t>
                      </a:r>
                      <a:r>
                        <a:rPr lang="fr-FR" sz="1800" baseline="30000" dirty="0" smtClean="0"/>
                        <a:t>-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28803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(compense </a:t>
                      </a:r>
                      <a:r>
                        <a:rPr lang="fr-FR" sz="1800" dirty="0"/>
                        <a:t>l’augmentation      </a:t>
                      </a:r>
                      <a:r>
                        <a:rPr lang="fr-FR" sz="1800" dirty="0" smtClean="0"/>
                        <a:t>des HCO3</a:t>
                      </a:r>
                      <a:r>
                        <a:rPr lang="fr-FR" sz="1800" baseline="30000" dirty="0" smtClean="0"/>
                        <a:t>-</a:t>
                      </a:r>
                      <a:r>
                        <a:rPr lang="fr-FR" sz="1800" baseline="0" dirty="0" smtClean="0"/>
                        <a:t> )</a:t>
                      </a:r>
                      <a:endParaRPr lang="fr-FR" sz="1800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 (compense </a:t>
                      </a:r>
                      <a:r>
                        <a:rPr lang="fr-FR" sz="1800" dirty="0"/>
                        <a:t>la perte          </a:t>
                      </a:r>
                      <a:r>
                        <a:rPr lang="fr-FR" sz="1800" dirty="0" smtClean="0"/>
                        <a:t>des HCO3</a:t>
                      </a:r>
                      <a:r>
                        <a:rPr lang="fr-FR" sz="1800" baseline="30000" dirty="0" smtClean="0"/>
                        <a:t>- </a:t>
                      </a:r>
                      <a:r>
                        <a:rPr lang="fr-FR" sz="1800" baseline="0" dirty="0" smtClean="0"/>
                        <a:t> )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5" name="ZoneTexte 44"/>
          <p:cNvSpPr txBox="1"/>
          <p:nvPr/>
        </p:nvSpPr>
        <p:spPr>
          <a:xfrm>
            <a:off x="357127" y="18688080"/>
            <a:ext cx="70723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Tableau représentant les variations biologiques des désordres métaboliques</a:t>
            </a:r>
            <a:endParaRPr lang="fr-FR" sz="1600" dirty="0"/>
          </a:p>
        </p:txBody>
      </p:sp>
      <p:sp>
        <p:nvSpPr>
          <p:cNvPr id="50" name="ZoneTexte 49"/>
          <p:cNvSpPr txBox="1"/>
          <p:nvPr/>
        </p:nvSpPr>
        <p:spPr>
          <a:xfrm>
            <a:off x="10287009" y="18902394"/>
            <a:ext cx="67866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Tableau  représentant les variations  biologiques  des désordres  respiratoires</a:t>
            </a:r>
            <a:endParaRPr lang="fr-FR" sz="1600" dirty="0"/>
          </a:p>
        </p:txBody>
      </p:sp>
      <p:sp>
        <p:nvSpPr>
          <p:cNvPr id="51" name="ZoneTexte 50"/>
          <p:cNvSpPr txBox="1"/>
          <p:nvPr/>
        </p:nvSpPr>
        <p:spPr>
          <a:xfrm>
            <a:off x="428565" y="25046062"/>
            <a:ext cx="750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La ligne en bleu foncé  indique le trouble primaire</a:t>
            </a:r>
            <a:endParaRPr lang="fr-FR" sz="1400" b="1" dirty="0"/>
          </a:p>
        </p:txBody>
      </p:sp>
      <p:sp>
        <p:nvSpPr>
          <p:cNvPr id="54" name="ZoneTexte 53"/>
          <p:cNvSpPr txBox="1"/>
          <p:nvPr/>
        </p:nvSpPr>
        <p:spPr>
          <a:xfrm>
            <a:off x="10644199" y="24023905"/>
            <a:ext cx="6286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La ligne en bleu foncé  indique le trouble primaire</a:t>
            </a:r>
            <a:endParaRPr lang="fr-FR" sz="1400" b="1" dirty="0"/>
          </a:p>
        </p:txBody>
      </p:sp>
      <p:cxnSp>
        <p:nvCxnSpPr>
          <p:cNvPr id="56" name="Connecteur droit avec flèche 55"/>
          <p:cNvCxnSpPr/>
          <p:nvPr/>
        </p:nvCxnSpPr>
        <p:spPr>
          <a:xfrm rot="16200000" flipH="1">
            <a:off x="15609140" y="21867071"/>
            <a:ext cx="357190" cy="142876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/>
          <p:nvPr/>
        </p:nvCxnSpPr>
        <p:spPr>
          <a:xfrm rot="16200000" flipH="1">
            <a:off x="11537174" y="23367269"/>
            <a:ext cx="357190" cy="142876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 rot="5400000" flipH="1" flipV="1">
            <a:off x="14537570" y="23295831"/>
            <a:ext cx="357190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500003" y="25988873"/>
            <a:ext cx="163593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2400" dirty="0" smtClean="0"/>
              <a:t> Devant une hypoalbuminémie le trou anionique doit être corrigé : </a:t>
            </a:r>
            <a:r>
              <a:rPr lang="fr-FR" sz="2400" b="1" dirty="0" smtClean="0"/>
              <a:t>TA corrigé =  trou anionique + (42 – albumine g/L) x 0.25;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400" dirty="0" smtClean="0"/>
              <a:t> Un rapport sanguin Cl/Na &gt; 80% confirme l’</a:t>
            </a:r>
            <a:r>
              <a:rPr lang="fr-FR" sz="2400" dirty="0" err="1" smtClean="0"/>
              <a:t>hyperchlorémie</a:t>
            </a:r>
            <a:r>
              <a:rPr lang="fr-FR" sz="2400" dirty="0" smtClean="0"/>
              <a:t>  favorisant l’acidose;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400" dirty="0" smtClean="0"/>
              <a:t>  les trois facteurs pérennisant l’alcalose métabolique : </a:t>
            </a:r>
            <a:r>
              <a:rPr lang="fr-FR" sz="2400" b="1" dirty="0" smtClean="0"/>
              <a:t>1)Déshydratation , 2) </a:t>
            </a:r>
            <a:r>
              <a:rPr lang="fr-FR" sz="2400" b="1" dirty="0" err="1" smtClean="0"/>
              <a:t>Hypochlorémie</a:t>
            </a:r>
            <a:r>
              <a:rPr lang="fr-FR" sz="2400" b="1" dirty="0" smtClean="0"/>
              <a:t>, 3) Hypokaliémie</a:t>
            </a:r>
            <a:endParaRPr lang="fr-FR" sz="2400" b="1" dirty="0"/>
          </a:p>
        </p:txBody>
      </p:sp>
      <p:sp>
        <p:nvSpPr>
          <p:cNvPr id="61" name="Flèche vers le bas 60"/>
          <p:cNvSpPr/>
          <p:nvPr/>
        </p:nvSpPr>
        <p:spPr>
          <a:xfrm>
            <a:off x="2000201" y="9186826"/>
            <a:ext cx="571504" cy="79534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62" name="Flèche vers le bas 61"/>
          <p:cNvSpPr/>
          <p:nvPr/>
        </p:nvSpPr>
        <p:spPr>
          <a:xfrm>
            <a:off x="15073355" y="13463582"/>
            <a:ext cx="571504" cy="79534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63" name="Flèche vers le bas 62"/>
          <p:cNvSpPr/>
          <p:nvPr/>
        </p:nvSpPr>
        <p:spPr>
          <a:xfrm>
            <a:off x="10644199" y="13463582"/>
            <a:ext cx="571504" cy="79534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64" name="Flèche vers le bas 63"/>
          <p:cNvSpPr/>
          <p:nvPr/>
        </p:nvSpPr>
        <p:spPr>
          <a:xfrm>
            <a:off x="6286481" y="13535020"/>
            <a:ext cx="571504" cy="79534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65" name="Flèche vers le bas 64"/>
          <p:cNvSpPr/>
          <p:nvPr/>
        </p:nvSpPr>
        <p:spPr>
          <a:xfrm>
            <a:off x="1428697" y="13544544"/>
            <a:ext cx="571504" cy="79534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428565" y="25403252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REMARQUES  PRATIQUES </a:t>
            </a:r>
            <a:endParaRPr lang="fr-FR" sz="2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7" name="Connecteur droit avec flèche 66"/>
          <p:cNvCxnSpPr/>
          <p:nvPr/>
        </p:nvCxnSpPr>
        <p:spPr>
          <a:xfrm rot="5400000" flipH="1" flipV="1">
            <a:off x="14037503" y="22510014"/>
            <a:ext cx="285754" cy="214314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499</TotalTime>
  <Words>521</Words>
  <Application>Microsoft Office PowerPoint</Application>
  <PresentationFormat>Personnalisé</PresentationFormat>
  <Paragraphs>96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  ÉQUILIBRE ACIDO-BASIQUE  ( pH = 7.40 ; PaCO2 = 40 mm Hg; HCO3- = 24 mmol/L; PaO2 &gt; 80 mmHg; SaO2 &gt; 95%) </vt:lpstr>
    </vt:vector>
  </TitlesOfParts>
  <Company>XPSP2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EQUILIBRE ACIDO-BASIQUE  ( pH = 7.40 ; PaCO2  </dc:title>
  <dc:creator>USER</dc:creator>
  <cp:lastModifiedBy>HOME</cp:lastModifiedBy>
  <cp:revision>95</cp:revision>
  <dcterms:created xsi:type="dcterms:W3CDTF">2009-10-19T15:28:55Z</dcterms:created>
  <dcterms:modified xsi:type="dcterms:W3CDTF">2011-02-08T16:25:50Z</dcterms:modified>
</cp:coreProperties>
</file>