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  <p:sldId id="280" r:id="rId25"/>
    <p:sldId id="302" r:id="rId26"/>
    <p:sldId id="281" r:id="rId27"/>
    <p:sldId id="282" r:id="rId28"/>
    <p:sldId id="283" r:id="rId29"/>
    <p:sldId id="284" r:id="rId30"/>
    <p:sldId id="285" r:id="rId31"/>
    <p:sldId id="290" r:id="rId32"/>
    <p:sldId id="287" r:id="rId33"/>
    <p:sldId id="289" r:id="rId34"/>
    <p:sldId id="291" r:id="rId35"/>
    <p:sldId id="292" r:id="rId36"/>
    <p:sldId id="288" r:id="rId37"/>
    <p:sldId id="293" r:id="rId38"/>
    <p:sldId id="298" r:id="rId39"/>
    <p:sldId id="300" r:id="rId40"/>
    <p:sldId id="301" r:id="rId41"/>
    <p:sldId id="294" r:id="rId42"/>
    <p:sldId id="299" r:id="rId43"/>
  </p:sldIdLst>
  <p:sldSz cx="10287000" cy="6858000" type="35mm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/>
    <p:restoredTop sz="86410"/>
  </p:normalViewPr>
  <p:slideViewPr>
    <p:cSldViewPr>
      <p:cViewPr varScale="1">
        <p:scale>
          <a:sx n="68" d="100"/>
          <a:sy n="68" d="100"/>
        </p:scale>
        <p:origin x="-612" y="-90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3600" y="692150"/>
            <a:ext cx="51308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1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692150"/>
            <a:ext cx="5124450" cy="3416300"/>
          </a:xfrm>
          <a:ln cap="flat"/>
        </p:spPr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29488" y="304800"/>
            <a:ext cx="2185987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71525" y="304800"/>
            <a:ext cx="6405563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71525" y="16764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6764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304800"/>
            <a:ext cx="874395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676400"/>
            <a:ext cx="87439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257175" y="228600"/>
            <a:ext cx="428625" cy="381000"/>
          </a:xfrm>
          <a:prstGeom prst="cube">
            <a:avLst>
              <a:gd name="adj" fmla="val 24981"/>
            </a:avLst>
          </a:prstGeom>
          <a:gradFill rotWithShape="0">
            <a:gsLst>
              <a:gs pos="0">
                <a:srgbClr val="FFFF99"/>
              </a:gs>
              <a:gs pos="50000">
                <a:srgbClr val="FFFF99">
                  <a:gamma/>
                  <a:shade val="49804"/>
                  <a:invGamma/>
                </a:srgbClr>
              </a:gs>
              <a:gs pos="100000">
                <a:srgbClr val="FFFF99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257175" y="685800"/>
            <a:ext cx="428625" cy="381000"/>
          </a:xfrm>
          <a:prstGeom prst="cube">
            <a:avLst>
              <a:gd name="adj" fmla="val 24981"/>
            </a:avLst>
          </a:prstGeom>
          <a:gradFill rotWithShape="0">
            <a:gsLst>
              <a:gs pos="0">
                <a:srgbClr val="FFFF99"/>
              </a:gs>
              <a:gs pos="50000">
                <a:srgbClr val="FFFF99">
                  <a:gamma/>
                  <a:shade val="49804"/>
                  <a:invGamma/>
                </a:srgbClr>
              </a:gs>
              <a:gs pos="100000">
                <a:srgbClr val="FFFF99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257175" y="1143000"/>
            <a:ext cx="428625" cy="381000"/>
          </a:xfrm>
          <a:prstGeom prst="cube">
            <a:avLst>
              <a:gd name="adj" fmla="val 24981"/>
            </a:avLst>
          </a:prstGeom>
          <a:gradFill rotWithShape="0">
            <a:gsLst>
              <a:gs pos="0">
                <a:srgbClr val="FFFF99"/>
              </a:gs>
              <a:gs pos="50000">
                <a:srgbClr val="FFFF99">
                  <a:gamma/>
                  <a:shade val="49804"/>
                  <a:invGamma/>
                </a:srgbClr>
              </a:gs>
              <a:gs pos="100000">
                <a:srgbClr val="FFFF99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9686925" y="5410200"/>
            <a:ext cx="428625" cy="381000"/>
          </a:xfrm>
          <a:prstGeom prst="cube">
            <a:avLst>
              <a:gd name="adj" fmla="val 24981"/>
            </a:avLst>
          </a:prstGeom>
          <a:gradFill rotWithShape="0">
            <a:gsLst>
              <a:gs pos="0">
                <a:srgbClr val="FFFF99"/>
              </a:gs>
              <a:gs pos="50000">
                <a:srgbClr val="FFFF99">
                  <a:gamma/>
                  <a:shade val="49804"/>
                  <a:invGamma/>
                </a:srgbClr>
              </a:gs>
              <a:gs pos="100000">
                <a:srgbClr val="FFFF99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9686925" y="5867400"/>
            <a:ext cx="428625" cy="381000"/>
          </a:xfrm>
          <a:prstGeom prst="cube">
            <a:avLst>
              <a:gd name="adj" fmla="val 24981"/>
            </a:avLst>
          </a:prstGeom>
          <a:gradFill rotWithShape="0">
            <a:gsLst>
              <a:gs pos="0">
                <a:srgbClr val="FFFF99"/>
              </a:gs>
              <a:gs pos="50000">
                <a:srgbClr val="FFFF99">
                  <a:gamma/>
                  <a:shade val="49804"/>
                  <a:invGamma/>
                </a:srgbClr>
              </a:gs>
              <a:gs pos="100000">
                <a:srgbClr val="FFFF99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9686925" y="6324600"/>
            <a:ext cx="428625" cy="381000"/>
          </a:xfrm>
          <a:prstGeom prst="cube">
            <a:avLst>
              <a:gd name="adj" fmla="val 24981"/>
            </a:avLst>
          </a:prstGeom>
          <a:gradFill rotWithShape="0">
            <a:gsLst>
              <a:gs pos="0">
                <a:srgbClr val="FFFF99"/>
              </a:gs>
              <a:gs pos="50000">
                <a:srgbClr val="FFFF99">
                  <a:gamma/>
                  <a:shade val="49804"/>
                  <a:invGamma/>
                </a:srgbClr>
              </a:gs>
              <a:gs pos="100000">
                <a:srgbClr val="FFFF99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microscopyu.net/articles/fluorescence/filtercubes/yfp/yfphyq/yfphyq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://www.microscopyu.com/articles/fluorescence/filtercubes/triple/dapifitctritc/dapifitctritcindex.html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79004" y="2420888"/>
            <a:ext cx="8743950" cy="1143000"/>
          </a:xfrm>
        </p:spPr>
        <p:txBody>
          <a:bodyPr/>
          <a:lstStyle/>
          <a:p>
            <a:r>
              <a:rPr lang="fr-FR" sz="4800" dirty="0" smtClean="0"/>
              <a:t>Destinées du pyruvate et cycle tricarboxylique </a:t>
            </a:r>
            <a:endParaRPr lang="fr-FR" sz="4800" dirty="0"/>
          </a:p>
        </p:txBody>
      </p:sp>
      <p:sp>
        <p:nvSpPr>
          <p:cNvPr id="9" name="ZoneTexte 8"/>
          <p:cNvSpPr txBox="1"/>
          <p:nvPr/>
        </p:nvSpPr>
        <p:spPr>
          <a:xfrm>
            <a:off x="462980" y="4911551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M.E.H . CHERIFI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030416" y="188640"/>
            <a:ext cx="5441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Cours de biochimie fondamentale 2014 </a:t>
            </a:r>
            <a:endParaRPr lang="fr-FR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1525" y="116632"/>
            <a:ext cx="8743950" cy="720080"/>
          </a:xfrm>
        </p:spPr>
        <p:txBody>
          <a:bodyPr/>
          <a:lstStyle/>
          <a:p>
            <a:r>
              <a:rPr lang="fr-FR" dirty="0" smtClean="0"/>
              <a:t>Contrôle de l’activité de PDSH 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956" y="1484784"/>
            <a:ext cx="7128792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ZoneTexte 4"/>
          <p:cNvSpPr txBox="1"/>
          <p:nvPr/>
        </p:nvSpPr>
        <p:spPr>
          <a:xfrm>
            <a:off x="318964" y="2924944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</a:rPr>
              <a:t>Fortes concentration </a:t>
            </a:r>
            <a:r>
              <a:rPr lang="fr-FR" sz="1600" b="1" dirty="0" err="1" smtClean="0">
                <a:solidFill>
                  <a:srgbClr val="C00000"/>
                </a:solidFill>
              </a:rPr>
              <a:t>Acétyl</a:t>
            </a:r>
            <a:r>
              <a:rPr lang="fr-FR" sz="1600" b="1" dirty="0" smtClean="0">
                <a:solidFill>
                  <a:srgbClr val="C00000"/>
                </a:solidFill>
              </a:rPr>
              <a:t>-</a:t>
            </a:r>
            <a:r>
              <a:rPr lang="fr-FR" sz="1600" b="1" dirty="0" err="1" smtClean="0">
                <a:solidFill>
                  <a:srgbClr val="C00000"/>
                </a:solidFill>
              </a:rPr>
              <a:t>CoA</a:t>
            </a:r>
            <a:r>
              <a:rPr lang="fr-FR" sz="1600" b="1" dirty="0" smtClean="0">
                <a:solidFill>
                  <a:srgbClr val="C00000"/>
                </a:solidFill>
              </a:rPr>
              <a:t>; NADH; ATP; Ca2+ 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143500" y="26369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solidFill>
                  <a:srgbClr val="C00000"/>
                </a:solidFill>
              </a:rPr>
              <a:t>Insuline </a:t>
            </a:r>
            <a:endParaRPr lang="fr-FR" sz="1800" b="1" dirty="0">
              <a:solidFill>
                <a:srgbClr val="C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591772" y="1556792"/>
            <a:ext cx="25202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800" dirty="0" smtClean="0"/>
              <a:t>La PDH se trouve sous deux formes : une forme active déphosphorylée et une forme inactive phosphorylée. L’activité de la PDH dépend donc d’une kinase et d’une phosphatase qui interviennent sur l’enzyme.</a:t>
            </a:r>
          </a:p>
          <a:p>
            <a:pPr algn="just"/>
            <a:r>
              <a:rPr lang="fr-FR" sz="1800" dirty="0" smtClean="0"/>
              <a:t>La kinase et la phosphatase sont elles mêmes sujettes à des régulations   </a:t>
            </a: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3020" y="3212976"/>
            <a:ext cx="8743950" cy="1512168"/>
          </a:xfrm>
        </p:spPr>
        <p:txBody>
          <a:bodyPr/>
          <a:lstStyle/>
          <a:p>
            <a:r>
              <a:rPr lang="fr-FR" sz="4800" dirty="0" smtClean="0"/>
              <a:t>Cycle de l’acide Citrique : catabolisme de l’</a:t>
            </a:r>
            <a:r>
              <a:rPr lang="fr-FR" sz="4800" dirty="0" err="1" smtClean="0"/>
              <a:t>Actétyl</a:t>
            </a:r>
            <a:r>
              <a:rPr lang="fr-FR" sz="4800" dirty="0" smtClean="0"/>
              <a:t> COA</a:t>
            </a:r>
            <a:endParaRPr lang="fr-FR" sz="4800" dirty="0"/>
          </a:p>
        </p:txBody>
      </p:sp>
      <p:pic>
        <p:nvPicPr>
          <p:cNvPr id="7170" name="Picture 2" descr="http://upload.wikimedia.org/wikipedia/commons/thumb/b/ba/Hans_Adolf_Krebs.jpg/180px-Hans_Adolf_Kreb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5788" y="188640"/>
            <a:ext cx="2074540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ZoneTexte 3"/>
          <p:cNvSpPr txBox="1"/>
          <p:nvPr/>
        </p:nvSpPr>
        <p:spPr>
          <a:xfrm>
            <a:off x="4783460" y="404664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/>
              <a:t>Sir Hans Adolf Krebs    (25 August 1900 – 22 </a:t>
            </a:r>
            <a:r>
              <a:rPr lang="fr-FR" sz="2000" b="1" dirty="0" err="1" smtClean="0"/>
              <a:t>November</a:t>
            </a:r>
            <a:r>
              <a:rPr lang="fr-FR" sz="2000" b="1" dirty="0" smtClean="0"/>
              <a:t> 1981)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ganigramme : Procédé prédéfini 3"/>
          <p:cNvSpPr/>
          <p:nvPr/>
        </p:nvSpPr>
        <p:spPr bwMode="auto">
          <a:xfrm>
            <a:off x="6727676" y="836712"/>
            <a:ext cx="3384376" cy="1224136"/>
          </a:xfrm>
          <a:prstGeom prst="flowChartPredefined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1" name="Picture 3" descr="C:\Users\HOME\Pictures\img328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74948" y="404664"/>
            <a:ext cx="6321407" cy="6264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ZoneTexte 2"/>
          <p:cNvSpPr txBox="1"/>
          <p:nvPr/>
        </p:nvSpPr>
        <p:spPr>
          <a:xfrm>
            <a:off x="6696744" y="980728"/>
            <a:ext cx="3703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Place du CK dans le métabolisme intermédiaire </a:t>
            </a:r>
            <a:endParaRPr lang="fr-FR" dirty="0"/>
          </a:p>
        </p:txBody>
      </p:sp>
      <p:cxnSp>
        <p:nvCxnSpPr>
          <p:cNvPr id="6" name="Connecteur en angle 5"/>
          <p:cNvCxnSpPr/>
          <p:nvPr/>
        </p:nvCxnSpPr>
        <p:spPr bwMode="auto">
          <a:xfrm rot="5400000" flipH="1" flipV="1">
            <a:off x="3739344" y="2600908"/>
            <a:ext cx="2952328" cy="1584176"/>
          </a:xfrm>
          <a:prstGeom prst="bentConnector3">
            <a:avLst>
              <a:gd name="adj1" fmla="val 1874"/>
            </a:avLst>
          </a:prstGeom>
          <a:ln>
            <a:solidFill>
              <a:schemeClr val="bg1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1525" y="304800"/>
            <a:ext cx="8743950" cy="531912"/>
          </a:xfrm>
        </p:spPr>
        <p:txBody>
          <a:bodyPr/>
          <a:lstStyle/>
          <a:p>
            <a:r>
              <a:rPr lang="fr-FR" sz="2400" dirty="0" smtClean="0"/>
              <a:t>INTRODUCTION 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751012" y="1268760"/>
            <a:ext cx="8208912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Le cycle tricarboxylique (1937) , appelé encore cycle de Krebs, dégrade les produits terminaux des oses, acides gras et  de nombreux acides aminés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51012" y="3174067"/>
            <a:ext cx="7920880" cy="830997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Il est intra mitochondrial et joue un  rôle central dans la néoglucogenèse, la lipogenèse et l’</a:t>
            </a:r>
            <a:r>
              <a:rPr lang="fr-FR" dirty="0" err="1" smtClean="0"/>
              <a:t>interconversion</a:t>
            </a:r>
            <a:r>
              <a:rPr lang="fr-FR" dirty="0" smtClean="0"/>
              <a:t> des AA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51012" y="5046275"/>
            <a:ext cx="7416824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Le CK est le principal fournisseur d’hydrogène ( sous forme de coenzymes réduits) à la chaîne respiratoire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1525" y="44624"/>
            <a:ext cx="8743950" cy="648072"/>
          </a:xfrm>
        </p:spPr>
        <p:txBody>
          <a:bodyPr/>
          <a:lstStyle/>
          <a:p>
            <a:r>
              <a:rPr lang="fr-FR" dirty="0" smtClean="0"/>
              <a:t>Les étapes du CK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1172" y="2348880"/>
            <a:ext cx="5976664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ZoneTexte 3"/>
          <p:cNvSpPr txBox="1"/>
          <p:nvPr/>
        </p:nvSpPr>
        <p:spPr>
          <a:xfrm>
            <a:off x="967036" y="1052736"/>
            <a:ext cx="4464496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Première étape: synthèse du citrate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639444" y="4551511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Citrate synthase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087716" y="1167135"/>
            <a:ext cx="2983260" cy="461665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fr-FR" b="1" dirty="0" smtClean="0"/>
              <a:t>réaction irréversible 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2119164" y="573325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Oxaloacétate 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6943700" y="566124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citrate</a:t>
            </a:r>
            <a:endParaRPr lang="fr-FR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2695228" y="234888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(4 C)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519764" y="278092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(6 C)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llipse 26"/>
          <p:cNvSpPr/>
          <p:nvPr/>
        </p:nvSpPr>
        <p:spPr bwMode="auto">
          <a:xfrm>
            <a:off x="4351412" y="6093296"/>
            <a:ext cx="648072" cy="57606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4046" y="116632"/>
            <a:ext cx="8743950" cy="459904"/>
          </a:xfrm>
        </p:spPr>
        <p:txBody>
          <a:bodyPr/>
          <a:lstStyle/>
          <a:p>
            <a:pPr algn="l"/>
            <a:r>
              <a:rPr lang="fr-FR" sz="2800" dirty="0" smtClean="0"/>
              <a:t>Deuxième étape: Isomérisation du citrate en </a:t>
            </a:r>
            <a:r>
              <a:rPr lang="fr-FR" sz="2800" dirty="0" err="1" smtClean="0"/>
              <a:t>isocitrate</a:t>
            </a:r>
            <a:r>
              <a:rPr lang="fr-FR" sz="2800" dirty="0" smtClean="0"/>
              <a:t> 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895028" y="836712"/>
            <a:ext cx="907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réaction se fait en deux temps ; d’abord départ d’une molécule d’eau , ensuite fixation de cette molécule d’eau en un endroit différent . 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7196" y="2492896"/>
            <a:ext cx="547260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Double flèche horizontale 6"/>
          <p:cNvSpPr/>
          <p:nvPr/>
        </p:nvSpPr>
        <p:spPr bwMode="auto">
          <a:xfrm>
            <a:off x="4063380" y="4077072"/>
            <a:ext cx="2160240" cy="504056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23420" y="364502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Aconitase 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 bwMode="auto">
          <a:xfrm>
            <a:off x="4423420" y="4509120"/>
            <a:ext cx="432048" cy="36004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639444" y="494116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H2O</a:t>
            </a:r>
            <a:endParaRPr lang="fr-FR" b="1" dirty="0">
              <a:solidFill>
                <a:srgbClr val="00B050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 bwMode="auto">
          <a:xfrm flipV="1">
            <a:off x="5287516" y="4509120"/>
            <a:ext cx="576064" cy="43204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02940" y="2098591"/>
            <a:ext cx="2160240" cy="262655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/>
              <a:t>L’aconitase est inhibée par le </a:t>
            </a:r>
            <a:r>
              <a:rPr lang="fr-FR" sz="2000" b="1" dirty="0" err="1" smtClean="0"/>
              <a:t>fluoroacétate</a:t>
            </a:r>
            <a:r>
              <a:rPr lang="fr-FR" sz="2000" b="1" dirty="0" smtClean="0"/>
              <a:t> . Il existe dans le plasma une aconitase contrôlant  le stockage du fer . </a:t>
            </a:r>
            <a:endParaRPr lang="fr-FR" sz="20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1615108" y="5589240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Citrate                 Cis-aconitate                   Iso citrate </a:t>
            </a:r>
            <a:endParaRPr lang="fr-FR" b="1" dirty="0"/>
          </a:p>
        </p:txBody>
      </p:sp>
      <p:cxnSp>
        <p:nvCxnSpPr>
          <p:cNvPr id="18" name="Connecteur droit avec flèche 17"/>
          <p:cNvCxnSpPr/>
          <p:nvPr/>
        </p:nvCxnSpPr>
        <p:spPr bwMode="auto">
          <a:xfrm>
            <a:off x="2695228" y="5877272"/>
            <a:ext cx="100811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Connecteur droit avec flèche 18"/>
          <p:cNvCxnSpPr/>
          <p:nvPr/>
        </p:nvCxnSpPr>
        <p:spPr bwMode="auto">
          <a:xfrm>
            <a:off x="5863580" y="5877272"/>
            <a:ext cx="10801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Connecteur droit avec flèche 22"/>
          <p:cNvCxnSpPr/>
          <p:nvPr/>
        </p:nvCxnSpPr>
        <p:spPr bwMode="auto">
          <a:xfrm>
            <a:off x="3127276" y="5949280"/>
            <a:ext cx="1152128" cy="5188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Connecteur droit avec flèche 24"/>
          <p:cNvCxnSpPr/>
          <p:nvPr/>
        </p:nvCxnSpPr>
        <p:spPr bwMode="auto">
          <a:xfrm flipV="1">
            <a:off x="5215508" y="5949281"/>
            <a:ext cx="1224136" cy="43204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ZoneTexte 25"/>
          <p:cNvSpPr txBox="1"/>
          <p:nvPr/>
        </p:nvSpPr>
        <p:spPr>
          <a:xfrm>
            <a:off x="4279404" y="616530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b="1" dirty="0" smtClean="0"/>
              <a:t>H20</a:t>
            </a:r>
            <a:endParaRPr lang="fr-FR" b="1" dirty="0"/>
          </a:p>
        </p:txBody>
      </p:sp>
      <p:sp>
        <p:nvSpPr>
          <p:cNvPr id="37" name="Étoile à 5 branches 36"/>
          <p:cNvSpPr/>
          <p:nvPr/>
        </p:nvSpPr>
        <p:spPr bwMode="auto">
          <a:xfrm>
            <a:off x="2551212" y="3284984"/>
            <a:ext cx="288032" cy="216024"/>
          </a:xfrm>
          <a:prstGeom prst="star5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Étoile à 5 branches 37"/>
          <p:cNvSpPr/>
          <p:nvPr/>
        </p:nvSpPr>
        <p:spPr bwMode="auto">
          <a:xfrm>
            <a:off x="2623220" y="2636912"/>
            <a:ext cx="288032" cy="216024"/>
          </a:xfrm>
          <a:prstGeom prst="star5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7951812" y="3284984"/>
            <a:ext cx="2335188" cy="120032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800" b="1" dirty="0" smtClean="0"/>
              <a:t>Les deux étoiles correspondent aux atomes provenant de l’</a:t>
            </a:r>
            <a:r>
              <a:rPr lang="fr-FR" sz="1800" b="1" dirty="0" err="1" smtClean="0"/>
              <a:t>Acétyl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CoA</a:t>
            </a:r>
            <a:endParaRPr lang="fr-FR" sz="1800" b="1" dirty="0"/>
          </a:p>
        </p:txBody>
      </p:sp>
      <p:cxnSp>
        <p:nvCxnSpPr>
          <p:cNvPr id="52" name="Connecteur droit avec flèche 51"/>
          <p:cNvCxnSpPr/>
          <p:nvPr/>
        </p:nvCxnSpPr>
        <p:spPr bwMode="auto">
          <a:xfrm>
            <a:off x="4783460" y="3140968"/>
            <a:ext cx="288032" cy="57606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3847356" y="270892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fluoroacétate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4" name="Moins 53"/>
          <p:cNvSpPr/>
          <p:nvPr/>
        </p:nvSpPr>
        <p:spPr bwMode="auto">
          <a:xfrm>
            <a:off x="4999484" y="3284984"/>
            <a:ext cx="360040" cy="72008"/>
          </a:xfrm>
          <a:prstGeom prst="mathMinu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3532" y="116632"/>
            <a:ext cx="9268520" cy="1143000"/>
          </a:xfrm>
        </p:spPr>
        <p:txBody>
          <a:bodyPr/>
          <a:lstStyle/>
          <a:p>
            <a:pPr algn="l"/>
            <a:r>
              <a:rPr lang="fr-FR" sz="2800" dirty="0" smtClean="0"/>
              <a:t>Troisième étape: déshydrogénation et décarboxylation de l’</a:t>
            </a:r>
            <a:r>
              <a:rPr lang="fr-FR" sz="2800" dirty="0" err="1" smtClean="0"/>
              <a:t>isocitrate</a:t>
            </a:r>
            <a:r>
              <a:rPr lang="fr-FR" sz="2800" dirty="0" smtClean="0"/>
              <a:t> en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cétoglutarate</a:t>
            </a:r>
            <a:r>
              <a:rPr lang="fr-FR" sz="2800" dirty="0" smtClean="0"/>
              <a:t> </a:t>
            </a:r>
            <a:endParaRPr lang="fr-FR" sz="2800" dirty="0"/>
          </a:p>
        </p:txBody>
      </p:sp>
      <p:sp>
        <p:nvSpPr>
          <p:cNvPr id="5" name="Ellipse 4"/>
          <p:cNvSpPr/>
          <p:nvPr/>
        </p:nvSpPr>
        <p:spPr bwMode="auto">
          <a:xfrm>
            <a:off x="2983260" y="3284984"/>
            <a:ext cx="936104" cy="576064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028" y="1772816"/>
            <a:ext cx="6408712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Flèche vers le bas 7"/>
          <p:cNvSpPr/>
          <p:nvPr/>
        </p:nvSpPr>
        <p:spPr bwMode="auto">
          <a:xfrm rot="2575690">
            <a:off x="2582416" y="2632975"/>
            <a:ext cx="225627" cy="60324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335188" y="450912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Isocitrate</a:t>
            </a:r>
            <a:r>
              <a:rPr lang="fr-FR" b="1" dirty="0" smtClean="0">
                <a:solidFill>
                  <a:srgbClr val="FF0000"/>
                </a:solidFill>
              </a:rPr>
              <a:t> déshydrogénase 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 bwMode="auto">
          <a:xfrm flipH="1">
            <a:off x="3127276" y="3573016"/>
            <a:ext cx="2376264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ZoneTexte 12"/>
          <p:cNvSpPr txBox="1"/>
          <p:nvPr/>
        </p:nvSpPr>
        <p:spPr>
          <a:xfrm>
            <a:off x="5503540" y="5445224"/>
            <a:ext cx="2232248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l-GR" b="1" dirty="0" smtClean="0"/>
              <a:t>α</a:t>
            </a:r>
            <a:r>
              <a:rPr lang="fr-FR" b="1" dirty="0" smtClean="0"/>
              <a:t>-</a:t>
            </a:r>
            <a:r>
              <a:rPr lang="fr-FR" b="1" dirty="0" err="1" smtClean="0"/>
              <a:t>cétoglutarate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7591772" y="198884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/>
              <a:t>Il s’agit d’une déshydrogénation et d’une décarboxylation </a:t>
            </a:r>
            <a:endParaRPr lang="fr-F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1012" y="0"/>
            <a:ext cx="8743950" cy="747936"/>
          </a:xfrm>
        </p:spPr>
        <p:txBody>
          <a:bodyPr/>
          <a:lstStyle/>
          <a:p>
            <a:r>
              <a:rPr lang="fr-FR" sz="2800" dirty="0" smtClean="0"/>
              <a:t>Quatrième étape : formation du </a:t>
            </a:r>
            <a:r>
              <a:rPr lang="fr-FR" sz="2800" dirty="0" err="1" smtClean="0"/>
              <a:t>succinyl</a:t>
            </a:r>
            <a:r>
              <a:rPr lang="fr-FR" sz="2800" dirty="0" smtClean="0"/>
              <a:t> CoA </a:t>
            </a:r>
            <a:endParaRPr lang="fr-FR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5148" y="1556792"/>
            <a:ext cx="5832648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6079604" y="5517232"/>
            <a:ext cx="1980670" cy="461665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succinyl</a:t>
            </a:r>
            <a:r>
              <a:rPr lang="fr-FR" b="1" dirty="0" smtClean="0">
                <a:solidFill>
                  <a:srgbClr val="FF0000"/>
                </a:solidFill>
              </a:rPr>
              <a:t> CoA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28792" y="836712"/>
            <a:ext cx="2983260" cy="461665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fr-FR" b="1" dirty="0" smtClean="0"/>
              <a:t>réaction irréversible 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559324" y="429309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α</a:t>
            </a:r>
            <a:r>
              <a:rPr lang="fr-FR" b="1" dirty="0" smtClean="0">
                <a:solidFill>
                  <a:srgbClr val="FF0000"/>
                </a:solidFill>
              </a:rPr>
              <a:t>-</a:t>
            </a:r>
            <a:r>
              <a:rPr lang="fr-FR" b="1" dirty="0" err="1" smtClean="0">
                <a:solidFill>
                  <a:srgbClr val="FF0000"/>
                </a:solidFill>
              </a:rPr>
              <a:t>cétoglutarate</a:t>
            </a:r>
            <a:r>
              <a:rPr lang="fr-FR" b="1" dirty="0" smtClean="0">
                <a:solidFill>
                  <a:srgbClr val="FF0000"/>
                </a:solidFill>
              </a:rPr>
              <a:t> déshydrogénase 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1525" y="16768"/>
            <a:ext cx="8743950" cy="891952"/>
          </a:xfrm>
        </p:spPr>
        <p:txBody>
          <a:bodyPr/>
          <a:lstStyle/>
          <a:p>
            <a:r>
              <a:rPr lang="fr-FR" sz="2800" dirty="0" smtClean="0"/>
              <a:t>Cinquième étape : formation du </a:t>
            </a:r>
            <a:r>
              <a:rPr lang="fr-FR" sz="2800" dirty="0" err="1" smtClean="0"/>
              <a:t>succinate</a:t>
            </a:r>
            <a:r>
              <a:rPr lang="fr-FR" sz="2800" dirty="0" smtClean="0"/>
              <a:t> </a:t>
            </a:r>
            <a:endParaRPr lang="fr-FR" sz="2800" dirty="0"/>
          </a:p>
        </p:txBody>
      </p:sp>
      <p:pic>
        <p:nvPicPr>
          <p:cNvPr id="5122" name="Picture 2" descr="http://www.natuurlijkerwijs.com/english/48c9296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7236" y="1700808"/>
            <a:ext cx="6840760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ZoneTexte 4"/>
          <p:cNvSpPr txBox="1"/>
          <p:nvPr/>
        </p:nvSpPr>
        <p:spPr>
          <a:xfrm>
            <a:off x="30932" y="3020759"/>
            <a:ext cx="2664296" cy="1200329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fr-FR" b="1" dirty="0" smtClean="0"/>
              <a:t>Enzyme appelée encore : </a:t>
            </a:r>
            <a:r>
              <a:rPr lang="fr-FR" b="1" dirty="0" err="1" smtClean="0"/>
              <a:t>succinate</a:t>
            </a:r>
            <a:r>
              <a:rPr lang="fr-FR" b="1" dirty="0" smtClean="0"/>
              <a:t> </a:t>
            </a:r>
            <a:r>
              <a:rPr lang="fr-FR" b="1" dirty="0" err="1" smtClean="0"/>
              <a:t>thiokinase</a:t>
            </a:r>
            <a:r>
              <a:rPr lang="fr-FR" b="1" dirty="0" smtClean="0"/>
              <a:t> 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1525" y="232792"/>
            <a:ext cx="5812135" cy="675928"/>
          </a:xfrm>
        </p:spPr>
        <p:txBody>
          <a:bodyPr/>
          <a:lstStyle/>
          <a:p>
            <a:pPr algn="l"/>
            <a:r>
              <a:rPr lang="fr-FR" sz="2800" dirty="0" smtClean="0"/>
              <a:t>Sixième étape: </a:t>
            </a:r>
            <a:r>
              <a:rPr lang="fr-FR" sz="2800" dirty="0" err="1" smtClean="0"/>
              <a:t>succinate</a:t>
            </a:r>
            <a:r>
              <a:rPr lang="fr-FR" sz="2800" dirty="0" smtClean="0"/>
              <a:t> en fumarate </a:t>
            </a:r>
            <a:endParaRPr lang="fr-FR" sz="2800" dirty="0"/>
          </a:p>
        </p:txBody>
      </p:sp>
      <p:sp>
        <p:nvSpPr>
          <p:cNvPr id="34818" name="AutoShape 2" descr="data:image/jpeg;base64,/9j/4AAQSkZJRgABAQAAAQABAAD/2wCEAAkGBhQSEBUUEhQVFRQUFBUQFBQUFRAUFBUVFBQVFBUUFBgXHCYeGBkkGhQUHy8iIycpLCwtFyAxNTAqNSYrLCkBCQoKDgwOFw8PFykYFRgsKSkpKSkpKSkpKSkpKSkpKSkpKSkvNSkpKSkpKSkpKTEpKSkpMykuKSksNSkpKSksKf/AABEIAHMAxgMBIgACEQEDEQH/xAAbAAACAwEBAQAAAAAAAAAAAAAAAQMEBQIGB//EAD4QAAICAQIDBQUEBwgDAQAAAAECAAMREiEEBTEGEyJBUTJhcYGRFBWToSNCUlNiY9EzQ3KxssHS8BZzsyT/xAAXAQEBAQEAAAAAAAAAAAAAAAAAAQID/8QAHREBAQEAAgMBAQAAAAAAAAAAAAERAlESIUEDUv/aAAwDAQACEQMRAD8A+2yvxnGLUmtzgAhRjJJZiFVVA6kkgYlkShznlnf1BdWlleu5DjID1uHXI8wcYPxlHH3+mdJVxZrFYrKjUzFNfh3wRpyc9BgwHaCskKoZrCzp3YA1g1416gTgAal3zvqHrK/2B7u6v1qHRu8rGG0BWQoytnc5BznywNvWOjs0Ut+0K698WtZ8q2hhaEBUAHIx3SYPuPrA0qObK6BkV2BJGy7qytpZWHkQQR8pdEo8o5aKK9OdRLvazYxl7GLsQPIZPT3S9ICGZxbnScbHBwTvv6zy/K+0tz8O1zhcBAADW6ZubToC+JiyHVgnqMGUeszDM8xw3aCy4cL3ZRDd3qWAoW02VKSwHiG2pTt6Ga3IeZG+hbCACdSkDOMo7ISufI6c/OBoQzFCAZgYTy/AcwvfirULt3dVzgsVq7s1qlZ7skDVq8ZOfRYHqImsA6nE8a/ai00cXuUsrT7TQdGM0sPCMMPEQwIJ94kfaDnN1TtWrl9P2ZwxWssO+tNTVnbGSMMDI1xm17P7QvqPqI1sB6bzw/B89wbjcWAW0oqlVyqrXW5J0+Q1neet5Z7J+MSunL85Jq7IOM4xaq3sc4VFLsfcoyZPIOM4Nba3rcZR1KMPUMMGacmXd2hZFDWUsA4rNeGVtT2uESs/st4gfTGdziKztMFs7lkxeWrVUDZVu9DEOGwCFAR87fq9DkRVcoFtZSx3bu3FdZOgFTS4KuMDBbKjcj/M5kfs0jMbGdjcXRxbhQVNeoIFAGMeN8jz1GRE/Cc2ZzYor/SVMEsXWMeJQ6srEDIIPoDNNScbjB8x1xKfL+WirWclnsbXY7YyxChRsNgAAABLmYUEQjzCEICccRcFUsxAAGSSQAAPMmdmZXaPl73UYr3ZbKrdJOA4rsVyhPvAxAq8Nz6qqmtS6ZGKiM7hsZCn0OPWWeH7QK+dBVtJ0tgnY+h26zD7ScK9wreusrm+qwsGQOVrVgWO+NtWB18/dMmq23hu8zt3nEMyGzxs6sF3Onp0OfPp1mbXfhxlnuPoXC36xn34k8pcs9k/GXMSxy5TLSsQEEHoRj6ynXyapURAmErYMi5fCkZwRvnzl7EQlZZNHJOGfxivfW7E5sDB28Lk+LYnG/rNOmkIoVQFVQAABgAegEq3IUfvFBIP9oo3PprX1YDqPMY9BLdNodQykEHcEdDA6jhCAjKi8qqAcCtcW5Ngx7ZPUt6y5ick46wMvmfL6FrLvQr6E0AaQToGPAM/q/lKycuS6hD3Cpkh2rYDKuu3i9SCOs0Ae+YH+6Ugj+Yw3B/wA9PU4PQS7iFly681xPZUP0GjLa20FV1MOhfbxY9/pNzgaSoIPrLLGEY3edswTi2wKCzHAAJJPQADJJnWZV5pwPfU2VE4FiNWSOo1Lpz+cMMSztJXSjsdeCzcQD3bb1u+Aw9Rkj6yxRz8va1YyGQKzZTAAfOnf5H6TM5rwtvE8I1QNWQi05y+/TxE6cqML0GevXaHK+UtVfa+FCWLWAA1jtlNWSdQ/i/L3yV34SWe3sAZ0JynSdyuFEICEIJznbfrOpkdqHsHDMa851VhiudQqNi96VxvnRq6QDhAv2evXnoenxMYFXq35zzHaZKgEahiQeIo6vYatgwYAg5xjTqxt088ytyzmPdG8spc/aGHgLEY0rgLrPmS2APMH0ma7/nPT3nB6dPhzjPnLGZU5Z7J+P8AsJcxK585nKoOJ41a8aid/RXb/SDiRffFf8f4V/8Axhx/AM7IVtdAp8SqcBwfInqCPIiIcs/mXfiGVgffFf8AH+Ff/wAJUfiEDFqmdGO5Hc8QUY+rLp6+8EGXPuz+Zd+I0PuwfvLvxGgVF7Qafbqt+Nddzj6FQw+ktLzlCM4s+dN+f9Mr211htJutB227x/PoJG1lH7+zpn+1s6EZ/wAiDNeN6TUlnaAdFpuPvNViL9SM/QSPvw+93eMOvdrVcK/dqyuX+eB7pyllJ63WA4LYNtmwGd/T9VvofScmyjf9LbjAbPeW43LAD45U7e6PC9Gr/wB6r+zb+Fb/AEkZ54v7F/4Nv9J1Xy1CAQ1hB3B72zcH5x/dSetn4lv9ZFcffS/u7/wbIjzc6kC03FWOktoK6PQsG/Vko5Wn8f4lv/KOvlaAg+PI3H6Sw/7xgk4niwnUeWfKV6ecozKoI8RwPEu/w3kfN/fvsdsZz8p4Hl3Kr9PDKoZWFXEIM1he6d10oSw36+fzmdd5xnjr3PZ8jNgyM5G2QTtnyHymwBMTkfDr+iIpKPXSKXYgLg+HKfx7gnP9ZuCVxOOIRwhwhCBzFidCZnaPmLUcOzoPECiAkZC67FTWR6DVn5QOODoNlCb7+Lc5OfEwkfEdnVsx3gVsHIzq2JGD+UqcVfZRZXUtmUttrrDaU11BhczHYAHUUAGR1J9JCnOrTxQ4YsQouevvwFBYLQtoTpjXlsZx0X1kxuc7Jj0fC0FFwTnfMnzMXk/E2XI+pyDVdbSHC1/pFQ7NuMA+Rx5gzZErNu0yIRwAhClf7emsrkZUAnoB4iQN/XKmWZkP2cQsSS25zjw46ufTf226+6a4+P1m78Hc8PYWcnDE6TltLAoenXb2M/KR18PwytpDYKaXz3hAGQVGDnrhSD7pI/Z9fJjgsC2cZwHZ/CQOviI3zsZ2OQpqzluobSdJXZmbHTpl2/6J02d1nL0jbl3D43YY9n+0P8Qx1/mN9Yxy/hthlc+Q17+0xyBnyJb6mR2dmxrUqxAHUHByBp26ei49fPykqdnqxjBYYwB7PkQR5fwj6Rs/qmXpcTiq8DDrjy8S/qjfz3ktbhhkEEHoQcj8pm/+NVYwdRG49r9oYPSaHD8OEUKOgyfLz3J/OY5ePytzfqSOOc5mGkdvDhuonKcGoOQN5NIOOsZanKDLhGKj1YA6R9cRi7UPLvau/wDcf/nXL08XZxLDhVspusa5qQ1qglsFmrFthX9R1GvAx5YxtOuP411tZeHdm4b/APP3rh2fuw1pFml9yMpgnfYHO0I9mIxMDlIL23orsaFNfdsHY+MqTYitndR4T1OCZuomABuceZJJ+ZhHWYQhAJHYisCpwwOVYHBBB6gidsdp4rl/CcRVh0V/ZrDZqRbVXvU11sQdNx0lzrAB8PU5gerXllQQpoXScEjGckdOvptj08oNy2op3ehdGdQXG2eur458+s82vGccVPhcMEYoDXVh2DWjFhyAp0iojGx+Zx3YeK1Ep3pytIDmmhXx9oOtSPdWxO/xx5QPT00KgCqAqjoAAAPgJJPKpxXG6qhpswGCudNXiXvbFLH392Kz5dcgHecctHGr3KEOFUYdn0MWbvfHqx+ro9k+ufdA9cBHEIQHEYQEAgRAxEwCECYEQDMUI8QpQhCUImEwe13DNZXUEBLd+jZ7trAqjVqZlHVemZWPf8OyVVhzXmkkpXqUFrG+0b42GCCB9IHp1QDoOu5/75wCDpgflPI8JzDjdSF+8IzWWXuFX2nsVxnAxhQjdep9NgcNx3GvhT3iarawX7lDpRkfvNiMDS4T169WEh6ewUAdI8zxd9/Gt3gIuChkZSqVq3g4gBlG2N698b59eomxye/iWufvhpTx6VIHTV+jIYADJXrud/SEbohEIQDECscJBzpj0xiEBYhiMxQHFAwAlBCEcBQjiMAhCEBQIjihRFmOGYHMeI4QFphGYgIDxHFHCDMI4QCEUcgIQhAMRGdRQCLEcIBCEIBAQhAIiY4jKEZ5nie1LoLgUGsNV9nByA6cQ4qrZ/g+c/KemdMgg9DtMmjsnwqZ00r4l0Hdj4cg6dyfMA/KBUHEXm5667Vc1hO81V6CpbJ640lSMbDJxnc9Zqte1dTPZglSxwuBtqOkb+gIknCcCledCgajljuSxAwCSdzsAJZhWZwHOVtDFVYaBnfTv16YPulLs/zl7WAfHjor4kYGNOtmUp78aRv8ZvESvw/AV1k6EVdRycDGfP8A3O3vgYXJu04cOlrYZLDUbDpXLPc9dSqoG58I3Ax+cg4DtHavDJa+bcKWsA7tSdd3dVAYAA6E++bn/j3D/ukzuM43wW1Hf/Fk/Eyf7qqKaO7XR4RpwNPg9nb3QjGXtgASHqZTllUa0IZ0vXh2XI6DW43PlmT8s5w13FMuSFFTZQ6TpsrvapyCBuPDL68koH90m+oeyP1jlvqRkyanl9aEMqKpC6AQADpznHwzvAswihAICEIDiaEJA4CEIAYoQgOKEIBHCEAihCA4oQlBEYQhQYjCEAM6WKEBiOEJEKEIS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820" name="AutoShape 4" descr="data:image/jpeg;base64,/9j/4AAQSkZJRgABAQAAAQABAAD/2wCEAAkGBhQSEBUUEhQVFRQUFBUQFBQUFRAUFBUVFBQVFBUUFBgXHCYeGBkkGhQUHy8iIycpLCwtFyAxNTAqNSYrLCkBCQoKDgwOFw8PFykYFRgsKSkpKSkpKSkpKSkpKSkpKSkpKSkvNSkpKSkpKSkpKTEpKSkpMykuKSksNSkpKSksKf/AABEIAHMAxgMBIgACEQEDEQH/xAAbAAACAwEBAQAAAAAAAAAAAAAAAQMEBQIGB//EAD4QAAICAQIDBQUEBwgDAQAAAAECAAMREiEEBTEGEyJBUTJhcYGRFBWToSNCUlNiY9EzQ3KxssHS8BZzsyT/xAAXAQEBAQEAAAAAAAAAAAAAAAAAAQID/8QAHREBAQEAAgMBAQAAAAAAAAAAAAERAlESIUEDUv/aAAwDAQACEQMRAD8A+2yvxnGLUmtzgAhRjJJZiFVVA6kkgYlkShznlnf1BdWlleu5DjID1uHXI8wcYPxlHH3+mdJVxZrFYrKjUzFNfh3wRpyc9BgwHaCskKoZrCzp3YA1g1416gTgAal3zvqHrK/2B7u6v1qHRu8rGG0BWQoytnc5BznywNvWOjs0Ut+0K698WtZ8q2hhaEBUAHIx3SYPuPrA0qObK6BkV2BJGy7qytpZWHkQQR8pdEo8o5aKK9OdRLvazYxl7GLsQPIZPT3S9ICGZxbnScbHBwTvv6zy/K+0tz8O1zhcBAADW6ZubToC+JiyHVgnqMGUeszDM8xw3aCy4cL3ZRDd3qWAoW02VKSwHiG2pTt6Ga3IeZG+hbCACdSkDOMo7ISufI6c/OBoQzFCAZgYTy/AcwvfirULt3dVzgsVq7s1qlZ7skDVq8ZOfRYHqImsA6nE8a/ai00cXuUsrT7TQdGM0sPCMMPEQwIJ94kfaDnN1TtWrl9P2ZwxWssO+tNTVnbGSMMDI1xm17P7QvqPqI1sB6bzw/B89wbjcWAW0oqlVyqrXW5J0+Q1neet5Z7J+MSunL85Jq7IOM4xaq3sc4VFLsfcoyZPIOM4Nba3rcZR1KMPUMMGacmXd2hZFDWUsA4rNeGVtT2uESs/st4gfTGdziKztMFs7lkxeWrVUDZVu9DEOGwCFAR87fq9DkRVcoFtZSx3bu3FdZOgFTS4KuMDBbKjcj/M5kfs0jMbGdjcXRxbhQVNeoIFAGMeN8jz1GRE/Cc2ZzYor/SVMEsXWMeJQ6srEDIIPoDNNScbjB8x1xKfL+WirWclnsbXY7YyxChRsNgAAABLmYUEQjzCEICccRcFUsxAAGSSQAAPMmdmZXaPl73UYr3ZbKrdJOA4rsVyhPvAxAq8Nz6qqmtS6ZGKiM7hsZCn0OPWWeH7QK+dBVtJ0tgnY+h26zD7ScK9wreusrm+qwsGQOVrVgWO+NtWB18/dMmq23hu8zt3nEMyGzxs6sF3Onp0OfPp1mbXfhxlnuPoXC36xn34k8pcs9k/GXMSxy5TLSsQEEHoRj6ynXyapURAmErYMi5fCkZwRvnzl7EQlZZNHJOGfxivfW7E5sDB28Lk+LYnG/rNOmkIoVQFVQAABgAegEq3IUfvFBIP9oo3PprX1YDqPMY9BLdNodQykEHcEdDA6jhCAjKi8qqAcCtcW5Ngx7ZPUt6y5ick46wMvmfL6FrLvQr6E0AaQToGPAM/q/lKycuS6hD3Cpkh2rYDKuu3i9SCOs0Ae+YH+6Ugj+Yw3B/wA9PU4PQS7iFly681xPZUP0GjLa20FV1MOhfbxY9/pNzgaSoIPrLLGEY3edswTi2wKCzHAAJJPQADJJnWZV5pwPfU2VE4FiNWSOo1Lpz+cMMSztJXSjsdeCzcQD3bb1u+Aw9Rkj6yxRz8va1YyGQKzZTAAfOnf5H6TM5rwtvE8I1QNWQi05y+/TxE6cqML0GevXaHK+UtVfa+FCWLWAA1jtlNWSdQ/i/L3yV34SWe3sAZ0JynSdyuFEICEIJznbfrOpkdqHsHDMa851VhiudQqNi96VxvnRq6QDhAv2evXnoenxMYFXq35zzHaZKgEahiQeIo6vYatgwYAg5xjTqxt088ytyzmPdG8spc/aGHgLEY0rgLrPmS2APMH0ma7/nPT3nB6dPhzjPnLGZU5Z7J+P8AsJcxK585nKoOJ41a8aid/RXb/SDiRffFf8f4V/8Axhx/AM7IVtdAp8SqcBwfInqCPIiIcs/mXfiGVgffFf8AH+Ff/wAJUfiEDFqmdGO5Hc8QUY+rLp6+8EGXPuz+Zd+I0PuwfvLvxGgVF7Qafbqt+Nddzj6FQw+ktLzlCM4s+dN+f9Mr211htJutB227x/PoJG1lH7+zpn+1s6EZ/wAiDNeN6TUlnaAdFpuPvNViL9SM/QSPvw+93eMOvdrVcK/dqyuX+eB7pyllJ63WA4LYNtmwGd/T9VvofScmyjf9LbjAbPeW43LAD45U7e6PC9Gr/wB6r+zb+Fb/AEkZ54v7F/4Nv9J1Xy1CAQ1hB3B72zcH5x/dSetn4lv9ZFcffS/u7/wbIjzc6kC03FWOktoK6PQsG/Vko5Wn8f4lv/KOvlaAg+PI3H6Sw/7xgk4niwnUeWfKV6ecozKoI8RwPEu/w3kfN/fvsdsZz8p4Hl3Kr9PDKoZWFXEIM1he6d10oSw36+fzmdd5xnjr3PZ8jNgyM5G2QTtnyHymwBMTkfDr+iIpKPXSKXYgLg+HKfx7gnP9ZuCVxOOIRwhwhCBzFidCZnaPmLUcOzoPECiAkZC67FTWR6DVn5QOODoNlCb7+Lc5OfEwkfEdnVsx3gVsHIzq2JGD+UqcVfZRZXUtmUttrrDaU11BhczHYAHUUAGR1J9JCnOrTxQ4YsQouevvwFBYLQtoTpjXlsZx0X1kxuc7Jj0fC0FFwTnfMnzMXk/E2XI+pyDVdbSHC1/pFQ7NuMA+Rx5gzZErNu0yIRwAhClf7emsrkZUAnoB4iQN/XKmWZkP2cQsSS25zjw46ufTf226+6a4+P1m78Hc8PYWcnDE6TltLAoenXb2M/KR18PwytpDYKaXz3hAGQVGDnrhSD7pI/Z9fJjgsC2cZwHZ/CQOviI3zsZ2OQpqzluobSdJXZmbHTpl2/6J02d1nL0jbl3D43YY9n+0P8Qx1/mN9Yxy/hthlc+Q17+0xyBnyJb6mR2dmxrUqxAHUHByBp26ei49fPykqdnqxjBYYwB7PkQR5fwj6Rs/qmXpcTiq8DDrjy8S/qjfz3ktbhhkEEHoQcj8pm/+NVYwdRG49r9oYPSaHD8OEUKOgyfLz3J/OY5ePytzfqSOOc5mGkdvDhuonKcGoOQN5NIOOsZanKDLhGKj1YA6R9cRi7UPLvau/wDcf/nXL08XZxLDhVspusa5qQ1qglsFmrFthX9R1GvAx5YxtOuP411tZeHdm4b/APP3rh2fuw1pFml9yMpgnfYHO0I9mIxMDlIL23orsaFNfdsHY+MqTYitndR4T1OCZuomABuceZJJ+ZhHWYQhAJHYisCpwwOVYHBBB6gidsdp4rl/CcRVh0V/ZrDZqRbVXvU11sQdNx0lzrAB8PU5gerXllQQpoXScEjGckdOvptj08oNy2op3ehdGdQXG2eur458+s82vGccVPhcMEYoDXVh2DWjFhyAp0iojGx+Zx3YeK1Ep3pytIDmmhXx9oOtSPdWxO/xx5QPT00KgCqAqjoAAAPgJJPKpxXG6qhpswGCudNXiXvbFLH392Kz5dcgHecctHGr3KEOFUYdn0MWbvfHqx+ro9k+ufdA9cBHEIQHEYQEAgRAxEwCECYEQDMUI8QpQhCUImEwe13DNZXUEBLd+jZ7trAqjVqZlHVemZWPf8OyVVhzXmkkpXqUFrG+0b42GCCB9IHp1QDoOu5/75wCDpgflPI8JzDjdSF+8IzWWXuFX2nsVxnAxhQjdep9NgcNx3GvhT3iarawX7lDpRkfvNiMDS4T169WEh6ewUAdI8zxd9/Gt3gIuChkZSqVq3g4gBlG2N698b59eomxye/iWufvhpTx6VIHTV+jIYADJXrud/SEbohEIQDECscJBzpj0xiEBYhiMxQHFAwAlBCEcBQjiMAhCEBQIjihRFmOGYHMeI4QFphGYgIDxHFHCDMI4QCEUcgIQhAMRGdRQCLEcIBCEIBAQhAIiY4jKEZ5nie1LoLgUGsNV9nByA6cQ4qrZ/g+c/KemdMgg9DtMmjsnwqZ00r4l0Hdj4cg6dyfMA/KBUHEXm5667Vc1hO81V6CpbJ640lSMbDJxnc9Zqte1dTPZglSxwuBtqOkb+gIknCcCledCgajljuSxAwCSdzsAJZhWZwHOVtDFVYaBnfTv16YPulLs/zl7WAfHjor4kYGNOtmUp78aRv8ZvESvw/AV1k6EVdRycDGfP8A3O3vgYXJu04cOlrYZLDUbDpXLPc9dSqoG58I3Ax+cg4DtHavDJa+bcKWsA7tSdd3dVAYAA6E++bn/j3D/ukzuM43wW1Hf/Fk/Eyf7qqKaO7XR4RpwNPg9nb3QjGXtgASHqZTllUa0IZ0vXh2XI6DW43PlmT8s5w13FMuSFFTZQ6TpsrvapyCBuPDL68koH90m+oeyP1jlvqRkyanl9aEMqKpC6AQADpznHwzvAswihAICEIDiaEJA4CEIAYoQgOKEIBHCEAihCA4oQlBEYQhQYjCEAM6WKEBiOEJEKEIS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4822" name="Picture 6" descr="http://www.natuurlijkerwijs.com/english/203879c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996" y="1700808"/>
            <a:ext cx="5688632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ZoneTexte 6"/>
          <p:cNvSpPr txBox="1"/>
          <p:nvPr/>
        </p:nvSpPr>
        <p:spPr>
          <a:xfrm>
            <a:off x="6583660" y="2132856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Seule enzyme du CK qui est  fixée à la membrane interne des mitochondries elle réduit directement l’</a:t>
            </a:r>
            <a:r>
              <a:rPr lang="fr-FR" dirty="0" err="1" smtClean="0"/>
              <a:t>ubiquinone</a:t>
            </a:r>
            <a:r>
              <a:rPr lang="fr-FR" dirty="0" smtClean="0"/>
              <a:t> de la chaîne respiratoire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988" y="980728"/>
            <a:ext cx="6408712" cy="5472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ZoneTexte 2"/>
          <p:cNvSpPr txBox="1"/>
          <p:nvPr/>
        </p:nvSpPr>
        <p:spPr>
          <a:xfrm>
            <a:off x="2407196" y="260648"/>
            <a:ext cx="4896544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10000"/>
                  </a:schemeClr>
                </a:solidFill>
              </a:rPr>
              <a:t>Principales destinées du pyruvate </a:t>
            </a:r>
            <a:endParaRPr lang="fr-FR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087716" y="1268760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Dans les conditions aérobiques le pyruvate peut se transformer en acide oxaloacétique; un intermédiaire du cycle de Krebs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1525" y="44624"/>
            <a:ext cx="8743950" cy="603920"/>
          </a:xfrm>
        </p:spPr>
        <p:txBody>
          <a:bodyPr/>
          <a:lstStyle/>
          <a:p>
            <a:r>
              <a:rPr lang="fr-FR" sz="2800" dirty="0" smtClean="0"/>
              <a:t>Septième étape: fumarate en </a:t>
            </a:r>
            <a:r>
              <a:rPr lang="fr-FR" sz="2800" dirty="0" err="1" smtClean="0"/>
              <a:t>malate</a:t>
            </a:r>
            <a:r>
              <a:rPr lang="fr-FR" sz="2800" dirty="0" smtClean="0"/>
              <a:t> </a:t>
            </a:r>
            <a:endParaRPr lang="fr-FR" sz="2800" dirty="0"/>
          </a:p>
        </p:txBody>
      </p:sp>
      <p:pic>
        <p:nvPicPr>
          <p:cNvPr id="35842" name="Picture 2" descr="http://www.natuurlijkerwijs.com/english/1d562a4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5148" y="1844824"/>
            <a:ext cx="6264696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1525" y="116632"/>
            <a:ext cx="9340527" cy="531912"/>
          </a:xfrm>
        </p:spPr>
        <p:txBody>
          <a:bodyPr/>
          <a:lstStyle/>
          <a:p>
            <a:pPr algn="l"/>
            <a:r>
              <a:rPr lang="fr-FR" sz="2800" dirty="0" smtClean="0"/>
              <a:t>Huitième étape: déshydrogénation du </a:t>
            </a:r>
            <a:r>
              <a:rPr lang="fr-FR" sz="2800" dirty="0" err="1" smtClean="0"/>
              <a:t>malate</a:t>
            </a:r>
            <a:r>
              <a:rPr lang="fr-FR" sz="2800" dirty="0" smtClean="0"/>
              <a:t> en oxaloacétate  </a:t>
            </a:r>
            <a:endParaRPr lang="fr-FR" sz="2800" dirty="0"/>
          </a:p>
        </p:txBody>
      </p:sp>
      <p:pic>
        <p:nvPicPr>
          <p:cNvPr id="36866" name="Picture 2" descr="http://www.mikeblaber.org/oldwine/BCH4053/Lecture36/step0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9124" y="2132856"/>
            <a:ext cx="6120679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media.npr.org/assets/img/2011/09/13/krebs_cycle-46b152fcf30abdad1e42cce4ded6e2d99d00f458-s6-c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864" y="332656"/>
            <a:ext cx="8111187" cy="5976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Étoile à 5 branches 2"/>
          <p:cNvSpPr/>
          <p:nvPr/>
        </p:nvSpPr>
        <p:spPr bwMode="auto">
          <a:xfrm>
            <a:off x="5287516" y="908720"/>
            <a:ext cx="576064" cy="360040"/>
          </a:xfrm>
          <a:prstGeom prst="star5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Étoile à 5 branches 3"/>
          <p:cNvSpPr/>
          <p:nvPr/>
        </p:nvSpPr>
        <p:spPr bwMode="auto">
          <a:xfrm>
            <a:off x="6871692" y="4509120"/>
            <a:ext cx="576064" cy="360040"/>
          </a:xfrm>
          <a:prstGeom prst="star5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2276872"/>
            <a:ext cx="1975148" cy="1938992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fr-FR" dirty="0" smtClean="0"/>
              <a:t>Les étoiles en vert correspondent  aux réactions irréversibles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1525" y="304800"/>
            <a:ext cx="8743950" cy="675928"/>
          </a:xfrm>
          <a:solidFill>
            <a:srgbClr val="00B05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/>
          <a:lstStyle/>
          <a:p>
            <a:r>
              <a:rPr lang="fr-FR" sz="3200" dirty="0" smtClean="0"/>
              <a:t>BILAN DU CYCLE TRICARBOXYLIQUE 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534988" y="2200796"/>
            <a:ext cx="9505056" cy="2308324"/>
          </a:xfrm>
          <a:prstGeom prst="rect">
            <a:avLst/>
          </a:prstGeom>
          <a:solidFill>
            <a:schemeClr val="tx2">
              <a:lumMod val="1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fr-FR" b="1" dirty="0" smtClean="0"/>
              <a:t>CH3-CO ~ SCOA   +   3 NAD+     +   FAD   +  GDP    +  Pi   +   3H2O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b="1" dirty="0" smtClean="0"/>
              <a:t>2CO2   +   3NADH,H+     +   FADH2     +  GTP      +     COA-SH </a:t>
            </a:r>
            <a:endParaRPr lang="fr-FR" b="1" dirty="0"/>
          </a:p>
        </p:txBody>
      </p:sp>
      <p:sp>
        <p:nvSpPr>
          <p:cNvPr id="7" name="Flèche vers le bas 6"/>
          <p:cNvSpPr/>
          <p:nvPr/>
        </p:nvSpPr>
        <p:spPr bwMode="auto">
          <a:xfrm>
            <a:off x="4783460" y="2996952"/>
            <a:ext cx="504056" cy="79208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06996" y="1052736"/>
            <a:ext cx="9361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LE TRANSFERT DES HYDROGENES SUR LA CHAINE RESPIRATOIRE PERMET LA  SYNTHESE DE L’ENERGIE SOUS FORME D’ATP.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471092" y="3573016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3NADH,H+                                     3 X 3 ATP      9 ATP</a:t>
            </a:r>
          </a:p>
          <a:p>
            <a:r>
              <a:rPr lang="fr-FR" dirty="0" smtClean="0"/>
              <a:t>1FADH			         1 X 2 ATP      2 ATP </a:t>
            </a:r>
          </a:p>
          <a:p>
            <a:r>
              <a:rPr lang="fr-FR" dirty="0" smtClean="0"/>
              <a:t>1GTP                                                        1ATP     1 ATP </a:t>
            </a:r>
            <a:endParaRPr lang="fr-FR" dirty="0"/>
          </a:p>
        </p:txBody>
      </p:sp>
      <p:cxnSp>
        <p:nvCxnSpPr>
          <p:cNvPr id="12" name="Connecteur droit 11"/>
          <p:cNvCxnSpPr/>
          <p:nvPr/>
        </p:nvCxnSpPr>
        <p:spPr bwMode="auto">
          <a:xfrm>
            <a:off x="1687116" y="4941168"/>
            <a:ext cx="662473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ZoneTexte 12"/>
          <p:cNvSpPr txBox="1"/>
          <p:nvPr/>
        </p:nvSpPr>
        <p:spPr>
          <a:xfrm>
            <a:off x="1255068" y="522920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pyruvate dans le CK                                          12 ATP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1525" y="304800"/>
            <a:ext cx="8743950" cy="531912"/>
          </a:xfrm>
        </p:spPr>
        <p:txBody>
          <a:bodyPr/>
          <a:lstStyle/>
          <a:p>
            <a:r>
              <a:rPr lang="fr-FR" sz="2800" dirty="0" smtClean="0"/>
              <a:t>REGULATION DU CK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895028" y="1124744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En dehors du cycle de </a:t>
            </a:r>
            <a:r>
              <a:rPr lang="fr-FR" dirty="0" err="1" smtClean="0"/>
              <a:t>krebs</a:t>
            </a:r>
            <a:r>
              <a:rPr lang="fr-FR" dirty="0" smtClean="0"/>
              <a:t> une enzyme , en l’occurrence la PDH joue un rôle important dans l’apport de l’</a:t>
            </a:r>
            <a:r>
              <a:rPr lang="fr-FR" dirty="0" err="1" smtClean="0"/>
              <a:t>acétyl</a:t>
            </a:r>
            <a:r>
              <a:rPr lang="fr-FR" dirty="0" smtClean="0"/>
              <a:t>-</a:t>
            </a:r>
            <a:r>
              <a:rPr lang="fr-FR" dirty="0" err="1" smtClean="0"/>
              <a:t>CoA</a:t>
            </a:r>
            <a:r>
              <a:rPr lang="fr-FR" dirty="0" smtClean="0"/>
              <a:t> . Une augmentation des réserves énergétiques bloque la PDH  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23020" y="3501008"/>
            <a:ext cx="849694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L’</a:t>
            </a:r>
            <a:r>
              <a:rPr lang="fr-FR" b="1" dirty="0" err="1" smtClean="0">
                <a:solidFill>
                  <a:srgbClr val="FF0000"/>
                </a:solidFill>
              </a:rPr>
              <a:t>isocitrate</a:t>
            </a:r>
            <a:r>
              <a:rPr lang="fr-FR" b="1" dirty="0" smtClean="0">
                <a:solidFill>
                  <a:srgbClr val="FF0000"/>
                </a:solidFill>
              </a:rPr>
              <a:t> déshydrogénase </a:t>
            </a:r>
            <a:r>
              <a:rPr lang="fr-FR" dirty="0" smtClean="0"/>
              <a:t>est la principale enzyme régulée du CK; c’est une enzyme allostérique inhibée par des fortes concentrations en ATP et NADH. En cas d’inhibition de cette enzyme le citrate est exporté vers le cytoplasme pour donner des </a:t>
            </a:r>
            <a:r>
              <a:rPr lang="fr-FR" sz="2800" b="1" dirty="0" smtClean="0">
                <a:solidFill>
                  <a:srgbClr val="00B050"/>
                </a:solidFill>
              </a:rPr>
              <a:t>acides gras  </a:t>
            </a:r>
            <a:endParaRPr lang="fr-FR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4046" y="88776"/>
            <a:ext cx="8743950" cy="603920"/>
          </a:xfrm>
        </p:spPr>
        <p:txBody>
          <a:bodyPr/>
          <a:lstStyle/>
          <a:p>
            <a:r>
              <a:rPr lang="fr-FR" sz="3200" dirty="0" smtClean="0"/>
              <a:t>Importance métabolique du cycle tricarboxylique </a:t>
            </a:r>
            <a:endParaRPr lang="fr-FR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1039044" y="1435417"/>
            <a:ext cx="871296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fr-FR" dirty="0" smtClean="0"/>
              <a:t> </a:t>
            </a:r>
            <a:r>
              <a:rPr lang="fr-FR" sz="2000" dirty="0" smtClean="0"/>
              <a:t>Permet l’oxydation des substrats provenant des glucides, lipides et protéines </a:t>
            </a:r>
          </a:p>
          <a:p>
            <a:endParaRPr lang="fr-FR" sz="2000" dirty="0" smtClean="0"/>
          </a:p>
          <a:p>
            <a:pPr>
              <a:buBlip>
                <a:blip r:embed="rId2"/>
              </a:buBlip>
            </a:pPr>
            <a:r>
              <a:rPr lang="fr-FR" sz="2000" dirty="0" smtClean="0"/>
              <a:t> Il fournit des coenzymes réduits qui par leur passage au niveau de la chaîne respiratoire  fournissent de l’énergie</a:t>
            </a:r>
          </a:p>
          <a:p>
            <a:r>
              <a:rPr lang="fr-FR" sz="2000" dirty="0" smtClean="0"/>
              <a:t> </a:t>
            </a:r>
          </a:p>
          <a:p>
            <a:pPr>
              <a:buBlip>
                <a:blip r:embed="rId2"/>
              </a:buBlip>
            </a:pPr>
            <a:r>
              <a:rPr lang="fr-FR" sz="2000" dirty="0" smtClean="0"/>
              <a:t> il fournit des métabolites pour la néoglucogenèse  tel que l’acide oxaloacétique (AOA)</a:t>
            </a:r>
          </a:p>
          <a:p>
            <a:pPr>
              <a:buBlip>
                <a:blip r:embed="rId2"/>
              </a:buBlip>
            </a:pPr>
            <a:endParaRPr lang="fr-FR" sz="2000" dirty="0" smtClean="0"/>
          </a:p>
          <a:p>
            <a:pPr>
              <a:buBlip>
                <a:blip r:embed="rId2"/>
              </a:buBlip>
            </a:pPr>
            <a:r>
              <a:rPr lang="fr-FR" sz="2000" dirty="0" smtClean="0"/>
              <a:t> il permet la synthèse des acides aminés par transamination </a:t>
            </a:r>
          </a:p>
          <a:p>
            <a:pPr>
              <a:buBlip>
                <a:blip r:embed="rId2"/>
              </a:buBlip>
            </a:pPr>
            <a:endParaRPr lang="fr-FR" sz="2000" dirty="0" smtClean="0"/>
          </a:p>
          <a:p>
            <a:pPr>
              <a:buBlip>
                <a:blip r:embed="rId2"/>
              </a:buBlip>
            </a:pPr>
            <a:r>
              <a:rPr lang="fr-FR" sz="2000" dirty="0" smtClean="0"/>
              <a:t>Le </a:t>
            </a:r>
            <a:r>
              <a:rPr lang="fr-FR" sz="2000" dirty="0" err="1" smtClean="0"/>
              <a:t>succinyl</a:t>
            </a:r>
            <a:r>
              <a:rPr lang="fr-FR" sz="2000" dirty="0" smtClean="0"/>
              <a:t> CoA , intervient dans la synthèse des porphyrines </a:t>
            </a:r>
          </a:p>
          <a:p>
            <a:pPr>
              <a:buBlip>
                <a:blip r:embed="rId2"/>
              </a:buBlip>
            </a:pPr>
            <a:endParaRPr lang="fr-FR" sz="2000" dirty="0" smtClean="0"/>
          </a:p>
          <a:p>
            <a:pPr>
              <a:buBlip>
                <a:blip r:embed="rId2"/>
              </a:buBlip>
            </a:pPr>
            <a:r>
              <a:rPr lang="fr-FR" sz="2000" dirty="0" smtClean="0"/>
              <a:t>Participe à la synthèse des acides gras  et donne des intermédiaires au cycle de l’urée 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9557" y="116632"/>
            <a:ext cx="7612335" cy="432048"/>
          </a:xfrm>
        </p:spPr>
        <p:txBody>
          <a:bodyPr/>
          <a:lstStyle/>
          <a:p>
            <a:r>
              <a:rPr lang="fr-FR" sz="2800" dirty="0" smtClean="0"/>
              <a:t>Relations entre CK et cycle de l’urée </a:t>
            </a:r>
            <a:endParaRPr lang="fr-FR" sz="2800" dirty="0"/>
          </a:p>
        </p:txBody>
      </p:sp>
      <p:pic>
        <p:nvPicPr>
          <p:cNvPr id="1026" name="Picture 2" descr="http://www.nature.com/gim/journal/v15/n4/images_article/gim2012166f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100" y="980728"/>
            <a:ext cx="7200800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5028" y="2636912"/>
            <a:ext cx="8743950" cy="1143000"/>
          </a:xfrm>
        </p:spPr>
        <p:txBody>
          <a:bodyPr/>
          <a:lstStyle/>
          <a:p>
            <a:r>
              <a:rPr lang="fr-FR" sz="3600" dirty="0" smtClean="0"/>
              <a:t>CHAINE RESPIRATOIRE ET OXYDATION PHOSPHORYLANTE 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1525" y="44624"/>
            <a:ext cx="8743950" cy="864096"/>
          </a:xfrm>
        </p:spPr>
        <p:txBody>
          <a:bodyPr/>
          <a:lstStyle/>
          <a:p>
            <a:r>
              <a:rPr lang="fr-FR" sz="2800" dirty="0" smtClean="0"/>
              <a:t>RAPPELS CYTOLOGIQUES </a:t>
            </a:r>
            <a:endParaRPr lang="fr-FR" sz="2800" dirty="0"/>
          </a:p>
        </p:txBody>
      </p:sp>
      <p:pic>
        <p:nvPicPr>
          <p:cNvPr id="4" name="Picture 1029" descr="http://www.abcbodybuilding.com/magazine03/mitochond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5108" y="1484784"/>
            <a:ext cx="6984776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ZoneTexte 4"/>
          <p:cNvSpPr txBox="1"/>
          <p:nvPr/>
        </p:nvSpPr>
        <p:spPr>
          <a:xfrm>
            <a:off x="3199284" y="90872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Structure des mitochondries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1525" y="304800"/>
            <a:ext cx="8743950" cy="747936"/>
          </a:xfrm>
        </p:spPr>
        <p:txBody>
          <a:bodyPr/>
          <a:lstStyle/>
          <a:p>
            <a:r>
              <a:rPr lang="fr-FR" sz="2800" dirty="0" smtClean="0"/>
              <a:t>Transformation du pyruvate en lactate  </a:t>
            </a:r>
            <a:endParaRPr lang="fr-FR" sz="2800" dirty="0"/>
          </a:p>
        </p:txBody>
      </p:sp>
      <p:sp>
        <p:nvSpPr>
          <p:cNvPr id="2050" name="AutoShape 2" descr="data:image/jpeg;base64,/9j/4AAQSkZJRgABAQAAAQABAAD/2wCEAAkGBhISEBUUERQVFRQUFxoWFBQUFxcYFRQVFRoVFxQUHhsXJyYeGBkjGRQYHy8gIycpLCwsFR4xNTAqNSYtLCkBCQoKDgwNFg8PFDUfHBgsKiwvKSksKSkpKSk1KSk1LS0pLCksKTUpNSwpLTU1LjUpLCoxKSksKSwqLCkwKTUwKf/AABEIAJ8BLQMBIgACEQEDEQH/xAAbAAEAAwADAQAAAAAAAAAAAAAABAUGAgMHAf/EAEIQAAIBAwIEBAMDCQYFBQAAAAECAwAEERIhBQYTMSIyQVEUYXFCgZEHFiMzVZKhstIVQ1JzsdFTYnKClCQ0dKLB/8QAGAEBAQEBAQAAAAAAAAAAAAAAAAECAwT/xAAjEQEBAAIBAwUAAwAAAAAAAAAAAQIREgMx0SFRUuHwEyIy/9oADAMBAAIRAxEAPwD3GlKUClKxkvPU7LLPb2vVtYGZWkMgV30frGRMHKj5nfFBs6VH4ffpPEksZykihlPyIz+NSKBSlcXcAEk4AGSfYDvQcqViW5/m6Ju1tM2QbHU6g6xQNpMojx5c+mc1bmG+kfqRXMHRYhkUwEt0zggate5x649aC/pSlApSlApSlApSlApSlApSlApSlApSlApSuLuACTsAMk+wHeg5UrENz/P0TdraZsg2Op1MTFA2kyhMY059M5rZwTB1VlOVYBgfcEZBoOylKUCldN3dLFG0jnCopZj7BRk1jxz7OsaXMtros5GUCTqZlVXOFkZMYCn2B9aDbUqjs7S/EimS4gaPOWVYGViu+AG1nB7b4q8oFKUoFKUoFYCHl7iFvbzWUCQvDKz9OdnKmNJc6gyYJYjJxg1v6UGb4HxS3t+jZK2dC9JJdtDyx7SQ5B8Mo82k9wds1pKy3NXKvU1SwoGdgOtCTpW4VfKQ393OvdJB2Ox2rlybxySUGOTVIEHhnK4J0nDRTL/d3CnYjsw8Q70Gnqs47xWCJFSdiOuekiqCzuX8JwBvgA5J9K+cf48lrFrKtIzMEjjQZaSRvKg9vqe2KgcvcvSCQ3d4Q904wAN0t0P90n/63r/qFAOWuIiyPDgsPR3QXWs5EJbOOnjOvG3fFbyytRHGka9kUKPooAH+ld1KBSlKCvHHoPifhuoOvp19PfOnvnPY7elcV5itzA84kHSjLK74OFKHSwxjOx2rE8d4XJLxK6kgH6e3it5oT7smvXH8wy5XH0qqtbt5eHwwRJlru+kfpklcxo/VZWODpHYE4oPSvzktvhfiuoOh36mDjvp7Yz5tu1dfCubLS5fRDKC+M6CGVse4DgEj6V51dySR8P4nayoEZJFmVFJZVSd0YqDgZAPy+1V1NepfXth8IC/wx1zzhWCqmnHT1EDJJ9KDXDme2+Ha56o6KEhnw2AVbQRjGfNt2qyRwQCOxGR9D2rxv+zbg8GuJBcMIRJJm36a4b9MBnV5huc/dXrSM4tgY1DOIxoUnSGbT4QT6An1oJlRL/isUGjqtp6jiNNidTt5V27VluS+K30lxcrOi9NZmDHqFjCwVSIkGPEnrnbua5flKiZls1RijG7jCuBkoTnDY7HB33oNOOKxdc2+r9KE6hTB8hOkNnt3qmj58tmvPhgT2AD4bBlLFOljGR2zq7b1UcDspouNOs0xnb4QHqFFTYybLhdttz99bIcPj6xm0/pSgjL750Algv0ySaCTSlKBSlKBXXPCHRlPZgVP0Iwa7KUHnq8tcRWyPDgsPROUFzrOoQs2ojp43fBI74rS8I49b60to22VAsTnGibp+GRVI+2hXxKcH17Ve1kOaeVc6poFJyQ80KHSzsvluIj9i5X0PZxsaDX0rPcocbknjIk8ejGm4UYSZdxkr3jlBBDxnsfkakcx8w/DoojQyzStogiX7b4zueyqBuT7Cg+cx3sBUWsrEPdhokVQWbxAgvgdlHudqzD8t8RltY7CVYVhQor3CuSzxRkFQI8bNsO59K0XLfLZhLT3DCW7l/WSeiD0iQfZQfxq/oPiLgAD02r7SlApSlApSlApSlArGflAfT8NFqMUNzcBbmRDoJXGylh21YAz8q2dROJ8OiniaOZFkQ91YZG3b6H50Efg3Lltahvh4wmvBbBJzpzpO5O+5qzrMfk9tIfg0miiERnGp1VnYeEsq41knGP9a09ApSlApSlBD4usvQk+HIE2g9MkZGsDKgg+mdvvrr4DxRbm2imX7agkf4W7Ov1DAj7qsKy/Dz8HfvAdobsmaA+izd54v+7zgf8AVQafFAK+0oPmK+0pQMV8xX2qW35xtXWdlkyLXPWGlsqFzk47sPCdx7UFzivtU/FOa7a3gjmlcrHLjQdLEnK6s4G423rnxfmaC2WNpS2JjiMIjOXONWAFBPagtaVRQ82xTRO1orTvGQGhH6ORc+4l04Hr91dXJHHprq2V5oipxtINOiTxMPCASRjGN6DRUpSgUpSgUpSgxHOwBurO2dunbTvI02k6BK4GVQsMdz3981p+EcCt7VStvGI1Y6iBk+LAGd842rq5nsYpbWXrRpIERnCuMjUqkg7bj7jUXkiyiSyheNBGZkSVwpYjWyrnzEnH30F/SlKBSlKBSlKBSlKBSlKATXVJIMHcdjXOTsazvMXHhaomEMskriOGJSAXc+mT2A9TVkbxxljj+TpwOF22/wBk/wAzVo+qPcVnOBvLHGRcQwWyLgRiKTKb5yNwAu/45qf/AGlD/wAWP99P96umuE91p1R7inVHuKznHOZUgjVkAmeRxFFGjDxyN2BIyAMb1H4bzHL8ULW7hWKV0MkTRvrjdV8wyQCGFNJwnu1qtntX2um27Gu6ssWapVbx/gq3UJjJKsCHjkHmikXdJB8wfxGRVlSiKTlvjrShoZwEuocCZPRh9mZPeNu4Pp2q7qm4/wAv9fTJE/SuYv1UwGcZ7xsPtxn1X7xvXTwjmfVJ8PdL0LofYJ8Ew/xxMfOPl3HqKC/pSlArx664TKlpcXMSNq613BOgVsyQSt4Xx3OhyCPkTXsNZOTmG5biJijjBt4AOvg6nJl2Q7dsY1ae+nJPoKDP3llPdS20EUasILEa+trRNdwgjO4By4T0+dRV4kwt+FtOrg2tw0cx0OSBEpUNgDJBXTvXq1KDGcuq1xxOa8SN44DCsKtIpQzMDkuFbfAAxk1sguO1faUCuJcDua5VT8ycRNvbyzBdRijLhScBtPpkdqsXGbq16o9xTqj3FZKbm0AWekIxunRXAfJi1qGztucE43xUWTnCdxNJbWwlt4GZXdpNLyaP1hjXByB8+9XUb4z3bfqj3FOqPcVV8Mv0nhSaPJSRQy7b4PofmO33VJ0n2pxXhPdx45IPhZ9x+qk/kaonJsg/s603H6iP+QVD5i490DHEkRmmuCVjiyFBAHiZieygVJ4KZyhE8UcRU4RYX1rpwMeg077Y+VNHCLzqD3r51R7iooB9qpuIcwdK8ht2VQssbuZGbTpKdhvsc/WmjhPdpOoPcV9BrNcD498RLcoFULbyCNWVtQcFc6vYfdWig8tSxm4yTcdlKUqMFKUoFKUoOMnY1lebeDSTLFLCyrLav1U6nkYAeNTjsMDv8q1ZGahcUhHQl/y3/lNWVvGyRnLYTX1qessMSvoaN0K3CuoySdMg0gdsetRfzCH/ABY//Dtf6auuRIgeGWn+Sn+lXvQFXbXKMPfcmSCGPoSIZoJxPHmJIkYgAFCIgBuB5qkWHCbmW9S6u1jiEMbJFFG+s5fzuzbD6Cth0BToD2ps5RwtuxqLxfickOnp28k+rOemYxpxjGdZHfPp7VPVAO1cqlc7d1nfzmuf2dc/vwf10/Oa5/Z1z+/B/XWipURnfzmuf2dc/vwf11D4pfPcx9Ofhc7r3GWgyp9GBD5U/MVrqquZLC4lgK2s3QlByrYBDYz4TkHAPuPagyMF3xWAgQW88sX/AA7toSyj2WVH1H/uBq8g5nvMePhs4P8AyywsP4sK4cP5dvGiRpb25jkI8aDoMFb1AITcV3/mxcftC6/CD+igrOK8wcVcaYLF4ge8jPE7gepVNQXV9Tiuzgt3Lax6I+HXRJJaSR5IC8jnzOx17k/wqxTlqcEE8QuTgg4IgwcenkrQ0Gd/Oa5/Z1z+/B/XT85rn9nXP78H9daKlBnfzmuf2dc/vwf11E4nx++aIiCyuI5NirMbdl2IOlhrzpPY43Gdq1tKCs4BfzyxarmAwSA4KagwOw8QI7DPod9qj82WDzWs8UeNckTKuTgZPbf0q7rg0QPerGsbqsEeRwjWLwQxJJDIjXLLgFgqjVv9rxZNcIuBX1vHPbWywvDMztHK7lWhEvnBXHix6Yrf9BfanQX2q7jW8WTj5Ig6METtL+gj6YMcrxht8sSFPqSa4/mFa/4rn/yZf9613QX2p0BTcXlixnHuX3T4ee1ZQ9kGAWdmKvER4wz7nOM71Jt7U39upuk6YyHi+HnbxKV2YsuDg5O30q945CPhZ/8AKk/kaonJ0QPD7X/Ij/kFNnKKn8wrX/Fc/wDky/71DuOREN1b+Dq20aS9QTuZG1v5fNuRkfdW66A9qdAU3DliynK3LzWst34ESKWUNCqHsgXGMfZ39K1cHlp0B7VzVcVLWbZrUfaUpUYKUpQKUpQKj8Qj1ROuQMowyewyCMn5VIrF/lKcYtFmJFq1wouTkhdOPCGI+wT3oLflZ4obKOPrwv8ADxqkjo6lAQO5Odh9at2u0GnLqNeyZYeM4zt/i29qyXM9taLwu8+FWAAw+Po6N8eXOn5ZxmqOX4vq8J+I6HT6qdLpa9f6rbVq28vt60Hp9KpLDmdZLprZopEcKXBJRgVU6d9BOgnIIDYzV3QKUpQKUpQKxtnxh4klCFWd7uYKrB2JCgE6Qm+33AVsqrpeXrdvNEp8Zk9fO3mP343HaumGWM3yjnnjb2VdpzNLOYVhRA0kQmcyM2FXUU0rp3Y5B/hXRDx2dGu2kaPTHKI4w2s4Y6dKgKMnIP1z8qun5ctmVFMS4j2jxkFRnOAQc4z6V9n5ft3Z2aNSZMazv4tO6nb1GO43rfLp77en34Y49T3/AGmek5juZBDoCxt8SYZAdQDELqAIIyqkHcd8gVNtOaJJLjQsRMYkMRYK5Klf7wtjQFztjOR3qzPLlto0dJdBbXjfz4A1Z75wK7F4JAJeqEAkznUCRk4xkgbE49cUufTs/wAkwzl7p1KUrg7lKUoFKUoFKUoFKUoInF4w1vKpZUDRsupjhV1AjJPtvUDl6eGGyiXrxOsMaRvIrro1KAvfO2T7+9UPPxQ3dit0cWZd+rq2jMgX9EH9MZ9/nXznmG2XhNx8MIQpaPV0dGnVrj76ds4xQbRrpAyqWUM2dKkjLY3OB3P3V2152/xf9q8P+L6BOmbp9DX26e+dfr27fOtPwPmf4ieSExFGiUMxV0kQZJGgsmyyDHlNBe0pSgUpSgUpSgUqu5i4oba1lnChjEhYKTgHHpms9w7neYSwpeQxxrcxNLFJHIXAVV1kMCAR4fWg2Vdc9urqVdQynYqwBBHzBqCnMdsVhYTIRcHEJB/WEdwKjjnKyKlhcRlVUOxB8qltAJ9sttQSbfl61jR40giVJP1iqihX/wCoetSH4dEenmND0jmLKj9GQMAr7bbbVHueYraNmV5VVkj6rA5ysXbWflX1uYLYGMGVMyoZI9/MijUzj5Ab5oK7h/KzJd/EyTBmCsuEiWIMGI3kKk9QjG2e1aGqW35xspFkaOeNhEut8HcIPtYPcfMV08I54tZ7ZrguI1TaQSEAxkk6QcepAyAM96DQV8Y4FROF8XhuU1wSLIucEr6EdwQdwfkamUGGi4zJNNaTSFNLNMyxpnWoVGGlt9zt7Deuu84/PPZzl0xG8BcOqlQjah4M5OvY+bA3HatjFweBX1rFGHzq1BQDkjBOfoT+NcF4FbjXiGMdQYfwjxAnJB+Wd69P8uHp/Xt5rzfxZ/Lv4Z/+37mNZVIjYwJDJ4Q28T7Ou5zqAGc/wrmvMs7sgTpKs0soikcHT0oQNzvuzHOO2wq8v+EB0cIRE0ihGkVQWKD7O/yyB7ZrkOCwdJImjVkjACqwBxp7Hf1qc8Nb4+v15a4Z77/t+GW5f4nOI7eKLp5ma4LM+ogaJMkjB32Jx9RUu25plLoxEfTlneARgHqro1eMnOD5dxjYGtHFw2JSpWNAU1acKBp1+bHtmvicLhEhkEaCQ93CjUffel6mFtvHv9k6ecknJmLLm2ZjEzdIpKsz6EB6iCJSQhOe5x7e9cY+bbnoSSmNdIiWRG0kKGLKDH5jrGDnVt67Vb2PLAS46zOGI1aQsaRjL7Fm0+c423qanArcasQxjX5wFGG3zg/fvVufT36Y/t+GZh1Nd1I3MkyddJTGHQxBGRGYHrbhNJIy23fIHvXSeabj4fXpUaJXjmcKW0KgB16A2T3AOCcVpZuEwvq1xo2vGrKg6tPlz9PSutuA2xAUwx6QdQGkYDHAJx7nA/CszPD4tXDP5KR+Z5muCsSB0Ro1YBTlhIFJfVnwgBsgYOfetVUOXhELOrtEhdcaWKjIx23+VTK553G61NOmMym90pSlYbKVGn4hGkkcbNh5dXTXfxaBqb8BXZdS6UZhvpUnHvgE0HbSqflbjpurKO4dQhcMSASQulmHc/Ja58L5otLhykEyOwGdIJyR7jPcfMUE+6tEkUpIiup7qwBB+41Fi4BbLEYlgiEbHLIEUKxGCCR2J2H4VEk50sgZFE6M0Ks7hTnATGrcbbEgd/Wo/DefbSW2+IaQRLq0Mr+ZHOSqHTnLFRnAzQXc1gjMrFV1oCI3wCyahg6Se1VfCeWelcNPJM0srJ08lURdGrVusYAZs/aNdHFefLSG3WdXEqu+hBGRktnxd+2kbnO9S7rm+zjSN3nQLKNUZyTqX1bAGdPz7UFxSuEMyuoZSGVgCpByCDuCD6iudApSlApSlBT832TzWNxHEup3jKquwyT2G+1QeWOTYLdI5XRjP0lVjI7Poyo1ouokKM5GBWmr4RQeaclcK1X0gVg9tYNKLdlOV13BDaQexKrkbe4rstuSp/7Fkg6SpcsxYgldTgSalBYf8oGN639hw6KBBHCixoOyoABv3O1SaDCcJ4PczX5mubcxRPadAqXVjnOCDp7ZBOPlUPl7lW+iEzMqiW3t2trIsVIYFnbqeuMgqN69HpQeb8u8vXhvI5p45QDbPFI80kbnqH2VPKnsPlUaPle9PDoYeiySWk4fAkjBnXxnWh3AZdW2r2r1GlBl+SeENF15HS4R5nUt8S8TsxUY1/oth3xv7CtRSlApSlApSlApSlApSlApSlApSlApSlBm+Zreb4q0nhhaYQmbWqMin9IgVfOQO9SH4Ozkz67hXeM/+naQGJWZNOkqNtic7HvvV5SgwfKY4jBaJamz0FUcCdpYyoc62QlBkkaiBVdwXlu+a6glnSZSIpo5ZZJUfDujBSiqfAmTsBXptKDEcn8NuYLc2ctqF0pIPiVZCkhbOk482Tn/AOtVlnwziUfD4IEheMwy6ZulJGJZovEdUbHZNzj3r0qlB5eOTbv4C5j6WJDdrPGjSKzOilSRr7FsDucZwal8a4HdvcrciGcLLbrFJDBLCssRBJKEuCrIc+nrXotKCs5b4cILSGIB10IBpkZWdc76Sy7HGcbe1WdKUClKUClKUClKUClKUClKUClKUClKUClKUClKUHAyrq05GogkLncgYBOPbJH41yJrIcwSGKWG/Hljk6Unt8LIQhb7pMPn2xUfmsm64lbWLOywNG00oUlTNgkKmR6eHP30GziukYkK6sR30kHH4VwfiEQDkuuIzpfxDwtsdJ9j4ht33FZPk4Wq3k8UNj8NJCoDvlTqVjlBsT3A1VoRwJQhCkhzKZteASZGJOSDsRg6cewHbFBPguFdQyMGU9iDkfOuys/xd5rS2LQdJ5WkBczuIkJbzHuANgMD5etV3L3Ml9LcKky2YjIbJhnDybAkYXUc79/lQbGlVfMHFZbeINDbvcMWClEIBAwTq39NgPvqBwHmS5nm0TWMtuuknqOwIyMYXYdzk/hQaImgYEZHb3qr5k4ZbTQ/+r/VRnqNlmVdgfNgjI37fSsZyzwmZ7G/FsrJDcFhZJISMKQVL+LdVOf4UHo4YV9zXnvI9vFbXpt5LXoXPRyJFmaVJUyNR32U5Ge3oaufyjcMWWwlcs46Mbuqo5VWbG2oDzAdwKDU10PfRiQRF1EjAsqFhrZR3IHcioPKn/sLX/Ij/kWsXz1xsWnFYZ9JYpayaVA7sdQUH2Ge59hQeju4AySAB3J2Ari1woXUWAXbxEjG/bf55rI8bllfgczzvHI7wFy0YxHhgCAO+Rj19a6Ix1YuFW3oVS4kGPsW6KVB+sjJ+FBuaV5jc88cQWGW4HQMVvcmFkKNrkBbC75wuMjcb759MVZw833VvNdR3fSk6Nt8ShiUqMZA6e+c7kb/AC/AN3XRa30cuem6vpJVtDBtLDupx2PyrD2PNd9G9lJcmF4r4hQkalWhLYKeLJ1jBGalfkxHgvP/AJkv+ooNrSlKBSlKBSlKBSlKBSlKBSlKBSlKBSlKBXF1yCNxkYyO4rlSgzM3IqPGY3ubxoyukoZhpK9sY09qkcU5Mt7iOJZDJrgAWOZXKzKAAPMO/b2q+pQU/L/K8Np1DGZHeUgyPK5d205A3P1q4pSgh8V4PDcx9O4QSJkNpbOMjsdvrUDhvJdjbyCWG3RJFzhhnI1DB7n2NXdKBSlKCo5k5Yivo1jmaQKrasRtp1HGBnY5A71EteSY44pI1nusSBRkzsWTQcjQceH5/KtFSgz/AAzkqCEyNqlkklQxtLLIWk0H7IO2kfT2rvt+VYUsTZgyGIoyElsvhiSfFjvv7Vc0oI9hZLDEkSZ0xqqLk5OFAAyffaoN9yxBNcrcSBiyxtFpz4Cj5DAjG/c+tW1KDIv+TS3MaxGa66KZxF1fAQTq0kAbjNXdtwJEuDMCdoVgRMDTGiEtt67nH7oqzpQZyTkO2MEsBMmiabrv4vFryG2ONhkdqmScrwNcPOwZmkh6DqT4DHnOMe/zzVvSgzXDOQLaCWNw0z9HPQSWQskOf8I/3zVlwPgEVoJBEWxLI0rajnxP3x7D5VZ0oIg4mhYKpDZcxnSfKyqznP7uPqal1FtOGRREmNFUsSSQN98Z+gyM47VK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2" name="AutoShape 4" descr="data:image/jpeg;base64,/9j/4AAQSkZJRgABAQAAAQABAAD/2wCEAAkGBhISEBUUERQVFRQUFxoWFBQUFxcYFRQVFRoVFxQUHhsXJyYeGBkjGRQYHy8gIycpLCwsFR4xNTAqNSYtLCkBCQoKDgwNFg8PFDUfHBgsKiwvKSksKSkpKSk1KSk1LS0pLCksKTUpNSwpLTU1LjUpLCoxKSksKSwqLCkwKTUwKf/AABEIAJ8BLQMBIgACEQEDEQH/xAAbAAEAAwADAQAAAAAAAAAAAAAABAUGAgMHAf/EAEIQAAIBAwIEBAMDCQYFBQAAAAECAwAEERIhBQYTMSIyQVEUYXFCgZEHFiMzVZKhstIVQ1JzsdFTYnKClCQ0dKLB/8QAGAEBAQEBAQAAAAAAAAAAAAAAAAECAwT/xAAjEQEBAAIBAwUAAwAAAAAAAAAAAQIREgMx0SFRUuHwEyIy/9oADAMBAAIRAxEAPwD3GlKUClKxkvPU7LLPb2vVtYGZWkMgV30frGRMHKj5nfFBs6VH4ffpPEksZykihlPyIz+NSKBSlcXcAEk4AGSfYDvQcqViW5/m6Ju1tM2QbHU6g6xQNpMojx5c+mc1bmG+kfqRXMHRYhkUwEt0zggate5x649aC/pSlApSlApSlApSlApSlApSlApSlApSlApSuLuACTsAMk+wHeg5UrENz/P0TdraZsg2Op1MTFA2kyhMY059M5rZwTB1VlOVYBgfcEZBoOylKUCldN3dLFG0jnCopZj7BRk1jxz7OsaXMtros5GUCTqZlVXOFkZMYCn2B9aDbUqjs7S/EimS4gaPOWVYGViu+AG1nB7b4q8oFKUoFKUoFYCHl7iFvbzWUCQvDKz9OdnKmNJc6gyYJYjJxg1v6UGb4HxS3t+jZK2dC9JJdtDyx7SQ5B8Mo82k9wds1pKy3NXKvU1SwoGdgOtCTpW4VfKQ393OvdJB2Ox2rlybxySUGOTVIEHhnK4J0nDRTL/d3CnYjsw8Q70Gnqs47xWCJFSdiOuekiqCzuX8JwBvgA5J9K+cf48lrFrKtIzMEjjQZaSRvKg9vqe2KgcvcvSCQ3d4Q904wAN0t0P90n/63r/qFAOWuIiyPDgsPR3QXWs5EJbOOnjOvG3fFbyytRHGka9kUKPooAH+ld1KBSlKCvHHoPifhuoOvp19PfOnvnPY7elcV5itzA84kHSjLK74OFKHSwxjOx2rE8d4XJLxK6kgH6e3it5oT7smvXH8wy5XH0qqtbt5eHwwRJlru+kfpklcxo/VZWODpHYE4oPSvzktvhfiuoOh36mDjvp7Yz5tu1dfCubLS5fRDKC+M6CGVse4DgEj6V51dySR8P4nayoEZJFmVFJZVSd0YqDgZAPy+1V1NepfXth8IC/wx1zzhWCqmnHT1EDJJ9KDXDme2+Ha56o6KEhnw2AVbQRjGfNt2qyRwQCOxGR9D2rxv+zbg8GuJBcMIRJJm36a4b9MBnV5huc/dXrSM4tgY1DOIxoUnSGbT4QT6An1oJlRL/isUGjqtp6jiNNidTt5V27VluS+K30lxcrOi9NZmDHqFjCwVSIkGPEnrnbua5flKiZls1RijG7jCuBkoTnDY7HB33oNOOKxdc2+r9KE6hTB8hOkNnt3qmj58tmvPhgT2AD4bBlLFOljGR2zq7b1UcDspouNOs0xnb4QHqFFTYybLhdttz99bIcPj6xm0/pSgjL750Algv0ySaCTSlKBSlKBXXPCHRlPZgVP0Iwa7KUHnq8tcRWyPDgsPROUFzrOoQs2ojp43fBI74rS8I49b60to22VAsTnGibp+GRVI+2hXxKcH17Ve1kOaeVc6poFJyQ80KHSzsvluIj9i5X0PZxsaDX0rPcocbknjIk8ejGm4UYSZdxkr3jlBBDxnsfkakcx8w/DoojQyzStogiX7b4zueyqBuT7Cg+cx3sBUWsrEPdhokVQWbxAgvgdlHudqzD8t8RltY7CVYVhQor3CuSzxRkFQI8bNsO59K0XLfLZhLT3DCW7l/WSeiD0iQfZQfxq/oPiLgAD02r7SlApSlApSlApSlArGflAfT8NFqMUNzcBbmRDoJXGylh21YAz8q2dROJ8OiniaOZFkQ91YZG3b6H50Efg3Lltahvh4wmvBbBJzpzpO5O+5qzrMfk9tIfg0miiERnGp1VnYeEsq41knGP9a09ApSlApSlBD4usvQk+HIE2g9MkZGsDKgg+mdvvrr4DxRbm2imX7agkf4W7Ov1DAj7qsKy/Dz8HfvAdobsmaA+izd54v+7zgf8AVQafFAK+0oPmK+0pQMV8xX2qW35xtXWdlkyLXPWGlsqFzk47sPCdx7UFzivtU/FOa7a3gjmlcrHLjQdLEnK6s4G423rnxfmaC2WNpS2JjiMIjOXONWAFBPagtaVRQ82xTRO1orTvGQGhH6ORc+4l04Hr91dXJHHprq2V5oipxtINOiTxMPCASRjGN6DRUpSgUpSgUpSgxHOwBurO2dunbTvI02k6BK4GVQsMdz3981p+EcCt7VStvGI1Y6iBk+LAGd842rq5nsYpbWXrRpIERnCuMjUqkg7bj7jUXkiyiSyheNBGZkSVwpYjWyrnzEnH30F/SlKBSlKBSlKBSlKBSlKATXVJIMHcdjXOTsazvMXHhaomEMskriOGJSAXc+mT2A9TVkbxxljj+TpwOF22/wBk/wAzVo+qPcVnOBvLHGRcQwWyLgRiKTKb5yNwAu/45qf/AGlD/wAWP99P96umuE91p1R7inVHuKznHOZUgjVkAmeRxFFGjDxyN2BIyAMb1H4bzHL8ULW7hWKV0MkTRvrjdV8wyQCGFNJwnu1qtntX2um27Gu6ssWapVbx/gq3UJjJKsCHjkHmikXdJB8wfxGRVlSiKTlvjrShoZwEuocCZPRh9mZPeNu4Pp2q7qm4/wAv9fTJE/SuYv1UwGcZ7xsPtxn1X7xvXTwjmfVJ8PdL0LofYJ8Ew/xxMfOPl3HqKC/pSlArx664TKlpcXMSNq613BOgVsyQSt4Xx3OhyCPkTXsNZOTmG5biJijjBt4AOvg6nJl2Q7dsY1ae+nJPoKDP3llPdS20EUasILEa+trRNdwgjO4By4T0+dRV4kwt+FtOrg2tw0cx0OSBEpUNgDJBXTvXq1KDGcuq1xxOa8SN44DCsKtIpQzMDkuFbfAAxk1sguO1faUCuJcDua5VT8ycRNvbyzBdRijLhScBtPpkdqsXGbq16o9xTqj3FZKbm0AWekIxunRXAfJi1qGztucE43xUWTnCdxNJbWwlt4GZXdpNLyaP1hjXByB8+9XUb4z3bfqj3FOqPcVV8Mv0nhSaPJSRQy7b4PofmO33VJ0n2pxXhPdx45IPhZ9x+qk/kaonJsg/s603H6iP+QVD5i490DHEkRmmuCVjiyFBAHiZieygVJ4KZyhE8UcRU4RYX1rpwMeg077Y+VNHCLzqD3r51R7iooB9qpuIcwdK8ht2VQssbuZGbTpKdhvsc/WmjhPdpOoPcV9BrNcD498RLcoFULbyCNWVtQcFc6vYfdWig8tSxm4yTcdlKUqMFKUoFKUoOMnY1lebeDSTLFLCyrLav1U6nkYAeNTjsMDv8q1ZGahcUhHQl/y3/lNWVvGyRnLYTX1qessMSvoaN0K3CuoySdMg0gdsetRfzCH/ABY//Dtf6auuRIgeGWn+Sn+lXvQFXbXKMPfcmSCGPoSIZoJxPHmJIkYgAFCIgBuB5qkWHCbmW9S6u1jiEMbJFFG+s5fzuzbD6Cth0BToD2ps5RwtuxqLxfickOnp28k+rOemYxpxjGdZHfPp7VPVAO1cqlc7d1nfzmuf2dc/vwf10/Oa5/Z1z+/B/XWipURnfzmuf2dc/vwf11D4pfPcx9Ofhc7r3GWgyp9GBD5U/MVrqquZLC4lgK2s3QlByrYBDYz4TkHAPuPagyMF3xWAgQW88sX/AA7toSyj2WVH1H/uBq8g5nvMePhs4P8AyywsP4sK4cP5dvGiRpb25jkI8aDoMFb1AITcV3/mxcftC6/CD+igrOK8wcVcaYLF4ge8jPE7gepVNQXV9Tiuzgt3Lax6I+HXRJJaSR5IC8jnzOx17k/wqxTlqcEE8QuTgg4IgwcenkrQ0Gd/Oa5/Z1z+/B/XT85rn9nXP78H9daKlBnfzmuf2dc/vwf11E4nx++aIiCyuI5NirMbdl2IOlhrzpPY43Gdq1tKCs4BfzyxarmAwSA4KagwOw8QI7DPod9qj82WDzWs8UeNckTKuTgZPbf0q7rg0QPerGsbqsEeRwjWLwQxJJDIjXLLgFgqjVv9rxZNcIuBX1vHPbWywvDMztHK7lWhEvnBXHix6Yrf9BfanQX2q7jW8WTj5Ig6METtL+gj6YMcrxht8sSFPqSa4/mFa/4rn/yZf9613QX2p0BTcXlixnHuX3T4ee1ZQ9kGAWdmKvER4wz7nOM71Jt7U39upuk6YyHi+HnbxKV2YsuDg5O30q945CPhZ/8AKk/kaonJ0QPD7X/Ij/kFNnKKn8wrX/Fc/wDky/71DuOREN1b+Dq20aS9QTuZG1v5fNuRkfdW66A9qdAU3DliynK3LzWst34ESKWUNCqHsgXGMfZ39K1cHlp0B7VzVcVLWbZrUfaUpUYKUpQKUpQKj8Qj1ROuQMowyewyCMn5VIrF/lKcYtFmJFq1wouTkhdOPCGI+wT3oLflZ4obKOPrwv8ADxqkjo6lAQO5Odh9at2u0GnLqNeyZYeM4zt/i29qyXM9taLwu8+FWAAw+Po6N8eXOn5ZxmqOX4vq8J+I6HT6qdLpa9f6rbVq28vt60Hp9KpLDmdZLprZopEcKXBJRgVU6d9BOgnIIDYzV3QKUpQKUpQKxtnxh4klCFWd7uYKrB2JCgE6Qm+33AVsqrpeXrdvNEp8Zk9fO3mP343HaumGWM3yjnnjb2VdpzNLOYVhRA0kQmcyM2FXUU0rp3Y5B/hXRDx2dGu2kaPTHKI4w2s4Y6dKgKMnIP1z8qun5ctmVFMS4j2jxkFRnOAQc4z6V9n5ft3Z2aNSZMazv4tO6nb1GO43rfLp77en34Y49T3/AGmek5juZBDoCxt8SYZAdQDELqAIIyqkHcd8gVNtOaJJLjQsRMYkMRYK5Klf7wtjQFztjOR3qzPLlto0dJdBbXjfz4A1Z75wK7F4JAJeqEAkznUCRk4xkgbE49cUufTs/wAkwzl7p1KUrg7lKUoFKUoFKUoFKUoInF4w1vKpZUDRsupjhV1AjJPtvUDl6eGGyiXrxOsMaRvIrro1KAvfO2T7+9UPPxQ3dit0cWZd+rq2jMgX9EH9MZ9/nXznmG2XhNx8MIQpaPV0dGnVrj76ds4xQbRrpAyqWUM2dKkjLY3OB3P3V2152/xf9q8P+L6BOmbp9DX26e+dfr27fOtPwPmf4ieSExFGiUMxV0kQZJGgsmyyDHlNBe0pSgUpSgUpSgUqu5i4oba1lnChjEhYKTgHHpms9w7neYSwpeQxxrcxNLFJHIXAVV1kMCAR4fWg2Vdc9urqVdQynYqwBBHzBqCnMdsVhYTIRcHEJB/WEdwKjjnKyKlhcRlVUOxB8qltAJ9sttQSbfl61jR40giVJP1iqihX/wCoetSH4dEenmND0jmLKj9GQMAr7bbbVHueYraNmV5VVkj6rA5ysXbWflX1uYLYGMGVMyoZI9/MijUzj5Ab5oK7h/KzJd/EyTBmCsuEiWIMGI3kKk9QjG2e1aGqW35xspFkaOeNhEut8HcIPtYPcfMV08I54tZ7ZrguI1TaQSEAxkk6QcepAyAM96DQV8Y4FROF8XhuU1wSLIucEr6EdwQdwfkamUGGi4zJNNaTSFNLNMyxpnWoVGGlt9zt7Deuu84/PPZzl0xG8BcOqlQjah4M5OvY+bA3HatjFweBX1rFGHzq1BQDkjBOfoT+NcF4FbjXiGMdQYfwjxAnJB+Wd69P8uHp/Xt5rzfxZ/Lv4Z/+37mNZVIjYwJDJ4Q28T7Ou5zqAGc/wrmvMs7sgTpKs0soikcHT0oQNzvuzHOO2wq8v+EB0cIRE0ihGkVQWKD7O/yyB7ZrkOCwdJImjVkjACqwBxp7Hf1qc8Nb4+v15a4Z77/t+GW5f4nOI7eKLp5ma4LM+ogaJMkjB32Jx9RUu25plLoxEfTlneARgHqro1eMnOD5dxjYGtHFw2JSpWNAU1acKBp1+bHtmvicLhEhkEaCQ93CjUffel6mFtvHv9k6ecknJmLLm2ZjEzdIpKsz6EB6iCJSQhOe5x7e9cY+bbnoSSmNdIiWRG0kKGLKDH5jrGDnVt67Vb2PLAS46zOGI1aQsaRjL7Fm0+c423qanArcasQxjX5wFGG3zg/fvVufT36Y/t+GZh1Nd1I3MkyddJTGHQxBGRGYHrbhNJIy23fIHvXSeabj4fXpUaJXjmcKW0KgB16A2T3AOCcVpZuEwvq1xo2vGrKg6tPlz9PSutuA2xAUwx6QdQGkYDHAJx7nA/CszPD4tXDP5KR+Z5muCsSB0Ro1YBTlhIFJfVnwgBsgYOfetVUOXhELOrtEhdcaWKjIx23+VTK553G61NOmMym90pSlYbKVGn4hGkkcbNh5dXTXfxaBqb8BXZdS6UZhvpUnHvgE0HbSqflbjpurKO4dQhcMSASQulmHc/Ja58L5otLhykEyOwGdIJyR7jPcfMUE+6tEkUpIiup7qwBB+41Fi4BbLEYlgiEbHLIEUKxGCCR2J2H4VEk50sgZFE6M0Ks7hTnATGrcbbEgd/Wo/DefbSW2+IaQRLq0Mr+ZHOSqHTnLFRnAzQXc1gjMrFV1oCI3wCyahg6Se1VfCeWelcNPJM0srJ08lURdGrVusYAZs/aNdHFefLSG3WdXEqu+hBGRktnxd+2kbnO9S7rm+zjSN3nQLKNUZyTqX1bAGdPz7UFxSuEMyuoZSGVgCpByCDuCD6iudApSlApSlBT832TzWNxHEup3jKquwyT2G+1QeWOTYLdI5XRjP0lVjI7Poyo1ouokKM5GBWmr4RQeaclcK1X0gVg9tYNKLdlOV13BDaQexKrkbe4rstuSp/7Fkg6SpcsxYgldTgSalBYf8oGN639hw6KBBHCixoOyoABv3O1SaDCcJ4PczX5mubcxRPadAqXVjnOCDp7ZBOPlUPl7lW+iEzMqiW3t2trIsVIYFnbqeuMgqN69HpQeb8u8vXhvI5p45QDbPFI80kbnqH2VPKnsPlUaPle9PDoYeiySWk4fAkjBnXxnWh3AZdW2r2r1GlBl+SeENF15HS4R5nUt8S8TsxUY1/oth3xv7CtRSlApSlApSlApSlApSlApSlApSlApSlBm+Zreb4q0nhhaYQmbWqMin9IgVfOQO9SH4Ozkz67hXeM/+naQGJWZNOkqNtic7HvvV5SgwfKY4jBaJamz0FUcCdpYyoc62QlBkkaiBVdwXlu+a6glnSZSIpo5ZZJUfDujBSiqfAmTsBXptKDEcn8NuYLc2ctqF0pIPiVZCkhbOk482Tn/AOtVlnwziUfD4IEheMwy6ZulJGJZovEdUbHZNzj3r0qlB5eOTbv4C5j6WJDdrPGjSKzOilSRr7FsDucZwal8a4HdvcrciGcLLbrFJDBLCssRBJKEuCrIc+nrXotKCs5b4cILSGIB10IBpkZWdc76Sy7HGcbe1WdKUClKUClKUClKUClKUClKUClKUClKUClKUClKUHAyrq05GogkLncgYBOPbJH41yJrIcwSGKWG/Hljk6Unt8LIQhb7pMPn2xUfmsm64lbWLOywNG00oUlTNgkKmR6eHP30GziukYkK6sR30kHH4VwfiEQDkuuIzpfxDwtsdJ9j4ht33FZPk4Wq3k8UNj8NJCoDvlTqVjlBsT3A1VoRwJQhCkhzKZteASZGJOSDsRg6cewHbFBPguFdQyMGU9iDkfOuys/xd5rS2LQdJ5WkBczuIkJbzHuANgMD5etV3L3Ml9LcKky2YjIbJhnDybAkYXUc79/lQbGlVfMHFZbeINDbvcMWClEIBAwTq39NgPvqBwHmS5nm0TWMtuuknqOwIyMYXYdzk/hQaImgYEZHb3qr5k4ZbTQ/+r/VRnqNlmVdgfNgjI37fSsZyzwmZ7G/FsrJDcFhZJISMKQVL+LdVOf4UHo4YV9zXnvI9vFbXpt5LXoXPRyJFmaVJUyNR32U5Ge3oaufyjcMWWwlcs46Mbuqo5VWbG2oDzAdwKDU10PfRiQRF1EjAsqFhrZR3IHcioPKn/sLX/Ij/kWsXz1xsWnFYZ9JYpayaVA7sdQUH2Ge59hQeju4AySAB3J2Ari1woXUWAXbxEjG/bf55rI8bllfgczzvHI7wFy0YxHhgCAO+Rj19a6Ix1YuFW3oVS4kGPsW6KVB+sjJ+FBuaV5jc88cQWGW4HQMVvcmFkKNrkBbC75wuMjcb759MVZw833VvNdR3fSk6Nt8ShiUqMZA6e+c7kb/AC/AN3XRa30cuem6vpJVtDBtLDupx2PyrD2PNd9G9lJcmF4r4hQkalWhLYKeLJ1jBGalfkxHgvP/AJkv+ooNrSlKBSlKBSlKBSlKBSlKBSlKBSlKBSlKBXF1yCNxkYyO4rlSgzM3IqPGY3ubxoyukoZhpK9sY09qkcU5Mt7iOJZDJrgAWOZXKzKAAPMO/b2q+pQU/L/K8Np1DGZHeUgyPK5d205A3P1q4pSgh8V4PDcx9O4QSJkNpbOMjsdvrUDhvJdjbyCWG3RJFzhhnI1DB7n2NXdKBSlKCo5k5Yivo1jmaQKrasRtp1HGBnY5A71EteSY44pI1nusSBRkzsWTQcjQceH5/KtFSgz/AAzkqCEyNqlkklQxtLLIWk0H7IO2kfT2rvt+VYUsTZgyGIoyElsvhiSfFjvv7Vc0oI9hZLDEkSZ0xqqLk5OFAAyffaoN9yxBNcrcSBiyxtFpz4Cj5DAjG/c+tW1KDIv+TS3MaxGa66KZxF1fAQTq0kAbjNXdtwJEuDMCdoVgRMDTGiEtt67nH7oqzpQZyTkO2MEsBMmiabrv4vFryG2ONhkdqmScrwNcPOwZmkh6DqT4DHnOMe/zzVvSgzXDOQLaCWNw0z9HPQSWQskOf8I/3zVlwPgEVoJBEWxLI0rajnxP3x7D5VZ0oIg4mhYKpDZcxnSfKyqznP7uPqal1FtOGRREmNFUsSSQN98Z+gyM47VK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6" name="Picture 8" descr="http://academic.brooklyn.cuny.edu/biology/bio4fv/page/lacta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100" y="1628800"/>
            <a:ext cx="691276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ZoneTexte 5"/>
          <p:cNvSpPr txBox="1"/>
          <p:nvPr/>
        </p:nvSpPr>
        <p:spPr>
          <a:xfrm>
            <a:off x="390972" y="5661248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Réaction réversible </a:t>
            </a:r>
            <a:r>
              <a:rPr lang="fr-FR" b="1" dirty="0" err="1" smtClean="0"/>
              <a:t>anaérobique,se</a:t>
            </a:r>
            <a:r>
              <a:rPr lang="fr-FR" b="1" dirty="0" smtClean="0"/>
              <a:t> déroulant dans le cytoplasme</a:t>
            </a:r>
          </a:p>
          <a:p>
            <a:r>
              <a:rPr lang="fr-FR" b="1" dirty="0" smtClean="0"/>
              <a:t>LDH est une enzyme ubiquitaire formée de 5 </a:t>
            </a:r>
            <a:r>
              <a:rPr lang="fr-FR" b="1" dirty="0" err="1" smtClean="0"/>
              <a:t>isoenzymes</a:t>
            </a:r>
            <a:r>
              <a:rPr lang="fr-FR" b="1" dirty="0" smtClean="0"/>
              <a:t>  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1525" y="304800"/>
            <a:ext cx="8743950" cy="675928"/>
          </a:xfrm>
        </p:spPr>
        <p:txBody>
          <a:bodyPr/>
          <a:lstStyle/>
          <a:p>
            <a:r>
              <a:rPr lang="fr-FR" sz="2800" dirty="0" smtClean="0"/>
              <a:t>Organisation cellulaire des </a:t>
            </a:r>
            <a:r>
              <a:rPr lang="fr-FR" sz="2800" dirty="0" err="1" smtClean="0"/>
              <a:t>mito</a:t>
            </a:r>
            <a:r>
              <a:rPr lang="fr-FR" sz="2800" dirty="0" smtClean="0"/>
              <a:t>.  </a:t>
            </a:r>
            <a:endParaRPr lang="fr-FR" sz="2800" dirty="0"/>
          </a:p>
        </p:txBody>
      </p:sp>
      <p:pic>
        <p:nvPicPr>
          <p:cNvPr id="4" name="Picture 1029" descr="http://www.microscopyu.net/articles/fluorescence/filtercubes/yfp/yfphyq/stains/images/yfpaf488oxphosa549cell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7476" y="1268760"/>
            <a:ext cx="504056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31" descr="http://www.microscopyu.com/articles/fluorescence/filtercubes/triple/dapifitctritc/images/dapifitctritcmrc5larg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964" y="1484784"/>
            <a:ext cx="440283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5719564" y="5733256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vert mitochondries dans les cellules hépatiques 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34988" y="587727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 orange  mitochondries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052" y="908720"/>
            <a:ext cx="7848872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ZoneTexte 2"/>
          <p:cNvSpPr txBox="1"/>
          <p:nvPr/>
        </p:nvSpPr>
        <p:spPr>
          <a:xfrm>
            <a:off x="1183060" y="11663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 les différents constituants de la chaîne respiratoire 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67036" y="5694347"/>
            <a:ext cx="8136904" cy="830997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fr-FR" dirty="0" smtClean="0"/>
              <a:t>Les quatre complexes sont  ancrées à la membrane interne avec l’</a:t>
            </a:r>
            <a:r>
              <a:rPr lang="fr-FR" dirty="0" err="1" smtClean="0"/>
              <a:t>ubiquinone</a:t>
            </a:r>
            <a:r>
              <a:rPr lang="fr-FR" dirty="0" smtClean="0"/>
              <a:t> et le cytochrome c comme composés mobiles  </a:t>
            </a:r>
            <a:endParaRPr lang="fr-F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9557" y="116632"/>
            <a:ext cx="7612335" cy="675928"/>
          </a:xfrm>
        </p:spPr>
        <p:txBody>
          <a:bodyPr/>
          <a:lstStyle/>
          <a:p>
            <a:r>
              <a:rPr lang="fr-FR" sz="3600" dirty="0" smtClean="0"/>
              <a:t>Chaîne respiratoire </a:t>
            </a:r>
            <a:endParaRPr lang="fr-FR" sz="3600" dirty="0"/>
          </a:p>
        </p:txBody>
      </p:sp>
      <p:pic>
        <p:nvPicPr>
          <p:cNvPr id="48132" name="Picture 4" descr="http://www.bio.davidson.edu/courses/molbio/molstudents/spring2003/bennett/ATPSynthas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012" y="1700808"/>
            <a:ext cx="5976664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ZoneTexte 3"/>
          <p:cNvSpPr txBox="1"/>
          <p:nvPr/>
        </p:nvSpPr>
        <p:spPr>
          <a:xfrm>
            <a:off x="1471092" y="1095127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Structure de l’ATP synthétase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231732" y="1340768"/>
            <a:ext cx="2232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Structure complexe permettant la synthèse de l’ATP à partir de l’ADP et le phosphore inorganique lors du passage des protons au milieu de cette structure 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606997" y="1052736"/>
          <a:ext cx="9217022" cy="47525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55981"/>
                <a:gridCol w="2943250"/>
                <a:gridCol w="3717791"/>
              </a:tblGrid>
              <a:tr h="752501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Le complexe 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Nombre de sous unités protéiniques</a:t>
                      </a:r>
                      <a:r>
                        <a:rPr lang="fr-FR" sz="2000" baseline="0" dirty="0" smtClean="0"/>
                        <a:t> 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Appellation 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63662"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CI</a:t>
                      </a:r>
                      <a:endParaRPr lang="fr-FR" sz="2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46</a:t>
                      </a:r>
                      <a:endParaRPr lang="fr-FR" sz="3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NADH</a:t>
                      </a:r>
                      <a:r>
                        <a:rPr lang="fr-FR" sz="24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déshydrogénase (</a:t>
                      </a:r>
                      <a:r>
                        <a:rPr lang="fr-FR" sz="1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NADH coenzyme Q réductase)</a:t>
                      </a:r>
                      <a:endParaRPr lang="fr-FR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67700"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CII</a:t>
                      </a:r>
                      <a:endParaRPr lang="fr-FR" sz="2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4</a:t>
                      </a:r>
                      <a:endParaRPr lang="fr-FR" sz="3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Succinate déshydrogénase </a:t>
                      </a:r>
                      <a:r>
                        <a:rPr lang="fr-F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</a:t>
                      </a:r>
                      <a:r>
                        <a:rPr lang="fr-FR" sz="180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succinate</a:t>
                      </a:r>
                      <a:r>
                        <a:rPr lang="fr-FR" sz="1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coenzyme Q réductase)</a:t>
                      </a:r>
                      <a:endParaRPr lang="fr-FR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63662"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CIII</a:t>
                      </a:r>
                      <a:endParaRPr lang="fr-FR" sz="2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11</a:t>
                      </a:r>
                      <a:endParaRPr lang="fr-FR" sz="3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Ubiquinol</a:t>
                      </a:r>
                      <a:r>
                        <a:rPr lang="fr-FR" sz="24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cytochrome c réductase </a:t>
                      </a:r>
                      <a:endParaRPr lang="fr-FR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52501"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CIV</a:t>
                      </a:r>
                      <a:endParaRPr lang="fr-FR" sz="2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13</a:t>
                      </a:r>
                      <a:endParaRPr lang="fr-FR" sz="3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Cytochrome oxydase </a:t>
                      </a:r>
                      <a:endParaRPr lang="fr-FR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52501"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CV</a:t>
                      </a:r>
                      <a:endParaRPr lang="fr-FR" sz="2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11</a:t>
                      </a:r>
                      <a:endParaRPr lang="fr-FR" sz="3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ATP synthétase </a:t>
                      </a:r>
                      <a:endParaRPr lang="fr-FR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327076" y="188640"/>
            <a:ext cx="7920880" cy="52322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Composition protéique de la chaîne respiratoire </a:t>
            </a:r>
            <a:endParaRPr lang="fr-FR" sz="2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111052" y="602128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jaune le complexe II  qui fait partie du  cycle de KREBS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1525" y="304800"/>
            <a:ext cx="8743950" cy="459904"/>
          </a:xfrm>
        </p:spPr>
        <p:txBody>
          <a:bodyPr/>
          <a:lstStyle/>
          <a:p>
            <a:r>
              <a:rPr lang="fr-FR" sz="3200" dirty="0" smtClean="0"/>
              <a:t>Chaîne respiratoire 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534988" y="1556792"/>
            <a:ext cx="91450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/>
              <a:t> oxydation des substrats réduits  principalement  le NADH2, FADH2 pour la production de l’énergie sous forme d’ATP</a:t>
            </a:r>
          </a:p>
          <a:p>
            <a:pPr>
              <a:buFont typeface="Wingdings" pitchFamily="2" charset="2"/>
              <a:buChar char="§"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les mécanismes explicatifs de cette synthèse repose sur </a:t>
            </a:r>
            <a:r>
              <a:rPr lang="fr-FR" sz="3200" dirty="0" smtClean="0">
                <a:solidFill>
                  <a:srgbClr val="FF0000"/>
                </a:solidFill>
              </a:rPr>
              <a:t>la  théorie chimiosmotique </a:t>
            </a:r>
            <a:endParaRPr lang="fr-FR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certains médicaments et certains poisons peuvent bloquer la respiration cellulaire </a:t>
            </a:r>
          </a:p>
          <a:p>
            <a:pPr>
              <a:buFont typeface="Wingdings" pitchFamily="2" charset="2"/>
              <a:buChar char="§"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certaines mutations touchant les protéines de la chaîne respiratoire peuvent âtre à l’origine de maladies graves notamment neuromusculaires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07196" y="188640"/>
            <a:ext cx="5544616" cy="504056"/>
          </a:xfrm>
        </p:spPr>
        <p:txBody>
          <a:bodyPr/>
          <a:lstStyle/>
          <a:p>
            <a:r>
              <a:rPr lang="fr-FR" sz="3200" dirty="0" smtClean="0"/>
              <a:t>Chaîne respiratoire 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967036" y="1268760"/>
            <a:ext cx="856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sz="2800" dirty="0" smtClean="0"/>
              <a:t> les constituants de la chaîne respiratoire sont distribués dans l’ordre croissant du potentiel d’oxydoréduction . Les électrons passent du complexe dont le potentiel redox est le plus bas vers le complexe </a:t>
            </a:r>
            <a:r>
              <a:rPr lang="fr-FR" sz="2800" dirty="0" err="1" smtClean="0"/>
              <a:t>rédox</a:t>
            </a:r>
            <a:r>
              <a:rPr lang="fr-FR" sz="2800" dirty="0" smtClean="0"/>
              <a:t> le plus élevé ( voir schéma prochaine diapositive).</a:t>
            </a:r>
          </a:p>
          <a:p>
            <a:pPr algn="just">
              <a:buFont typeface="Wingdings" pitchFamily="2" charset="2"/>
              <a:buChar char="§"/>
            </a:pPr>
            <a:endParaRPr lang="fr-FR" sz="2800" dirty="0" smtClean="0"/>
          </a:p>
          <a:p>
            <a:pPr algn="just"/>
            <a:endParaRPr lang="fr-FR" sz="2800" dirty="0" smtClean="0"/>
          </a:p>
          <a:p>
            <a:pPr algn="just">
              <a:buFont typeface="Wingdings" pitchFamily="2" charset="2"/>
              <a:buChar char="§"/>
            </a:pPr>
            <a:r>
              <a:rPr lang="fr-FR" sz="2800" dirty="0" smtClean="0"/>
              <a:t> l’énergie libérée par le transfert des électrons dans la chaîne respiratoire permettra à pomper les protons H+ de la matrice mitochondriale vers l’espace inter membranaire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057" y="44624"/>
            <a:ext cx="9896027" cy="792088"/>
          </a:xfrm>
        </p:spPr>
        <p:txBody>
          <a:bodyPr/>
          <a:lstStyle/>
          <a:p>
            <a:r>
              <a:rPr lang="fr-FR" sz="3200" dirty="0" smtClean="0"/>
              <a:t>Potentiels redox standard de certains composés de la CR </a:t>
            </a:r>
            <a:endParaRPr lang="fr-FR" sz="3200" dirty="0"/>
          </a:p>
        </p:txBody>
      </p:sp>
      <p:pic>
        <p:nvPicPr>
          <p:cNvPr id="47106" name="Picture 2" descr="http://www.ulysse.u-bordeaux.fr/atelier/ikramer/biocell_diffusion/gbb.cel.fa.107.b3/content/images/12_oxido-redox_potenti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956" y="1124744"/>
            <a:ext cx="7344816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ZoneTexte 3"/>
          <p:cNvSpPr txBox="1"/>
          <p:nvPr/>
        </p:nvSpPr>
        <p:spPr>
          <a:xfrm>
            <a:off x="7807796" y="1268760"/>
            <a:ext cx="2448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Plus le potentiel  redox est élevé ,plus est la tendance de la forme oxydée à accepter des électrons  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1012" y="188640"/>
            <a:ext cx="9268519" cy="1143000"/>
          </a:xfrm>
        </p:spPr>
        <p:txBody>
          <a:bodyPr/>
          <a:lstStyle/>
          <a:p>
            <a:r>
              <a:rPr lang="fr-FR" sz="2400" dirty="0" smtClean="0"/>
              <a:t>ETUDE DES DIFFERENTES ETAPES DE </a:t>
            </a:r>
            <a:br>
              <a:rPr lang="fr-FR" sz="2400" dirty="0" smtClean="0"/>
            </a:br>
            <a:r>
              <a:rPr lang="fr-FR" sz="2400" dirty="0" smtClean="0"/>
              <a:t>LA PHOSPHORYLATION OXYDATIVE 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191683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CI   :  NADH, H+ 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967036" y="299695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             QH2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0932" y="422108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CII   :  FADH2  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3271292" y="2996952"/>
            <a:ext cx="3748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CIII: 2 cytochrome c (Fe3+) 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7087716" y="2996952"/>
            <a:ext cx="2996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2 cytochrome c(Fe2+) 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3631332" y="4581128"/>
            <a:ext cx="811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2 H+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375748" y="436510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½ O2   +  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8743900" y="4365104"/>
            <a:ext cx="811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2 H+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8239844" y="537321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H2O</a:t>
            </a:r>
            <a:endParaRPr lang="fr-FR" dirty="0"/>
          </a:p>
        </p:txBody>
      </p:sp>
      <p:cxnSp>
        <p:nvCxnSpPr>
          <p:cNvPr id="33" name="Connecteur droit 32"/>
          <p:cNvCxnSpPr/>
          <p:nvPr/>
        </p:nvCxnSpPr>
        <p:spPr bwMode="auto">
          <a:xfrm flipH="1">
            <a:off x="5071492" y="3933056"/>
            <a:ext cx="316835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Connecteur droit 34"/>
          <p:cNvCxnSpPr/>
          <p:nvPr/>
        </p:nvCxnSpPr>
        <p:spPr bwMode="auto">
          <a:xfrm>
            <a:off x="8239844" y="3429000"/>
            <a:ext cx="0" cy="86409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Connecteur droit avec flèche 37"/>
          <p:cNvCxnSpPr/>
          <p:nvPr/>
        </p:nvCxnSpPr>
        <p:spPr bwMode="auto">
          <a:xfrm flipV="1">
            <a:off x="5071492" y="3458617"/>
            <a:ext cx="1863" cy="4744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1605" y="-27384"/>
            <a:ext cx="6676231" cy="648072"/>
          </a:xfrm>
        </p:spPr>
        <p:txBody>
          <a:bodyPr/>
          <a:lstStyle/>
          <a:p>
            <a:r>
              <a:rPr lang="fr-FR" sz="3200" dirty="0" smtClean="0"/>
              <a:t>Inhibiteur de la CR </a:t>
            </a:r>
            <a:endParaRPr lang="fr-FR" sz="3200" dirty="0"/>
          </a:p>
        </p:txBody>
      </p:sp>
      <p:pic>
        <p:nvPicPr>
          <p:cNvPr id="3074" name="Picture 2" descr="http://intranet.tdmu.edu.ua/data/kafedra/internal/i_nurse/classes_stud/en/BSN-(4y)/2%20year/Biochemistry/08%20Introduction%20to%20%20metabolism.%20General%20pathways%20of%20metabolism%20in%20the%20organism.%20Bioenergetics.files/image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9124" y="980728"/>
            <a:ext cx="7272808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ZoneTexte 4"/>
          <p:cNvSpPr txBox="1"/>
          <p:nvPr/>
        </p:nvSpPr>
        <p:spPr>
          <a:xfrm>
            <a:off x="102940" y="4797152"/>
            <a:ext cx="100400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B050"/>
                </a:solidFill>
              </a:rPr>
              <a:t>La roténone </a:t>
            </a:r>
            <a:r>
              <a:rPr lang="fr-FR" sz="2000" dirty="0" smtClean="0"/>
              <a:t>: est un poison utilisé pour la pêche , il est extrait des racines de certaines légumineuses</a:t>
            </a:r>
          </a:p>
          <a:p>
            <a:r>
              <a:rPr lang="fr-FR" sz="2000" b="1" dirty="0" err="1" smtClean="0">
                <a:solidFill>
                  <a:srgbClr val="00B050"/>
                </a:solidFill>
              </a:rPr>
              <a:t>Malonate</a:t>
            </a:r>
            <a:r>
              <a:rPr lang="fr-FR" sz="2000" b="1" dirty="0" smtClean="0"/>
              <a:t> </a:t>
            </a:r>
            <a:r>
              <a:rPr lang="fr-FR" sz="2000" dirty="0" smtClean="0"/>
              <a:t>: est un diacide </a:t>
            </a:r>
          </a:p>
          <a:p>
            <a:r>
              <a:rPr lang="fr-FR" sz="2000" b="1" dirty="0" smtClean="0">
                <a:solidFill>
                  <a:srgbClr val="00B050"/>
                </a:solidFill>
              </a:rPr>
              <a:t>L’</a:t>
            </a:r>
            <a:r>
              <a:rPr lang="fr-FR" sz="2000" b="1" dirty="0" err="1" smtClean="0">
                <a:solidFill>
                  <a:srgbClr val="00B050"/>
                </a:solidFill>
              </a:rPr>
              <a:t>antimycine</a:t>
            </a:r>
            <a:r>
              <a:rPr lang="fr-FR" sz="2000" b="1" dirty="0" smtClean="0">
                <a:solidFill>
                  <a:srgbClr val="00B050"/>
                </a:solidFill>
              </a:rPr>
              <a:t> a</a:t>
            </a:r>
            <a:r>
              <a:rPr lang="fr-FR" sz="2000" dirty="0" smtClean="0">
                <a:solidFill>
                  <a:srgbClr val="00B050"/>
                </a:solidFill>
              </a:rPr>
              <a:t>: </a:t>
            </a:r>
            <a:r>
              <a:rPr lang="fr-FR" sz="2000" dirty="0" smtClean="0"/>
              <a:t>produite à partir des bactéries genre </a:t>
            </a:r>
            <a:r>
              <a:rPr lang="fr-FR" sz="2000" i="1" dirty="0" err="1" smtClean="0"/>
              <a:t>streptomyces</a:t>
            </a:r>
            <a:endParaRPr lang="fr-FR" sz="2000" b="1" i="1" dirty="0" smtClean="0">
              <a:solidFill>
                <a:srgbClr val="00B050"/>
              </a:solidFill>
            </a:endParaRPr>
          </a:p>
          <a:p>
            <a:r>
              <a:rPr lang="fr-FR" sz="2000" b="1" dirty="0" err="1" smtClean="0">
                <a:solidFill>
                  <a:srgbClr val="00B050"/>
                </a:solidFill>
              </a:rPr>
              <a:t>Oligomycine</a:t>
            </a:r>
            <a:r>
              <a:rPr lang="fr-FR" sz="2000" b="1" dirty="0" smtClean="0">
                <a:solidFill>
                  <a:srgbClr val="00B050"/>
                </a:solidFill>
              </a:rPr>
              <a:t> : </a:t>
            </a:r>
            <a:r>
              <a:rPr lang="fr-FR" sz="2000" b="1" dirty="0" smtClean="0"/>
              <a:t>c’est antibiotique </a:t>
            </a:r>
            <a:r>
              <a:rPr lang="fr-FR" sz="2000" dirty="0" smtClean="0"/>
              <a:t> 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1525" y="304800"/>
            <a:ext cx="8743950" cy="387896"/>
          </a:xfrm>
        </p:spPr>
        <p:txBody>
          <a:bodyPr/>
          <a:lstStyle/>
          <a:p>
            <a:r>
              <a:rPr lang="fr-FR" sz="2800" dirty="0" smtClean="0"/>
              <a:t>THEORIE CHIMIOSMOTIQUE I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751012" y="1268760"/>
            <a:ext cx="907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chimiosmose relie le transport des électrons à la synthèse de l’ATP     </a:t>
            </a:r>
            <a:r>
              <a:rPr lang="fr-FR" b="1" i="1" dirty="0" smtClean="0"/>
              <a:t>( théorie de Peter Mitchell) </a:t>
            </a:r>
            <a:endParaRPr lang="fr-FR" b="1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679004" y="2492896"/>
            <a:ext cx="9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passage des électrons dans la chaîne respiratoire  génère un gradient transmembranaire , secondaire au passage des protons H+, à travers les complexes I, III et IV, de la matrice vers </a:t>
            </a:r>
            <a:r>
              <a:rPr lang="fr-FR" smtClean="0"/>
              <a:t>l’espace </a:t>
            </a:r>
            <a:r>
              <a:rPr lang="fr-FR" smtClean="0"/>
              <a:t>inter membranaire </a:t>
            </a:r>
            <a:r>
              <a:rPr lang="fr-FR" dirty="0" smtClean="0"/>
              <a:t>.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51012" y="5190291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déséquilibre protonique, où l’espace </a:t>
            </a:r>
            <a:r>
              <a:rPr lang="fr-FR" dirty="0" err="1" smtClean="0"/>
              <a:t>intermembranaire</a:t>
            </a:r>
            <a:r>
              <a:rPr lang="fr-FR" dirty="0" smtClean="0"/>
              <a:t> est plus acide que la matrice ,</a:t>
            </a:r>
            <a:r>
              <a:rPr lang="fr-FR" b="1" i="1" dirty="0" smtClean="0">
                <a:solidFill>
                  <a:srgbClr val="FF0000"/>
                </a:solidFill>
              </a:rPr>
              <a:t> génère un gradient électrochimique  </a:t>
            </a:r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51012" y="4038163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chaque paire d’électrons cédée par le NADH, 10 protons sont pompés vers l’espace </a:t>
            </a:r>
            <a:r>
              <a:rPr lang="fr-FR" dirty="0" smtClean="0"/>
              <a:t>inter membranaire. 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 bwMode="auto">
          <a:xfrm>
            <a:off x="5935588" y="3645024"/>
            <a:ext cx="4104456" cy="158417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1525" y="116632"/>
            <a:ext cx="8743950" cy="648072"/>
          </a:xfrm>
        </p:spPr>
        <p:txBody>
          <a:bodyPr/>
          <a:lstStyle/>
          <a:p>
            <a:r>
              <a:rPr lang="fr-FR" sz="2800" dirty="0" smtClean="0"/>
              <a:t>Passage du pyruvate dans les mitochondries </a:t>
            </a:r>
            <a:endParaRPr lang="fr-FR" sz="2800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988" y="1124744"/>
            <a:ext cx="5256584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ZoneTexte 5"/>
          <p:cNvSpPr txBox="1"/>
          <p:nvPr/>
        </p:nvSpPr>
        <p:spPr>
          <a:xfrm>
            <a:off x="895028" y="249289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Cytoplasme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567436" y="206084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solidFill>
                  <a:schemeClr val="bg1"/>
                </a:solidFill>
              </a:rPr>
              <a:t>Matrice </a:t>
            </a:r>
            <a:endParaRPr lang="fr-FR" sz="1800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911252" y="6237312"/>
            <a:ext cx="252028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Membrane interne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863580" y="1196752"/>
            <a:ext cx="4423420" cy="461665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fr-FR" dirty="0" smtClean="0"/>
              <a:t>Mécanisme de </a:t>
            </a:r>
            <a:r>
              <a:rPr lang="fr-FR" dirty="0" err="1" smtClean="0"/>
              <a:t>symport</a:t>
            </a:r>
            <a:r>
              <a:rPr lang="fr-FR" dirty="0" smtClean="0"/>
              <a:t> de proton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079604" y="378904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 NADH ne peut en aucun cas traverser la membrane mitochondriale interne.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1525" y="188640"/>
            <a:ext cx="8743950" cy="432048"/>
          </a:xfrm>
        </p:spPr>
        <p:txBody>
          <a:bodyPr/>
          <a:lstStyle/>
          <a:p>
            <a:r>
              <a:rPr lang="fr-FR" sz="3200" dirty="0" smtClean="0"/>
              <a:t>THEORIE CHIMIOSMOTIQUE II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967036" y="1700808"/>
            <a:ext cx="9319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 gradient électrochimique est en soit un potentiel énergétique très important qui sera utilisé pour faire fonctionner la pompe ATP synthétase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111052" y="3174067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passage des protons à travers cette pompe l’actionne pour transformer  Pi  + ADP en ATP 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183060" y="450912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L’ATP synthétisée peut quitter la mitochondrie grâce au système navette incrusté dans la membrane interne </a:t>
            </a:r>
            <a:endParaRPr lang="fr-F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7076" y="44624"/>
            <a:ext cx="7416824" cy="576064"/>
          </a:xfrm>
        </p:spPr>
        <p:txBody>
          <a:bodyPr/>
          <a:lstStyle/>
          <a:p>
            <a:r>
              <a:rPr lang="fr-FR" sz="2800" dirty="0" smtClean="0"/>
              <a:t>LA THEORIE CHIMIOSMOTIQUE III </a:t>
            </a:r>
            <a:endParaRPr lang="fr-FR" sz="2800" dirty="0"/>
          </a:p>
        </p:txBody>
      </p:sp>
      <p:pic>
        <p:nvPicPr>
          <p:cNvPr id="1027" name="Picture 3" descr="C:\Users\HOME\Pictures\img329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399084" y="864096"/>
            <a:ext cx="7194135" cy="5733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ZoneTexte 3"/>
          <p:cNvSpPr txBox="1"/>
          <p:nvPr/>
        </p:nvSpPr>
        <p:spPr>
          <a:xfrm>
            <a:off x="4927476" y="6228021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Différence de potentiel </a:t>
            </a:r>
            <a:endParaRPr lang="fr-FR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67036" y="149731"/>
            <a:ext cx="907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la pratique : rôle du 2,3 </a:t>
            </a:r>
            <a:r>
              <a:rPr lang="fr-FR" dirty="0" err="1" smtClean="0"/>
              <a:t>Diphosphoglycérate</a:t>
            </a:r>
            <a:r>
              <a:rPr lang="fr-FR" dirty="0" smtClean="0"/>
              <a:t> sur l’affinité de l’hémoglobine 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7116" y="1268760"/>
            <a:ext cx="68961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5308" y="1340768"/>
            <a:ext cx="17335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3540" y="3068960"/>
            <a:ext cx="1562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1524" y="116632"/>
            <a:ext cx="9196511" cy="936104"/>
          </a:xfrm>
        </p:spPr>
        <p:txBody>
          <a:bodyPr/>
          <a:lstStyle/>
          <a:p>
            <a:r>
              <a:rPr lang="fr-FR" sz="3600" dirty="0" smtClean="0"/>
              <a:t>Transformation du Pyruvate en Oxaloacétate </a:t>
            </a:r>
            <a:endParaRPr lang="fr-FR" sz="3600" dirty="0"/>
          </a:p>
        </p:txBody>
      </p:sp>
      <p:pic>
        <p:nvPicPr>
          <p:cNvPr id="20486" name="Picture 6" descr="http://oregonstate.edu/instruct/bb450/spring13/stryer7/16/unnumbered_16_p48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948" y="1340768"/>
            <a:ext cx="7200800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ZoneTexte 3"/>
          <p:cNvSpPr txBox="1"/>
          <p:nvPr/>
        </p:nvSpPr>
        <p:spPr>
          <a:xfrm>
            <a:off x="7519764" y="2276872"/>
            <a:ext cx="2520280" cy="1938992"/>
          </a:xfrm>
          <a:prstGeom prst="rect">
            <a:avLst/>
          </a:prstGeom>
          <a:solidFill>
            <a:schemeClr val="accent1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Cette voie n’est pas la principale voie suivie par le pyruvate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intramitochondrial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1525" y="304800"/>
            <a:ext cx="8743950" cy="747936"/>
          </a:xfrm>
        </p:spPr>
        <p:txBody>
          <a:bodyPr/>
          <a:lstStyle/>
          <a:p>
            <a:r>
              <a:rPr lang="fr-FR" sz="2800" dirty="0" smtClean="0"/>
              <a:t>Transformation du Pyruvate en </a:t>
            </a:r>
            <a:r>
              <a:rPr lang="fr-FR" sz="2800" dirty="0" err="1" smtClean="0"/>
              <a:t>Oxaloacétate</a:t>
            </a:r>
            <a:r>
              <a:rPr lang="fr-FR" sz="2800" dirty="0" smtClean="0"/>
              <a:t> et destinées de l’AOA </a:t>
            </a:r>
            <a:endParaRPr lang="fr-FR" sz="2800" dirty="0"/>
          </a:p>
        </p:txBody>
      </p:sp>
      <p:pic>
        <p:nvPicPr>
          <p:cNvPr id="21506" name="Picture 2" descr="http://guweb2.gonzaga.edu/faculty/cronk/biochem/images/pyruvate_carboxylase_rx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054" y="1700808"/>
            <a:ext cx="7554838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3020" y="44624"/>
            <a:ext cx="8743950" cy="576064"/>
          </a:xfrm>
        </p:spPr>
        <p:txBody>
          <a:bodyPr/>
          <a:lstStyle/>
          <a:p>
            <a:r>
              <a:rPr lang="fr-FR" sz="3200" dirty="0" smtClean="0"/>
              <a:t>Transformation du pyruvate en </a:t>
            </a:r>
            <a:r>
              <a:rPr lang="fr-FR" sz="3200" dirty="0" err="1" smtClean="0"/>
              <a:t>Acétyl</a:t>
            </a:r>
            <a:r>
              <a:rPr lang="fr-FR" sz="3200" dirty="0" smtClean="0"/>
              <a:t>-</a:t>
            </a:r>
            <a:r>
              <a:rPr lang="fr-FR" sz="3200" dirty="0" err="1" smtClean="0"/>
              <a:t>CoA</a:t>
            </a:r>
            <a:endParaRPr lang="fr-FR" sz="3200" dirty="0"/>
          </a:p>
        </p:txBody>
      </p:sp>
      <p:pic>
        <p:nvPicPr>
          <p:cNvPr id="24578" name="Picture 2" descr="https://encrypted-tbn1.gstatic.com/images?q=tbn:ANd9GcT-hoV04huWyCJCKu3jkTU7TTIvRFn337TQBFuJROZN-ckFbB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020" y="1772816"/>
            <a:ext cx="7344816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ZoneTexte 4"/>
          <p:cNvSpPr txBox="1"/>
          <p:nvPr/>
        </p:nvSpPr>
        <p:spPr>
          <a:xfrm>
            <a:off x="1183060" y="5877272"/>
            <a:ext cx="7344816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Pyruvate déshydrogénase = pyruvate décarboxylase 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7303740" y="951111"/>
            <a:ext cx="2983260" cy="461665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fr-FR" b="1" dirty="0" smtClean="0"/>
              <a:t>réaction irréversible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23020" y="188640"/>
            <a:ext cx="9145016" cy="676275"/>
          </a:xfr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fr-FR" sz="3200" dirty="0" smtClean="0"/>
              <a:t>Mécanisme d’action de la pyruvate déshydrogénase  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565920" y="1700808"/>
            <a:ext cx="97210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système enzymatique conduisant à la formation  de l’</a:t>
            </a:r>
            <a:r>
              <a:rPr lang="fr-FR" dirty="0" err="1" smtClean="0"/>
              <a:t>Acétyl</a:t>
            </a:r>
            <a:r>
              <a:rPr lang="fr-FR" dirty="0" smtClean="0"/>
              <a:t>-COA utilise   5 Coenzymes   : </a:t>
            </a:r>
            <a:r>
              <a:rPr lang="fr-FR" sz="2800" b="1" dirty="0" smtClean="0"/>
              <a:t>TPP, acide </a:t>
            </a:r>
            <a:r>
              <a:rPr lang="fr-FR" sz="2800" b="1" dirty="0" err="1" smtClean="0"/>
              <a:t>lipoïque</a:t>
            </a:r>
            <a:r>
              <a:rPr lang="fr-FR" sz="2800" b="1" dirty="0" smtClean="0"/>
              <a:t>, COA, NAD+ et le FAD </a:t>
            </a:r>
            <a:endParaRPr lang="fr-FR" sz="2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06996" y="3789040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TPP: thiamine pyrophosphate ( vitamine B1)</a:t>
            </a:r>
          </a:p>
          <a:p>
            <a:r>
              <a:rPr lang="fr-FR" dirty="0" smtClean="0"/>
              <a:t>NAD: Nicotine Adénine Di nucléotide</a:t>
            </a:r>
          </a:p>
          <a:p>
            <a:r>
              <a:rPr lang="fr-FR" dirty="0" smtClean="0"/>
              <a:t>FAD: Flavine Adénine Di nucléotide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1525" y="44624"/>
            <a:ext cx="8743950" cy="576064"/>
          </a:xfrm>
        </p:spPr>
        <p:txBody>
          <a:bodyPr/>
          <a:lstStyle/>
          <a:p>
            <a:r>
              <a:rPr lang="fr-FR" sz="2800" dirty="0" smtClean="0"/>
              <a:t>Mécanisme d’action de la pyruvate déshydrogénase  </a:t>
            </a:r>
            <a:endParaRPr lang="fr-FR" sz="2800" dirty="0"/>
          </a:p>
        </p:txBody>
      </p:sp>
      <p:pic>
        <p:nvPicPr>
          <p:cNvPr id="22530" name="Picture 2" descr="http://themedicalbiochemistrypage.org/images/pdhrx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972" y="1196752"/>
            <a:ext cx="5400600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ZoneTexte 4"/>
          <p:cNvSpPr txBox="1"/>
          <p:nvPr/>
        </p:nvSpPr>
        <p:spPr>
          <a:xfrm>
            <a:off x="6007596" y="1556792"/>
            <a:ext cx="4464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complexe pyruvate déshydrogénase est formé de 3 enzymes  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Pyruvate déshydrogénase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>
                <a:solidFill>
                  <a:srgbClr val="FF0000"/>
                </a:solidFill>
              </a:rPr>
              <a:t>Dihydrolipoyl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transacétylase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>
                <a:solidFill>
                  <a:srgbClr val="00B050"/>
                </a:solidFill>
              </a:rPr>
              <a:t>Dihydrolipoyl</a:t>
            </a:r>
            <a:r>
              <a:rPr lang="fr-FR" dirty="0" smtClean="0">
                <a:solidFill>
                  <a:srgbClr val="00B050"/>
                </a:solidFill>
              </a:rPr>
              <a:t> déshydrogénase </a:t>
            </a:r>
            <a:endParaRPr lang="fr-F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Squares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99"/>
      </a:lt2>
      <a:accent1>
        <a:srgbClr val="FFFF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FFFF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SQUAR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SQUAR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SQUAR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SQUAR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SQUAR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SQUAR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SQUAR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SQUAR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SQUAR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SQUAR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SQUAR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SQUAR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SQUAR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3Squares</Template>
  <TotalTime>1692</TotalTime>
  <Words>1326</Words>
  <Application>Microsoft Office PowerPoint</Application>
  <PresentationFormat>Diapositives 35 mm</PresentationFormat>
  <Paragraphs>176</Paragraphs>
  <Slides>42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3" baseType="lpstr">
      <vt:lpstr>3Squares</vt:lpstr>
      <vt:lpstr>Destinées du pyruvate et cycle tricarboxylique </vt:lpstr>
      <vt:lpstr>Diapositive 2</vt:lpstr>
      <vt:lpstr>Transformation du pyruvate en lactate  </vt:lpstr>
      <vt:lpstr>Passage du pyruvate dans les mitochondries </vt:lpstr>
      <vt:lpstr>Transformation du Pyruvate en Oxaloacétate </vt:lpstr>
      <vt:lpstr>Transformation du Pyruvate en Oxaloacétate et destinées de l’AOA </vt:lpstr>
      <vt:lpstr>Transformation du pyruvate en Acétyl-CoA</vt:lpstr>
      <vt:lpstr>Mécanisme d’action de la pyruvate déshydrogénase  </vt:lpstr>
      <vt:lpstr>Mécanisme d’action de la pyruvate déshydrogénase  </vt:lpstr>
      <vt:lpstr>Contrôle de l’activité de PDSH </vt:lpstr>
      <vt:lpstr>Cycle de l’acide Citrique : catabolisme de l’Actétyl COA</vt:lpstr>
      <vt:lpstr>Diapositive 12</vt:lpstr>
      <vt:lpstr>INTRODUCTION </vt:lpstr>
      <vt:lpstr>Les étapes du CK</vt:lpstr>
      <vt:lpstr>Deuxième étape: Isomérisation du citrate en isocitrate </vt:lpstr>
      <vt:lpstr>Troisième étape: déshydrogénation et décarboxylation de l’isocitrate en α cétoglutarate </vt:lpstr>
      <vt:lpstr>Quatrième étape : formation du succinyl CoA </vt:lpstr>
      <vt:lpstr>Cinquième étape : formation du succinate </vt:lpstr>
      <vt:lpstr>Sixième étape: succinate en fumarate </vt:lpstr>
      <vt:lpstr>Septième étape: fumarate en malate </vt:lpstr>
      <vt:lpstr>Huitième étape: déshydrogénation du malate en oxaloacétate  </vt:lpstr>
      <vt:lpstr>Diapositive 22</vt:lpstr>
      <vt:lpstr>BILAN DU CYCLE TRICARBOXYLIQUE </vt:lpstr>
      <vt:lpstr>Diapositive 24</vt:lpstr>
      <vt:lpstr>REGULATION DU CK</vt:lpstr>
      <vt:lpstr>Importance métabolique du cycle tricarboxylique </vt:lpstr>
      <vt:lpstr>Relations entre CK et cycle de l’urée </vt:lpstr>
      <vt:lpstr>CHAINE RESPIRATOIRE ET OXYDATION PHOSPHORYLANTE </vt:lpstr>
      <vt:lpstr>RAPPELS CYTOLOGIQUES </vt:lpstr>
      <vt:lpstr>Organisation cellulaire des mito.  </vt:lpstr>
      <vt:lpstr>Diapositive 31</vt:lpstr>
      <vt:lpstr>Chaîne respiratoire </vt:lpstr>
      <vt:lpstr>Diapositive 33</vt:lpstr>
      <vt:lpstr>Chaîne respiratoire </vt:lpstr>
      <vt:lpstr>Chaîne respiratoire </vt:lpstr>
      <vt:lpstr>Potentiels redox standard de certains composés de la CR </vt:lpstr>
      <vt:lpstr>ETUDE DES DIFFERENTES ETAPES DE  LA PHOSPHORYLATION OXYDATIVE </vt:lpstr>
      <vt:lpstr>Inhibiteur de la CR </vt:lpstr>
      <vt:lpstr>THEORIE CHIMIOSMOTIQUE I</vt:lpstr>
      <vt:lpstr>THEORIE CHIMIOSMOTIQUE II</vt:lpstr>
      <vt:lpstr>LA THEORIE CHIMIOSMOTIQUE III </vt:lpstr>
      <vt:lpstr>Diapositive 42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gggggggggggggggggggg</dc:title>
  <dc:creator>HOME</dc:creator>
  <cp:lastModifiedBy>HOME</cp:lastModifiedBy>
  <cp:revision>210</cp:revision>
  <dcterms:created xsi:type="dcterms:W3CDTF">2012-09-14T10:09:29Z</dcterms:created>
  <dcterms:modified xsi:type="dcterms:W3CDTF">2014-01-19T20:14:08Z</dcterms:modified>
</cp:coreProperties>
</file>