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60" r:id="rId2"/>
    <p:sldId id="261" r:id="rId3"/>
    <p:sldId id="273" r:id="rId4"/>
    <p:sldId id="262" r:id="rId5"/>
    <p:sldId id="263" r:id="rId6"/>
    <p:sldId id="299" r:id="rId7"/>
    <p:sldId id="264" r:id="rId8"/>
    <p:sldId id="265" r:id="rId9"/>
    <p:sldId id="266" r:id="rId10"/>
    <p:sldId id="269" r:id="rId11"/>
    <p:sldId id="300" r:id="rId12"/>
    <p:sldId id="301" r:id="rId13"/>
    <p:sldId id="302" r:id="rId14"/>
    <p:sldId id="309" r:id="rId15"/>
    <p:sldId id="267" r:id="rId16"/>
    <p:sldId id="268" r:id="rId17"/>
    <p:sldId id="274" r:id="rId18"/>
    <p:sldId id="275" r:id="rId19"/>
    <p:sldId id="271" r:id="rId20"/>
    <p:sldId id="272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5" r:id="rId29"/>
    <p:sldId id="287" r:id="rId30"/>
    <p:sldId id="292" r:id="rId31"/>
    <p:sldId id="289" r:id="rId32"/>
    <p:sldId id="294" r:id="rId33"/>
    <p:sldId id="295" r:id="rId34"/>
    <p:sldId id="296" r:id="rId35"/>
    <p:sldId id="297" r:id="rId36"/>
    <p:sldId id="298" r:id="rId37"/>
    <p:sldId id="306" r:id="rId38"/>
    <p:sldId id="303" r:id="rId39"/>
    <p:sldId id="307" r:id="rId40"/>
    <p:sldId id="308" r:id="rId41"/>
    <p:sldId id="310" r:id="rId42"/>
    <p:sldId id="288" r:id="rId43"/>
    <p:sldId id="304" r:id="rId44"/>
    <p:sldId id="305" r:id="rId45"/>
    <p:sldId id="293" r:id="rId46"/>
  </p:sldIdLst>
  <p:sldSz cx="10287000" cy="6858000" type="35mm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/>
    <p:restoredTop sz="86410"/>
  </p:normalViewPr>
  <p:slideViewPr>
    <p:cSldViewPr>
      <p:cViewPr varScale="1">
        <p:scale>
          <a:sx n="68" d="100"/>
          <a:sy n="68" d="100"/>
        </p:scale>
        <p:origin x="-612" y="-90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3600" y="692150"/>
            <a:ext cx="51308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En France le screening est systématique depuis 1975</a:t>
            </a:r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Initialement reconnue et décrite en 1934 par </a:t>
            </a:r>
            <a:r>
              <a:rPr lang="fr-F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Folling</a:t>
            </a:r>
            <a:r>
              <a:rPr lang="fr-F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, médecin norvégien, clinicien et biochimiste, la phénylcétonurie est l'une des plus fréquentes et des plus graves maladies métaboliques avec une évolution naturelle qui conduit inéluctablement à un retard important des acquisitions psychomotrices.</a:t>
            </a:r>
          </a:p>
          <a:p>
            <a:r>
              <a:rPr lang="fr-F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Depuis 1972 , en France, 1600 patients ont été diagnostiqués et traités</a:t>
            </a:r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Prévalence 1/200 000 naissance</a:t>
            </a:r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Fréquence élevée au canada 1/2000 naissances </a:t>
            </a:r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MSUD : </a:t>
            </a:r>
            <a:r>
              <a:rPr lang="fr-FR" dirty="0" err="1" smtClean="0"/>
              <a:t>maple</a:t>
            </a:r>
            <a:r>
              <a:rPr lang="fr-FR" dirty="0" smtClean="0"/>
              <a:t> </a:t>
            </a:r>
            <a:r>
              <a:rPr lang="fr-FR" dirty="0" err="1" smtClean="0"/>
              <a:t>sirup</a:t>
            </a:r>
            <a:r>
              <a:rPr lang="fr-FR" dirty="0" smtClean="0"/>
              <a:t> urine </a:t>
            </a:r>
            <a:r>
              <a:rPr lang="fr-FR" dirty="0" err="1" smtClean="0"/>
              <a:t>disease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1200" b="1" dirty="0" smtClean="0"/>
              <a:t>α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céto</a:t>
            </a:r>
            <a:r>
              <a:rPr lang="fr-FR" sz="1200" b="1" dirty="0" smtClean="0"/>
              <a:t>-acide déshydrogénase = décarboxylase des acides </a:t>
            </a:r>
            <a:r>
              <a:rPr lang="fr-FR" sz="1200" b="1" baseline="0" dirty="0" smtClean="0"/>
              <a:t> alpha cétoniques ramifiés</a:t>
            </a:r>
            <a:endParaRPr lang="fr-FR" b="1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29488" y="304800"/>
            <a:ext cx="2185987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71525" y="304800"/>
            <a:ext cx="6405563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71525" y="16764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6764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304800"/>
            <a:ext cx="874395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676400"/>
            <a:ext cx="87439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257175" y="228600"/>
            <a:ext cx="428625" cy="381000"/>
          </a:xfrm>
          <a:prstGeom prst="cube">
            <a:avLst>
              <a:gd name="adj" fmla="val 24981"/>
            </a:avLst>
          </a:prstGeom>
          <a:gradFill rotWithShape="0">
            <a:gsLst>
              <a:gs pos="0">
                <a:srgbClr val="FFFF99"/>
              </a:gs>
              <a:gs pos="50000">
                <a:srgbClr val="FFFF99">
                  <a:gamma/>
                  <a:shade val="49804"/>
                  <a:invGamma/>
                </a:srgbClr>
              </a:gs>
              <a:gs pos="100000">
                <a:srgbClr val="FFFF99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257175" y="685800"/>
            <a:ext cx="428625" cy="381000"/>
          </a:xfrm>
          <a:prstGeom prst="cube">
            <a:avLst>
              <a:gd name="adj" fmla="val 24981"/>
            </a:avLst>
          </a:prstGeom>
          <a:gradFill rotWithShape="0">
            <a:gsLst>
              <a:gs pos="0">
                <a:srgbClr val="FFFF99"/>
              </a:gs>
              <a:gs pos="50000">
                <a:srgbClr val="FFFF99">
                  <a:gamma/>
                  <a:shade val="49804"/>
                  <a:invGamma/>
                </a:srgbClr>
              </a:gs>
              <a:gs pos="100000">
                <a:srgbClr val="FFFF99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257175" y="1143000"/>
            <a:ext cx="428625" cy="381000"/>
          </a:xfrm>
          <a:prstGeom prst="cube">
            <a:avLst>
              <a:gd name="adj" fmla="val 24981"/>
            </a:avLst>
          </a:prstGeom>
          <a:gradFill rotWithShape="0">
            <a:gsLst>
              <a:gs pos="0">
                <a:srgbClr val="FFFF99"/>
              </a:gs>
              <a:gs pos="50000">
                <a:srgbClr val="FFFF99">
                  <a:gamma/>
                  <a:shade val="49804"/>
                  <a:invGamma/>
                </a:srgbClr>
              </a:gs>
              <a:gs pos="100000">
                <a:srgbClr val="FFFF99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9686925" y="5410200"/>
            <a:ext cx="428625" cy="381000"/>
          </a:xfrm>
          <a:prstGeom prst="cube">
            <a:avLst>
              <a:gd name="adj" fmla="val 24981"/>
            </a:avLst>
          </a:prstGeom>
          <a:gradFill rotWithShape="0">
            <a:gsLst>
              <a:gs pos="0">
                <a:srgbClr val="FFFF99"/>
              </a:gs>
              <a:gs pos="50000">
                <a:srgbClr val="FFFF99">
                  <a:gamma/>
                  <a:shade val="49804"/>
                  <a:invGamma/>
                </a:srgbClr>
              </a:gs>
              <a:gs pos="100000">
                <a:srgbClr val="FFFF99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9686925" y="5867400"/>
            <a:ext cx="428625" cy="381000"/>
          </a:xfrm>
          <a:prstGeom prst="cube">
            <a:avLst>
              <a:gd name="adj" fmla="val 24981"/>
            </a:avLst>
          </a:prstGeom>
          <a:gradFill rotWithShape="0">
            <a:gsLst>
              <a:gs pos="0">
                <a:srgbClr val="FFFF99"/>
              </a:gs>
              <a:gs pos="50000">
                <a:srgbClr val="FFFF99">
                  <a:gamma/>
                  <a:shade val="49804"/>
                  <a:invGamma/>
                </a:srgbClr>
              </a:gs>
              <a:gs pos="100000">
                <a:srgbClr val="FFFF99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9686925" y="6324600"/>
            <a:ext cx="428625" cy="381000"/>
          </a:xfrm>
          <a:prstGeom prst="cube">
            <a:avLst>
              <a:gd name="adj" fmla="val 24981"/>
            </a:avLst>
          </a:prstGeom>
          <a:gradFill rotWithShape="0">
            <a:gsLst>
              <a:gs pos="0">
                <a:srgbClr val="FFFF99"/>
              </a:gs>
              <a:gs pos="50000">
                <a:srgbClr val="FFFF99">
                  <a:gamma/>
                  <a:shade val="49804"/>
                  <a:invGamma/>
                </a:srgbClr>
              </a:gs>
              <a:gs pos="100000">
                <a:srgbClr val="FFFF99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39044" y="548680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err="1" smtClean="0"/>
              <a:t>Aminoacidopathies</a:t>
            </a:r>
            <a:r>
              <a:rPr lang="fr-FR" sz="2800" dirty="0" smtClean="0"/>
              <a:t> </a:t>
            </a:r>
            <a:endParaRPr lang="fr-FR" sz="2800" dirty="0"/>
          </a:p>
        </p:txBody>
      </p:sp>
      <p:pic>
        <p:nvPicPr>
          <p:cNvPr id="4" name="Picture 2" descr="Résultat de recherche d'images pour &quot;phenylketonuria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7676" y="908720"/>
            <a:ext cx="2952329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ZoneTexte 4"/>
          <p:cNvSpPr txBox="1"/>
          <p:nvPr/>
        </p:nvSpPr>
        <p:spPr>
          <a:xfrm>
            <a:off x="751012" y="4437112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 E H CHERIFI</a:t>
            </a:r>
          </a:p>
          <a:p>
            <a:r>
              <a:rPr lang="fr-FR" dirty="0" smtClean="0"/>
              <a:t>Faculté de Médecine d’Alger</a:t>
            </a:r>
          </a:p>
          <a:p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Année </a:t>
            </a:r>
          </a:p>
          <a:p>
            <a:r>
              <a:rPr lang="fr-FR" dirty="0" smtClean="0"/>
              <a:t>20/11/2017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phenylketonuria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972" y="476672"/>
            <a:ext cx="9145016" cy="5976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 associ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964" y="1628800"/>
            <a:ext cx="5256584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2" name="Picture 4" descr="Résultat de recherche d'images pour &quot;phenylketonuria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572" y="2132856"/>
            <a:ext cx="3960440" cy="28251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547688"/>
            <a:ext cx="9039225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751012" y="620688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err="1" smtClean="0">
                <a:solidFill>
                  <a:srgbClr val="C00000"/>
                </a:solidFill>
              </a:rPr>
              <a:t>Bacillus</a:t>
            </a:r>
            <a:r>
              <a:rPr lang="fr-FR" sz="2200" dirty="0" smtClean="0">
                <a:solidFill>
                  <a:srgbClr val="C00000"/>
                </a:solidFill>
              </a:rPr>
              <a:t> </a:t>
            </a:r>
            <a:r>
              <a:rPr lang="fr-FR" sz="2200" dirty="0" err="1" smtClean="0">
                <a:solidFill>
                  <a:srgbClr val="C00000"/>
                </a:solidFill>
              </a:rPr>
              <a:t>subtilis</a:t>
            </a:r>
            <a:r>
              <a:rPr lang="fr-FR" sz="2200" dirty="0" smtClean="0">
                <a:solidFill>
                  <a:srgbClr val="C00000"/>
                </a:solidFill>
              </a:rPr>
              <a:t> </a:t>
            </a:r>
            <a:r>
              <a:rPr lang="fr-FR" sz="2200" dirty="0" err="1" smtClean="0">
                <a:solidFill>
                  <a:srgbClr val="C00000"/>
                </a:solidFill>
              </a:rPr>
              <a:t>phe</a:t>
            </a:r>
            <a:r>
              <a:rPr lang="fr-FR" sz="2200" dirty="0" smtClean="0">
                <a:solidFill>
                  <a:srgbClr val="C00000"/>
                </a:solidFill>
              </a:rPr>
              <a:t>-</a:t>
            </a:r>
            <a:endParaRPr lang="fr-FR" sz="2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3020" y="548680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Méthodes chimiques </a:t>
            </a:r>
            <a:r>
              <a:rPr lang="fr-FR" dirty="0" smtClean="0"/>
              <a:t>:</a:t>
            </a:r>
          </a:p>
          <a:p>
            <a:r>
              <a:rPr lang="fr-FR" dirty="0" smtClean="0"/>
              <a:t> dosage de la </a:t>
            </a:r>
            <a:r>
              <a:rPr lang="fr-FR" dirty="0" err="1" smtClean="0"/>
              <a:t>Phe</a:t>
            </a:r>
            <a:r>
              <a:rPr lang="fr-FR" dirty="0" smtClean="0"/>
              <a:t> et tyrosine  par </a:t>
            </a:r>
            <a:r>
              <a:rPr lang="fr-FR" dirty="0" err="1" smtClean="0"/>
              <a:t>fluorimétrie</a:t>
            </a:r>
            <a:r>
              <a:rPr lang="fr-FR" dirty="0" smtClean="0"/>
              <a:t>  ++++ ; méthodes de dosage automatisables. </a:t>
            </a:r>
            <a:endParaRPr lang="fr-FR" dirty="0"/>
          </a:p>
        </p:txBody>
      </p:sp>
      <p:pic>
        <p:nvPicPr>
          <p:cNvPr id="63490" name="Picture 2" descr="Résultat de recherche d'images pour &quot;fluorimétr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5548" y="2780928"/>
            <a:ext cx="4464496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ZoneTexte 3"/>
          <p:cNvSpPr txBox="1"/>
          <p:nvPr/>
        </p:nvSpPr>
        <p:spPr>
          <a:xfrm>
            <a:off x="6799684" y="198884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Fluorimètre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23020" y="198884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Spectrométrie de masse</a:t>
            </a:r>
            <a:endParaRPr lang="fr-FR" dirty="0"/>
          </a:p>
        </p:txBody>
      </p:sp>
      <p:pic>
        <p:nvPicPr>
          <p:cNvPr id="63494" name="Picture 6" descr="Résultat de recherche d'images pour &quot;hplc ms ms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972" y="2708920"/>
            <a:ext cx="4824536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ZoneTexte 7"/>
          <p:cNvSpPr txBox="1"/>
          <p:nvPr/>
        </p:nvSpPr>
        <p:spPr>
          <a:xfrm>
            <a:off x="1111052" y="5805264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LC -MS</a:t>
            </a:r>
            <a:endParaRPr lang="fr-FR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67036" y="3068960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ETUDE DE QUELQUES AMINOACIDOPATHIES </a:t>
            </a:r>
            <a:endParaRPr lang="fr-FR" sz="2800" b="1" dirty="0"/>
          </a:p>
        </p:txBody>
      </p:sp>
      <p:pic>
        <p:nvPicPr>
          <p:cNvPr id="3" name="Picture 2" descr="Résultat de recherche d'images pour &quot;phenylketonuria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7716" y="188640"/>
            <a:ext cx="2952329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55268" y="404664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Phénylcétonurie (PKU) </a:t>
            </a:r>
            <a:endParaRPr lang="fr-FR" sz="4400" dirty="0"/>
          </a:p>
        </p:txBody>
      </p:sp>
      <p:sp>
        <p:nvSpPr>
          <p:cNvPr id="3" name="ZoneTexte 2"/>
          <p:cNvSpPr txBox="1"/>
          <p:nvPr/>
        </p:nvSpPr>
        <p:spPr>
          <a:xfrm>
            <a:off x="679004" y="1580599"/>
            <a:ext cx="9145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Anomalie de conversion de la phénylalanine en tyrosine;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Dans la forme commune grave il s’agit d’un déficit en phénylalanine </a:t>
            </a:r>
            <a:r>
              <a:rPr lang="fr-FR" dirty="0" err="1" smtClean="0"/>
              <a:t>hydroxylase</a:t>
            </a:r>
            <a:r>
              <a:rPr lang="fr-FR" dirty="0" smtClean="0"/>
              <a:t>( enzyme trouvée dans le foie)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51012" y="342900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Non traitée  la PCU produit un retard mental sévère chez 90% des malades.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23020" y="4581128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Fréquence   France = 1/17 000 naissance ;   USA  1/30 000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055268" y="5445224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</a:rPr>
              <a:t>Autosomique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</a:rPr>
              <a:t>récessive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79004" y="620688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diagnostic précoce avant le 2</a:t>
            </a:r>
            <a:r>
              <a:rPr lang="fr-FR" baseline="30000" dirty="0" smtClean="0"/>
              <a:t>ème</a:t>
            </a:r>
            <a:r>
              <a:rPr lang="fr-FR" dirty="0" smtClean="0"/>
              <a:t> mois permet de mettre en œuvre le traitement diététique ( régime pauvre en PHE) qui poursuivi 5 ans , évite l’altération mentale , irréductible, inéluctable en son absence.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06996" y="2420888"/>
            <a:ext cx="93610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 smtClean="0"/>
              <a:t>Sur le plan clinique </a:t>
            </a:r>
            <a:r>
              <a:rPr lang="fr-FR" sz="2800" dirty="0" smtClean="0"/>
              <a:t>: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fr-FR" sz="2800" dirty="0" smtClean="0"/>
              <a:t>L’enfant paraît normal à la naissance , souvent  blond aux yeux bleus, microcéphale;</a:t>
            </a:r>
          </a:p>
          <a:p>
            <a:pPr>
              <a:buFont typeface="Wingdings" pitchFamily="2" charset="2"/>
              <a:buChar char="§"/>
            </a:pPr>
            <a:r>
              <a:rPr lang="fr-FR" sz="2800" dirty="0" smtClean="0"/>
              <a:t>     Il présente vite des convulsions , des lésions cutanées eczématiformes et des troubles digestifs ( vomissements)</a:t>
            </a:r>
          </a:p>
          <a:p>
            <a:pPr>
              <a:buFont typeface="Wingdings" pitchFamily="2" charset="2"/>
              <a:buChar char="§"/>
            </a:pPr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</a:rPr>
              <a:t>     l’odeur des urines est caractéristique ( moisi)</a:t>
            </a:r>
          </a:p>
          <a:p>
            <a:pPr>
              <a:buFont typeface="Wingdings" pitchFamily="2" charset="2"/>
              <a:buChar char="§"/>
            </a:pPr>
            <a:r>
              <a:rPr lang="fr-FR" sz="2800" dirty="0" smtClean="0"/>
              <a:t>     son développement psychomoteur se fait mal </a:t>
            </a:r>
            <a:endParaRPr lang="fr-FR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5028" y="260648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Sur le plan biologique </a:t>
            </a:r>
            <a:endParaRPr lang="fr-FR" u="sng" dirty="0"/>
          </a:p>
        </p:txBody>
      </p:sp>
      <p:sp>
        <p:nvSpPr>
          <p:cNvPr id="4" name="ZoneTexte 3"/>
          <p:cNvSpPr txBox="1"/>
          <p:nvPr/>
        </p:nvSpPr>
        <p:spPr>
          <a:xfrm>
            <a:off x="390972" y="1340768"/>
            <a:ext cx="9433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phénylalanine est augmentée dans le sang et dans les urines: des valeurs supérieures à 200 mg/L ( 1200 </a:t>
            </a:r>
            <a:r>
              <a:rPr lang="el-GR" dirty="0" smtClean="0"/>
              <a:t>μ</a:t>
            </a:r>
            <a:r>
              <a:rPr lang="fr-FR" dirty="0" smtClean="0"/>
              <a:t>mol/L) sont en faveur d’une PCU grave qui nécessite un traitement; des valeurs &lt; 100 mg/L ne nécessitent qu’une surveillance.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90972" y="5157192"/>
            <a:ext cx="9361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métabolisme de la </a:t>
            </a:r>
            <a:r>
              <a:rPr lang="fr-FR" dirty="0" err="1" smtClean="0"/>
              <a:t>Phe</a:t>
            </a:r>
            <a:r>
              <a:rPr lang="fr-FR" dirty="0" smtClean="0"/>
              <a:t> emprunte la voie mineure de </a:t>
            </a:r>
            <a:r>
              <a:rPr lang="fr-FR" dirty="0" err="1" smtClean="0"/>
              <a:t>transamination</a:t>
            </a:r>
            <a:r>
              <a:rPr lang="fr-FR" dirty="0" smtClean="0"/>
              <a:t> qui devient importante :  synthèse de l’acide </a:t>
            </a:r>
            <a:r>
              <a:rPr lang="fr-FR" dirty="0" err="1" smtClean="0"/>
              <a:t>phénylpyruvique</a:t>
            </a:r>
            <a:r>
              <a:rPr lang="fr-FR" dirty="0" smtClean="0"/>
              <a:t> et ses dérivés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90972" y="4293096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Dosages effectués actuellement par spectrofluorémétrie 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62980" y="3174067"/>
            <a:ext cx="9289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Le taux plasmatique de </a:t>
            </a:r>
            <a:r>
              <a:rPr lang="fr-FR" dirty="0" err="1" smtClean="0"/>
              <a:t>Phe</a:t>
            </a:r>
            <a:r>
              <a:rPr lang="fr-FR" dirty="0" smtClean="0"/>
              <a:t> est constant quel que soit l’âge                     (58 ± 15 µmol/l). </a:t>
            </a:r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Résultat de recherche d'images pour &quot;phenylalanine + phénylpyruviqu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9564" y="620688"/>
            <a:ext cx="4176464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ZoneTexte 2"/>
          <p:cNvSpPr txBox="1"/>
          <p:nvPr/>
        </p:nvSpPr>
        <p:spPr>
          <a:xfrm>
            <a:off x="751012" y="548680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L’acide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phénylacétique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fr-FR" dirty="0" smtClean="0"/>
              <a:t>est responsable de l’odeur particulière des urines.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34988" y="2348880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test de </a:t>
            </a:r>
            <a:r>
              <a:rPr lang="fr-FR" dirty="0" err="1" smtClean="0"/>
              <a:t>Guthrie</a:t>
            </a:r>
            <a:r>
              <a:rPr lang="fr-FR" dirty="0" smtClean="0"/>
              <a:t>  ++ ; c’est bon mais  il reste que les résultats sont approximatifs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18964" y="4149080"/>
            <a:ext cx="4680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/>
              <a:t>Un déficit du métabolisme de la </a:t>
            </a:r>
            <a:r>
              <a:rPr lang="fr-FR" dirty="0" err="1" smtClean="0"/>
              <a:t>tétrahydrobioptérine</a:t>
            </a:r>
            <a:r>
              <a:rPr lang="fr-FR" dirty="0" smtClean="0"/>
              <a:t> ou BH4 (le cofacteur de la PAH) doit être systématiquement éliminé avant d’affirmer le déficit en PAH. </a:t>
            </a:r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AutoShape 4" descr="Phenylketonuria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678" name="AutoShape 6" descr="Phenylketonuria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680" name="AutoShape 8" descr="https://vignette.wikia.nocookie.net/drustapbio/images/5/5e/422-turner.jpg/revision/latest/window-crop/width/90/x-offset/0/y-offset/17/window-width/200/window-height/122?cb=2010060911024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682" name="AutoShape 10" descr="https://vignette.wikia.nocookie.net/drustapbio/images/5/5e/422-turner.jpg/revision/latest/window-crop/width/90/x-offset/0/y-offset/17/window-width/200/window-height/122?cb=2010060911024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8684" name="Picture 12" descr="Image associ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988" y="476672"/>
            <a:ext cx="9145016" cy="5839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2980" y="2052131"/>
            <a:ext cx="93610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/>
              <a:t>Maladies fréquentes et  parfois non diagnostiquées ;</a:t>
            </a:r>
          </a:p>
          <a:p>
            <a:pPr algn="just"/>
            <a:r>
              <a:rPr lang="fr-FR" sz="2800" dirty="0" smtClean="0"/>
              <a:t>Maladies à l’origine de retards mentaux et de retards psychomoteurs ainsi que des troubles neurologiques.</a:t>
            </a:r>
          </a:p>
          <a:p>
            <a:pPr algn="just"/>
            <a:r>
              <a:rPr lang="fr-FR" sz="2800" dirty="0" smtClean="0"/>
              <a:t>Tout retard mental doit faire penser à une anomalie du métabolisme des acides aminés;</a:t>
            </a:r>
          </a:p>
          <a:p>
            <a:pPr algn="just"/>
            <a:r>
              <a:rPr lang="fr-FR" sz="2800" b="1" dirty="0" smtClean="0">
                <a:solidFill>
                  <a:srgbClr val="FF0000"/>
                </a:solidFill>
              </a:rPr>
              <a:t>le plus souvent  la  transmission est autosomique récessive </a:t>
            </a:r>
          </a:p>
          <a:p>
            <a:pPr algn="just"/>
            <a:r>
              <a:rPr lang="fr-FR" sz="2800" dirty="0" smtClean="0"/>
              <a:t>Certaines  situations d’urgence peuvent  être élucidées à l’aide de tests simples parmi lesquels la chromatographie des acides aminés.</a:t>
            </a:r>
          </a:p>
        </p:txBody>
      </p:sp>
      <p:pic>
        <p:nvPicPr>
          <p:cNvPr id="3" name="Picture 2" descr="Résultat de recherche d'images pour &quot;phenylketonuria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5788" y="260648"/>
            <a:ext cx="2232248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ZoneTexte 3"/>
          <p:cNvSpPr txBox="1"/>
          <p:nvPr/>
        </p:nvSpPr>
        <p:spPr>
          <a:xfrm>
            <a:off x="2983260" y="476672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FF00"/>
                </a:solidFill>
              </a:rPr>
              <a:t>Introduction I</a:t>
            </a:r>
            <a:endParaRPr lang="fr-FR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ésultat de recherche d'images pour &quot;metabolisme phenylalanine et bioptérin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044" y="620688"/>
            <a:ext cx="8496944" cy="5642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07196" y="2420888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err="1" smtClean="0"/>
              <a:t>Homocystinurie</a:t>
            </a:r>
            <a:r>
              <a:rPr lang="fr-FR" sz="5400" dirty="0" smtClean="0"/>
              <a:t> </a:t>
            </a:r>
            <a:endParaRPr lang="fr-FR" sz="5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jpheart.physiology.org/content/287/1/H1/F1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80" y="260648"/>
            <a:ext cx="9361040" cy="6120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ZoneTexte 2"/>
          <p:cNvSpPr txBox="1"/>
          <p:nvPr/>
        </p:nvSpPr>
        <p:spPr>
          <a:xfrm>
            <a:off x="3487316" y="342900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Sérine 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839244" y="33265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Vit. B9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863580" y="90872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Transsulfuration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1012" y="465313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transméthylation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1052" y="548680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L’</a:t>
            </a:r>
            <a:r>
              <a:rPr lang="fr-FR" dirty="0" err="1" smtClean="0"/>
              <a:t>homocystéine</a:t>
            </a:r>
            <a:r>
              <a:rPr lang="fr-FR" dirty="0" smtClean="0"/>
              <a:t> est un acide aminé soufré, découvert en 1933 par Du </a:t>
            </a:r>
            <a:r>
              <a:rPr lang="fr-FR" dirty="0" err="1" smtClean="0"/>
              <a:t>Vigneaud</a:t>
            </a:r>
            <a:r>
              <a:rPr lang="fr-FR" dirty="0" smtClean="0"/>
              <a:t>, résultant de 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la </a:t>
            </a:r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</a:rPr>
              <a:t>déméthylation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 de la méthionine 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7036" y="2132856"/>
            <a:ext cx="89289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L'</a:t>
            </a:r>
            <a:r>
              <a:rPr lang="fr-FR" b="1" dirty="0" err="1" smtClean="0"/>
              <a:t>homocystinurie</a:t>
            </a:r>
            <a:r>
              <a:rPr lang="fr-FR" dirty="0" smtClean="0"/>
              <a:t> a été décrite en </a:t>
            </a:r>
            <a:r>
              <a:rPr lang="fr-FR" b="1" dirty="0" smtClean="0"/>
              <a:t>1962</a:t>
            </a:r>
            <a:r>
              <a:rPr lang="fr-FR" dirty="0" smtClean="0"/>
              <a:t> par </a:t>
            </a:r>
            <a:r>
              <a:rPr lang="fr-FR" b="1" dirty="0" smtClean="0"/>
              <a:t>Carson</a:t>
            </a:r>
            <a:r>
              <a:rPr lang="fr-FR" dirty="0" smtClean="0"/>
              <a:t> et </a:t>
            </a:r>
            <a:r>
              <a:rPr lang="fr-FR" b="1" dirty="0" smtClean="0"/>
              <a:t>Neill</a:t>
            </a:r>
            <a:r>
              <a:rPr lang="fr-FR" dirty="0" smtClean="0"/>
              <a:t>. Il s'agit d'une maladie </a:t>
            </a:r>
            <a:r>
              <a:rPr lang="fr-FR" b="1" dirty="0" smtClean="0"/>
              <a:t>génétique rare</a:t>
            </a:r>
            <a:r>
              <a:rPr lang="fr-FR" dirty="0" smtClean="0"/>
              <a:t> ; elle  peut conduire à une altération grave de l'état clinique du patient si un </a:t>
            </a:r>
            <a:r>
              <a:rPr lang="fr-FR" b="1" dirty="0" smtClean="0"/>
              <a:t>traitement</a:t>
            </a:r>
            <a:r>
              <a:rPr lang="fr-FR" dirty="0" smtClean="0"/>
              <a:t> (pyridoxine ou vitamine B6) et/ou un </a:t>
            </a:r>
            <a:r>
              <a:rPr lang="fr-FR" b="1" dirty="0" smtClean="0"/>
              <a:t>régime alimentaire</a:t>
            </a:r>
            <a:r>
              <a:rPr lang="fr-FR" dirty="0" smtClean="0"/>
              <a:t> ne sont pas rapidement mis en œuvre.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895028" y="4509120"/>
            <a:ext cx="9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Elle est due à un </a:t>
            </a:r>
            <a:r>
              <a:rPr lang="fr-FR" b="1" dirty="0" smtClean="0"/>
              <a:t>déficit</a:t>
            </a:r>
            <a:r>
              <a:rPr lang="fr-FR" dirty="0" smtClean="0"/>
              <a:t> d'une enzyme, la </a:t>
            </a:r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</a:rPr>
              <a:t>cystathionine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 bêta-</a:t>
            </a:r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</a:rPr>
              <a:t>synthase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b="1" dirty="0" smtClean="0"/>
              <a:t>(CBS)</a:t>
            </a:r>
            <a:r>
              <a:rPr lang="fr-FR" dirty="0" smtClean="0"/>
              <a:t>, qui va provoquer l'accumulation (</a:t>
            </a:r>
            <a:r>
              <a:rPr lang="fr-FR" b="1" dirty="0" err="1" smtClean="0"/>
              <a:t>thésaurismose</a:t>
            </a:r>
            <a:r>
              <a:rPr lang="fr-FR" dirty="0" smtClean="0"/>
              <a:t>) dans l'organisme de produits toxiques que sont l'</a:t>
            </a:r>
            <a:r>
              <a:rPr lang="fr-FR" b="1" dirty="0" err="1" smtClean="0"/>
              <a:t>homocystéine</a:t>
            </a:r>
            <a:r>
              <a:rPr lang="fr-FR" dirty="0" smtClean="0"/>
              <a:t> et la </a:t>
            </a:r>
            <a:r>
              <a:rPr lang="fr-FR" b="1" dirty="0" smtClean="0"/>
              <a:t>méthionine</a:t>
            </a:r>
            <a:r>
              <a:rPr lang="fr-FR" dirty="0" smtClean="0"/>
              <a:t>. La   </a:t>
            </a:r>
            <a:r>
              <a:rPr lang="fr-FR" b="1" dirty="0" smtClean="0"/>
              <a:t>transmission</a:t>
            </a:r>
            <a:r>
              <a:rPr lang="fr-FR" dirty="0" smtClean="0"/>
              <a:t> de l'</a:t>
            </a:r>
            <a:r>
              <a:rPr lang="fr-FR" dirty="0" err="1" smtClean="0"/>
              <a:t>homocystinurie</a:t>
            </a:r>
            <a:r>
              <a:rPr lang="fr-FR" dirty="0" smtClean="0"/>
              <a:t> est </a:t>
            </a:r>
            <a:r>
              <a:rPr lang="fr-FR" b="1" dirty="0" smtClean="0"/>
              <a:t>autosomique récessive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39044" y="476672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Sur le plan clinique </a:t>
            </a:r>
            <a:endParaRPr lang="fr-FR" u="sng" dirty="0"/>
          </a:p>
        </p:txBody>
      </p:sp>
      <p:pic>
        <p:nvPicPr>
          <p:cNvPr id="35842" name="Picture 2" descr="Image associ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9444" y="764704"/>
            <a:ext cx="5328592" cy="25922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ZoneTexte 4"/>
          <p:cNvSpPr txBox="1"/>
          <p:nvPr/>
        </p:nvSpPr>
        <p:spPr>
          <a:xfrm>
            <a:off x="318964" y="1628800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myopie  et ectopie </a:t>
            </a:r>
            <a:r>
              <a:rPr lang="fr-FR" dirty="0" err="1" smtClean="0"/>
              <a:t>cristalinienne</a:t>
            </a:r>
            <a:r>
              <a:rPr lang="fr-FR" dirty="0" smtClean="0"/>
              <a:t>                        ( déplacement du cristallin)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46956" y="3284984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Lésions vasculaires : On décrit des </a:t>
            </a:r>
            <a:r>
              <a:rPr lang="fr-FR" b="1" dirty="0" smtClean="0"/>
              <a:t>thromboses cérébrales</a:t>
            </a:r>
            <a:r>
              <a:rPr lang="fr-FR" dirty="0" smtClean="0"/>
              <a:t>, </a:t>
            </a:r>
            <a:r>
              <a:rPr lang="fr-FR" b="1" dirty="0" smtClean="0"/>
              <a:t>cardiaques</a:t>
            </a:r>
            <a:r>
              <a:rPr lang="fr-FR" dirty="0" smtClean="0"/>
              <a:t> (infarctus) et </a:t>
            </a:r>
            <a:r>
              <a:rPr lang="fr-FR" b="1" dirty="0" smtClean="0"/>
              <a:t>périphériques</a:t>
            </a:r>
            <a:r>
              <a:rPr lang="fr-FR" dirty="0" smtClean="0"/>
              <a:t>(membres) et des embolies pulmonaires.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46956" y="5013176"/>
            <a:ext cx="9289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Lésions squelettiques :  </a:t>
            </a:r>
            <a:r>
              <a:rPr lang="fr-FR" b="1" dirty="0" err="1" smtClean="0"/>
              <a:t>genu</a:t>
            </a:r>
            <a:r>
              <a:rPr lang="fr-FR" b="1" dirty="0" smtClean="0"/>
              <a:t> </a:t>
            </a:r>
            <a:r>
              <a:rPr lang="fr-FR" b="1" dirty="0" err="1" smtClean="0"/>
              <a:t>valgum</a:t>
            </a:r>
            <a:r>
              <a:rPr lang="fr-FR" dirty="0" smtClean="0"/>
              <a:t>, un </a:t>
            </a:r>
            <a:r>
              <a:rPr lang="fr-FR" b="1" dirty="0" smtClean="0"/>
              <a:t>thorax en carène</a:t>
            </a:r>
            <a:r>
              <a:rPr lang="fr-FR" dirty="0" smtClean="0"/>
              <a:t> ou en </a:t>
            </a:r>
            <a:r>
              <a:rPr lang="fr-FR" b="1" dirty="0" smtClean="0"/>
              <a:t>creux. Ostéoporose.</a:t>
            </a:r>
            <a:endParaRPr lang="fr-F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mage associ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572" y="1196752"/>
            <a:ext cx="3528392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ZoneTexte 2"/>
          <p:cNvSpPr txBox="1"/>
          <p:nvPr/>
        </p:nvSpPr>
        <p:spPr>
          <a:xfrm>
            <a:off x="174948" y="1916832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Lésions squelettiques :       </a:t>
            </a:r>
          </a:p>
          <a:p>
            <a:r>
              <a:rPr lang="fr-FR" b="1" dirty="0" err="1" smtClean="0"/>
              <a:t>genu</a:t>
            </a:r>
            <a:r>
              <a:rPr lang="fr-FR" b="1" dirty="0" smtClean="0"/>
              <a:t> </a:t>
            </a:r>
            <a:r>
              <a:rPr lang="fr-FR" b="1" dirty="0" err="1" smtClean="0"/>
              <a:t>valgum</a:t>
            </a:r>
            <a:r>
              <a:rPr lang="fr-FR" dirty="0" smtClean="0"/>
              <a:t>, un </a:t>
            </a:r>
            <a:r>
              <a:rPr lang="fr-FR" b="1" dirty="0" smtClean="0"/>
              <a:t>thorax en carène</a:t>
            </a:r>
            <a:r>
              <a:rPr lang="fr-FR" dirty="0" smtClean="0"/>
              <a:t> ou en </a:t>
            </a:r>
            <a:r>
              <a:rPr lang="fr-FR" b="1" dirty="0" smtClean="0"/>
              <a:t>creux. Ostéoporose.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4948" y="4293096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Dans la ½ des cas la vitaminothérapie peut  améliorer les symptômes. Elle sera poursuivie durant toute la vie avec un régime pauvre en méthionine  </a:t>
            </a:r>
            <a:endParaRPr lang="fr-F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83260" y="548680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ALCAPTONURIE </a:t>
            </a:r>
            <a:endParaRPr lang="fr-FR" sz="3600" b="1" dirty="0"/>
          </a:p>
        </p:txBody>
      </p:sp>
      <p:sp>
        <p:nvSpPr>
          <p:cNvPr id="43010" name="AutoShape 2" descr="Résultat de recherche d'images pour &quot;ALKAPTONURIA SIGNS AND SYMPTOM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012" name="AutoShape 4" descr="Résultat de recherche d'images pour &quot;ALKAPTONURIA SIGNS AND SYMPTOM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014" name="AutoShape 6" descr="Résultat de recherche d'images pour &quot;ALKAPTONURIA SIGNS AND SYMPTOM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3016" name="Picture 8" descr="Résultat de recherche d'images pour &quot;ALKAPTONURIA SIGNS AND SYMPTOMS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1882" y="1916832"/>
            <a:ext cx="4370090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018" name="Picture 10" descr="Résultat de recherche d'images pour &quot;ALKAPTONURIA SIGNS AND SYMPTOMS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988" y="2060848"/>
            <a:ext cx="4032448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ZoneTexte 7"/>
          <p:cNvSpPr txBox="1"/>
          <p:nvPr/>
        </p:nvSpPr>
        <p:spPr>
          <a:xfrm>
            <a:off x="1903140" y="587727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AUTOSOMIQUE  RECESSIVE </a:t>
            </a:r>
            <a:endParaRPr lang="fr-F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Résultat de recherche d'images pour &quot;ALKAPTONURIA SIGNS AND SYMPTOMS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5068" y="476672"/>
            <a:ext cx="7920880" cy="554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ZoneTexte 2"/>
          <p:cNvSpPr txBox="1"/>
          <p:nvPr/>
        </p:nvSpPr>
        <p:spPr>
          <a:xfrm>
            <a:off x="6871692" y="414908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solidFill>
                  <a:srgbClr val="FF0000"/>
                </a:solidFill>
              </a:rPr>
              <a:t>ALCAPTONURIE </a:t>
            </a:r>
            <a:endParaRPr lang="fr-FR" sz="18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27076" y="3789040"/>
            <a:ext cx="25202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FF0000"/>
                </a:solidFill>
              </a:rPr>
              <a:t>HOMOGENTISIQUE ACIDE OXYDASE </a:t>
            </a:r>
            <a:endParaRPr lang="fr-FR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mage associ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3460" y="980728"/>
            <a:ext cx="5040560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060" name="Picture 4" descr="Résultat de recherche d'images pour &quot;ALCAPTONURI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004" y="1052736"/>
            <a:ext cx="3384376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. Les OSTEOCHONDROSES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012" y="620688"/>
            <a:ext cx="8280920" cy="554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462980" y="1327408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5000  à 10 000 maladies héréditaires du métabolisme sont connues.</a:t>
            </a:r>
          </a:p>
          <a:p>
            <a:r>
              <a:rPr lang="fr-FR" sz="2800" dirty="0" smtClean="0"/>
              <a:t>Seules 500  environ sont  étudiées.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n’importe quel organe peut être touché , mais le plus fréquemment c’est  </a:t>
            </a:r>
            <a:r>
              <a:rPr lang="fr-FR" sz="2800" b="1" dirty="0" smtClean="0">
                <a:solidFill>
                  <a:srgbClr val="FF0000"/>
                </a:solidFill>
              </a:rPr>
              <a:t>le système nerveux ou les muscles </a:t>
            </a:r>
            <a:r>
              <a:rPr lang="fr-FR" sz="28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Elles peuvent débuter à n’importe quel âge. 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679004" y="4293096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Toutes les anomalies du métabolisme des acides aminés sont transmises selon le mode autosomique  récessif  sauf  le déficit           en </a:t>
            </a:r>
            <a:r>
              <a:rPr lang="fr-FR" dirty="0" err="1" smtClean="0"/>
              <a:t>ornithine</a:t>
            </a:r>
            <a:r>
              <a:rPr lang="fr-FR" dirty="0" smtClean="0"/>
              <a:t> </a:t>
            </a:r>
            <a:r>
              <a:rPr lang="fr-FR" dirty="0" err="1" smtClean="0"/>
              <a:t>carbamyl</a:t>
            </a:r>
            <a:r>
              <a:rPr lang="fr-FR" dirty="0" smtClean="0"/>
              <a:t> transférase (OCT) ;  il est lié au sexe. </a:t>
            </a:r>
            <a:endParaRPr lang="fr-FR" dirty="0"/>
          </a:p>
        </p:txBody>
      </p:sp>
      <p:pic>
        <p:nvPicPr>
          <p:cNvPr id="10" name="Picture 2" descr="Résultat de recherche d'images pour &quot;phenylketonuria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3780" y="332656"/>
            <a:ext cx="2376264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ZoneTexte 4"/>
          <p:cNvSpPr txBox="1"/>
          <p:nvPr/>
        </p:nvSpPr>
        <p:spPr>
          <a:xfrm>
            <a:off x="2983260" y="332656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FF00"/>
                </a:solidFill>
              </a:rPr>
              <a:t>Introduction II</a:t>
            </a:r>
            <a:endParaRPr lang="fr-FR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35188" y="2132856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>
                <a:cs typeface="Times New Roman" pitchFamily="18" charset="0"/>
              </a:rPr>
              <a:t>TYROSINEMIE </a:t>
            </a:r>
            <a:endParaRPr lang="fr-FR" sz="54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457200"/>
          </a:xfrm>
        </p:spPr>
        <p:txBody>
          <a:bodyPr/>
          <a:lstStyle/>
          <a:p>
            <a:pPr eaLnBrk="1" hangingPunct="1"/>
            <a:r>
              <a:rPr lang="fr-FR" sz="2400" u="sng" dirty="0" smtClean="0">
                <a:solidFill>
                  <a:srgbClr val="FFFF00"/>
                </a:solidFill>
              </a:rPr>
              <a:t>CATABOLISME  DE  LA  PHENYLALANINE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5229225" y="1066801"/>
            <a:ext cx="2888932" cy="461665"/>
          </a:xfrm>
          <a:prstGeom prst="rect">
            <a:avLst/>
          </a:prstGeom>
          <a:solidFill>
            <a:srgbClr val="17FFC2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3300"/>
                </a:solidFill>
                <a:latin typeface="Times New Roman" pitchFamily="18" charset="0"/>
              </a:rPr>
              <a:t>PHENYLALANINE</a:t>
            </a: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5829301" y="2286001"/>
            <a:ext cx="1794081" cy="461665"/>
          </a:xfrm>
          <a:prstGeom prst="rect">
            <a:avLst/>
          </a:prstGeom>
          <a:solidFill>
            <a:srgbClr val="17FFC2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FF3300"/>
                </a:solidFill>
                <a:latin typeface="Times New Roman" pitchFamily="18" charset="0"/>
              </a:rPr>
              <a:t>TYROSINE</a:t>
            </a: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4543425" y="3200401"/>
            <a:ext cx="41619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latin typeface="Times New Roman" pitchFamily="18" charset="0"/>
              </a:rPr>
              <a:t>Acide parahydroxyphénylpyruvique</a:t>
            </a:r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5400675" y="3962401"/>
            <a:ext cx="25971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latin typeface="Times New Roman" pitchFamily="18" charset="0"/>
              </a:rPr>
              <a:t>Acide homogentisique</a:t>
            </a:r>
          </a:p>
        </p:txBody>
      </p: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5143501" y="4724401"/>
            <a:ext cx="30796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latin typeface="Times New Roman" pitchFamily="18" charset="0"/>
              </a:rPr>
              <a:t>Acide maléylacétoacétique</a:t>
            </a:r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5143500" y="5486401"/>
            <a:ext cx="3236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latin typeface="Times New Roman" pitchFamily="18" charset="0"/>
              </a:rPr>
              <a:t>Acide fumarylacétoacétique</a:t>
            </a:r>
          </a:p>
        </p:txBody>
      </p:sp>
      <p:sp>
        <p:nvSpPr>
          <p:cNvPr id="18442" name="Text Box 9"/>
          <p:cNvSpPr txBox="1">
            <a:spLocks noChangeArrowheads="1"/>
          </p:cNvSpPr>
          <p:nvPr/>
        </p:nvSpPr>
        <p:spPr bwMode="auto">
          <a:xfrm>
            <a:off x="3771901" y="6324601"/>
            <a:ext cx="17652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latin typeface="Times New Roman" pitchFamily="18" charset="0"/>
              </a:rPr>
              <a:t>Ac. fumarique</a:t>
            </a:r>
          </a:p>
        </p:txBody>
      </p:sp>
      <p:sp>
        <p:nvSpPr>
          <p:cNvPr id="18443" name="Text Box 10"/>
          <p:cNvSpPr txBox="1">
            <a:spLocks noChangeArrowheads="1"/>
          </p:cNvSpPr>
          <p:nvPr/>
        </p:nvSpPr>
        <p:spPr bwMode="auto">
          <a:xfrm>
            <a:off x="7447756" y="6237312"/>
            <a:ext cx="20922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err="1">
                <a:latin typeface="Times New Roman" pitchFamily="18" charset="0"/>
              </a:rPr>
              <a:t>Ac</a:t>
            </a:r>
            <a:r>
              <a:rPr lang="fr-FR" sz="2000" b="1" dirty="0">
                <a:latin typeface="Times New Roman" pitchFamily="18" charset="0"/>
              </a:rPr>
              <a:t>. </a:t>
            </a:r>
            <a:r>
              <a:rPr lang="fr-FR" sz="2000" b="1" dirty="0" err="1">
                <a:latin typeface="Times New Roman" pitchFamily="18" charset="0"/>
              </a:rPr>
              <a:t>acétoacétique</a:t>
            </a:r>
            <a:endParaRPr lang="fr-FR" sz="2000" b="1" dirty="0">
              <a:latin typeface="Times New Roman" pitchFamily="18" charset="0"/>
            </a:endParaRPr>
          </a:p>
        </p:txBody>
      </p:sp>
      <p:sp>
        <p:nvSpPr>
          <p:cNvPr id="18444" name="Line 11"/>
          <p:cNvSpPr>
            <a:spLocks noChangeShapeType="1"/>
          </p:cNvSpPr>
          <p:nvPr/>
        </p:nvSpPr>
        <p:spPr bwMode="auto">
          <a:xfrm>
            <a:off x="6772275" y="1752600"/>
            <a:ext cx="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45" name="Line 12"/>
          <p:cNvSpPr>
            <a:spLocks noChangeShapeType="1"/>
          </p:cNvSpPr>
          <p:nvPr/>
        </p:nvSpPr>
        <p:spPr bwMode="auto">
          <a:xfrm>
            <a:off x="6772275" y="2895600"/>
            <a:ext cx="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46" name="Line 13"/>
          <p:cNvSpPr>
            <a:spLocks noChangeShapeType="1"/>
          </p:cNvSpPr>
          <p:nvPr/>
        </p:nvSpPr>
        <p:spPr bwMode="auto">
          <a:xfrm>
            <a:off x="6772275" y="3657600"/>
            <a:ext cx="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47" name="Line 14"/>
          <p:cNvSpPr>
            <a:spLocks noChangeShapeType="1"/>
          </p:cNvSpPr>
          <p:nvPr/>
        </p:nvSpPr>
        <p:spPr bwMode="auto">
          <a:xfrm>
            <a:off x="6772275" y="4419600"/>
            <a:ext cx="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48" name="Line 15"/>
          <p:cNvSpPr>
            <a:spLocks noChangeShapeType="1"/>
          </p:cNvSpPr>
          <p:nvPr/>
        </p:nvSpPr>
        <p:spPr bwMode="auto">
          <a:xfrm>
            <a:off x="6772275" y="5181600"/>
            <a:ext cx="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49" name="Line 16"/>
          <p:cNvSpPr>
            <a:spLocks noChangeShapeType="1"/>
          </p:cNvSpPr>
          <p:nvPr/>
        </p:nvSpPr>
        <p:spPr bwMode="auto">
          <a:xfrm>
            <a:off x="6772275" y="5943600"/>
            <a:ext cx="0" cy="304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50" name="Line 17"/>
          <p:cNvSpPr>
            <a:spLocks noChangeShapeType="1"/>
          </p:cNvSpPr>
          <p:nvPr/>
        </p:nvSpPr>
        <p:spPr bwMode="auto">
          <a:xfrm rot="3187806">
            <a:off x="6591102" y="6120607"/>
            <a:ext cx="1587" cy="5143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51" name="Line 18"/>
          <p:cNvSpPr>
            <a:spLocks noChangeShapeType="1"/>
          </p:cNvSpPr>
          <p:nvPr/>
        </p:nvSpPr>
        <p:spPr bwMode="auto">
          <a:xfrm rot="-3210840">
            <a:off x="6952655" y="6119813"/>
            <a:ext cx="0" cy="5143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52" name="Rectangle 19"/>
          <p:cNvSpPr>
            <a:spLocks noChangeArrowheads="1"/>
          </p:cNvSpPr>
          <p:nvPr/>
        </p:nvSpPr>
        <p:spPr bwMode="auto">
          <a:xfrm>
            <a:off x="6515100" y="1828800"/>
            <a:ext cx="514350" cy="76200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53" name="Rectangle 20"/>
          <p:cNvSpPr>
            <a:spLocks noChangeArrowheads="1"/>
          </p:cNvSpPr>
          <p:nvPr/>
        </p:nvSpPr>
        <p:spPr bwMode="auto">
          <a:xfrm>
            <a:off x="6515100" y="2971800"/>
            <a:ext cx="514350" cy="76200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54" name="Rectangle 21"/>
          <p:cNvSpPr>
            <a:spLocks noChangeArrowheads="1"/>
          </p:cNvSpPr>
          <p:nvPr/>
        </p:nvSpPr>
        <p:spPr bwMode="auto">
          <a:xfrm>
            <a:off x="6515100" y="6096000"/>
            <a:ext cx="514350" cy="76200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57" name="Text Box 24"/>
          <p:cNvSpPr txBox="1">
            <a:spLocks noChangeArrowheads="1"/>
          </p:cNvSpPr>
          <p:nvPr/>
        </p:nvSpPr>
        <p:spPr bwMode="auto">
          <a:xfrm>
            <a:off x="2828925" y="1676401"/>
            <a:ext cx="30524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i="1">
                <a:solidFill>
                  <a:srgbClr val="FE8C02"/>
                </a:solidFill>
                <a:latin typeface="Times New Roman" pitchFamily="18" charset="0"/>
              </a:rPr>
              <a:t>Phénylalanine hydroxylase</a:t>
            </a:r>
          </a:p>
        </p:txBody>
      </p:sp>
      <p:sp>
        <p:nvSpPr>
          <p:cNvPr id="18458" name="Text Box 25"/>
          <p:cNvSpPr txBox="1">
            <a:spLocks noChangeArrowheads="1"/>
          </p:cNvSpPr>
          <p:nvPr/>
        </p:nvSpPr>
        <p:spPr bwMode="auto">
          <a:xfrm>
            <a:off x="2743201" y="2819401"/>
            <a:ext cx="30124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i="1" dirty="0">
                <a:solidFill>
                  <a:srgbClr val="FE8C02"/>
                </a:solidFill>
                <a:latin typeface="Times New Roman" pitchFamily="18" charset="0"/>
              </a:rPr>
              <a:t>Tyrosine </a:t>
            </a:r>
            <a:r>
              <a:rPr lang="fr-FR" sz="2000" b="1" i="1" dirty="0" err="1">
                <a:solidFill>
                  <a:srgbClr val="FE8C02"/>
                </a:solidFill>
                <a:latin typeface="Times New Roman" pitchFamily="18" charset="0"/>
              </a:rPr>
              <a:t>aminotransférase</a:t>
            </a:r>
            <a:endParaRPr lang="fr-FR" sz="2000" b="1" i="1" dirty="0">
              <a:solidFill>
                <a:srgbClr val="FE8C02"/>
              </a:solidFill>
              <a:latin typeface="Times New Roman" pitchFamily="18" charset="0"/>
            </a:endParaRPr>
          </a:p>
        </p:txBody>
      </p:sp>
      <p:sp>
        <p:nvSpPr>
          <p:cNvPr id="18459" name="Text Box 26"/>
          <p:cNvSpPr txBox="1">
            <a:spLocks noChangeArrowheads="1"/>
          </p:cNvSpPr>
          <p:nvPr/>
        </p:nvSpPr>
        <p:spPr bwMode="auto">
          <a:xfrm>
            <a:off x="2228851" y="5943601"/>
            <a:ext cx="35557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i="1" dirty="0" err="1">
                <a:solidFill>
                  <a:srgbClr val="FE8C02"/>
                </a:solidFill>
                <a:latin typeface="Times New Roman" pitchFamily="18" charset="0"/>
              </a:rPr>
              <a:t>Fumaryl</a:t>
            </a:r>
            <a:r>
              <a:rPr lang="fr-FR" sz="2000" b="1" i="1" dirty="0">
                <a:solidFill>
                  <a:srgbClr val="FE8C02"/>
                </a:solidFill>
                <a:latin typeface="Times New Roman" pitchFamily="18" charset="0"/>
              </a:rPr>
              <a:t> </a:t>
            </a:r>
            <a:r>
              <a:rPr lang="fr-FR" sz="2000" b="1" i="1" dirty="0" err="1">
                <a:solidFill>
                  <a:srgbClr val="FE8C02"/>
                </a:solidFill>
                <a:latin typeface="Times New Roman" pitchFamily="18" charset="0"/>
              </a:rPr>
              <a:t>acétoacétate</a:t>
            </a:r>
            <a:r>
              <a:rPr lang="fr-FR" sz="2000" b="1" i="1" dirty="0">
                <a:solidFill>
                  <a:srgbClr val="FE8C02"/>
                </a:solidFill>
                <a:latin typeface="Times New Roman" pitchFamily="18" charset="0"/>
              </a:rPr>
              <a:t> hydrolase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99084" y="260648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Tyrosinémie</a:t>
            </a:r>
            <a:r>
              <a:rPr lang="fr-FR" sz="3200" dirty="0" smtClean="0"/>
              <a:t> </a:t>
            </a:r>
            <a:r>
              <a:rPr lang="fr-FR" sz="3200" dirty="0" err="1" smtClean="0"/>
              <a:t>hépato-rénale</a:t>
            </a:r>
            <a:r>
              <a:rPr lang="fr-FR" sz="3200" dirty="0" smtClean="0"/>
              <a:t> (Type 1) </a:t>
            </a:r>
            <a:endParaRPr lang="fr-FR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318964" y="162880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défictit</a:t>
            </a:r>
            <a:r>
              <a:rPr lang="fr-FR" dirty="0" smtClean="0"/>
              <a:t>  en </a:t>
            </a:r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</a:rPr>
              <a:t>Fumaryl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</a:rPr>
              <a:t>Acéto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-Acétate Hydrolase </a:t>
            </a:r>
            <a:r>
              <a:rPr lang="fr-FR" dirty="0" smtClean="0"/>
              <a:t>(FAAH);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 souvent d’apparition précoce entre 2 et 6 mois;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cependant, des formes d’apparition tardive existent.   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0972" y="3284984"/>
            <a:ext cx="8856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Sur le plan clinique </a:t>
            </a:r>
            <a:r>
              <a:rPr lang="fr-FR" dirty="0" smtClean="0"/>
              <a:t>:    Atteinte hépatique sévère (premières semaines) </a:t>
            </a:r>
          </a:p>
          <a:p>
            <a:pPr>
              <a:buFontTx/>
              <a:buChar char="-"/>
            </a:pPr>
            <a:r>
              <a:rPr lang="fr-FR" dirty="0" smtClean="0"/>
              <a:t>Vomissements ;</a:t>
            </a:r>
          </a:p>
          <a:p>
            <a:pPr>
              <a:buFontTx/>
              <a:buChar char="-"/>
            </a:pPr>
            <a:r>
              <a:rPr lang="fr-FR" dirty="0" smtClean="0"/>
              <a:t> </a:t>
            </a:r>
            <a:r>
              <a:rPr lang="fr-FR" dirty="0" err="1" smtClean="0"/>
              <a:t>oedème</a:t>
            </a:r>
            <a:r>
              <a:rPr lang="fr-FR" dirty="0" smtClean="0"/>
              <a:t>;</a:t>
            </a:r>
          </a:p>
          <a:p>
            <a:pPr>
              <a:buFontTx/>
              <a:buChar char="-"/>
            </a:pPr>
            <a:r>
              <a:rPr lang="fr-FR" dirty="0" smtClean="0"/>
              <a:t> ascite;</a:t>
            </a:r>
          </a:p>
          <a:p>
            <a:pPr>
              <a:buFontTx/>
              <a:buChar char="-"/>
            </a:pPr>
            <a:r>
              <a:rPr lang="fr-FR" dirty="0" smtClean="0"/>
              <a:t> </a:t>
            </a:r>
            <a:r>
              <a:rPr lang="fr-FR" dirty="0" err="1" smtClean="0"/>
              <a:t>hépatosplénomégalie</a:t>
            </a:r>
            <a:r>
              <a:rPr lang="fr-FR" dirty="0" smtClean="0"/>
              <a:t>;</a:t>
            </a:r>
          </a:p>
          <a:p>
            <a:pPr>
              <a:buFontTx/>
              <a:buChar char="-"/>
            </a:pPr>
            <a:r>
              <a:rPr lang="fr-FR" dirty="0" smtClean="0"/>
              <a:t> hypoglycémie;</a:t>
            </a:r>
          </a:p>
          <a:p>
            <a:pPr>
              <a:buFontTx/>
              <a:buChar char="-"/>
            </a:pPr>
            <a:r>
              <a:rPr lang="fr-FR" dirty="0" smtClean="0"/>
              <a:t> troubles de la crase sanguine ( hémorragies)</a:t>
            </a:r>
            <a:endParaRPr lang="fr-FR" dirty="0"/>
          </a:p>
        </p:txBody>
      </p:sp>
      <p:pic>
        <p:nvPicPr>
          <p:cNvPr id="5" name="Picture 2" descr="Résultat de recherche d'images pour &quot;phenylketonuria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1772" y="188640"/>
            <a:ext cx="2695228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1052" y="548680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Son incidence est de l’ordre de 1/50 000 naissances, elle est transmise sur le mode autosomique</a:t>
            </a:r>
          </a:p>
          <a:p>
            <a:r>
              <a:rPr lang="fr-FR" dirty="0" smtClean="0"/>
              <a:t>récessif.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95028" y="22768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111052" y="2420888"/>
            <a:ext cx="88569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Sur le plan biologique </a:t>
            </a:r>
            <a:r>
              <a:rPr lang="fr-FR" dirty="0" smtClean="0"/>
              <a:t>: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augmentation de la </a:t>
            </a:r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</a:rPr>
              <a:t>phényl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, tyrosine et méthionine </a:t>
            </a:r>
            <a:r>
              <a:rPr lang="fr-FR" dirty="0" smtClean="0"/>
              <a:t>dans le sang et urines;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troubles de la coagulation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tests hépatiques positifs ( bilirubine élevée  ainsi que les enzymes hépatiques ;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atteinte tubulaire rénale : </a:t>
            </a:r>
            <a:r>
              <a:rPr lang="fr-FR" dirty="0" err="1" smtClean="0"/>
              <a:t>hyperphosphaturie</a:t>
            </a:r>
            <a:r>
              <a:rPr lang="fr-FR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</a:t>
            </a:r>
            <a:r>
              <a:rPr lang="fr-FR" b="1" dirty="0" smtClean="0">
                <a:solidFill>
                  <a:srgbClr val="FFFF00"/>
                </a:solidFill>
              </a:rPr>
              <a:t>augmentation pathognomonique du  </a:t>
            </a:r>
            <a:r>
              <a:rPr lang="fr-FR" b="1" dirty="0" err="1" smtClean="0">
                <a:solidFill>
                  <a:srgbClr val="FFFF00"/>
                </a:solidFill>
              </a:rPr>
              <a:t>succinylacétone</a:t>
            </a:r>
            <a:r>
              <a:rPr lang="fr-FR" b="1" dirty="0" smtClean="0">
                <a:solidFill>
                  <a:srgbClr val="FFFF00"/>
                </a:solidFill>
              </a:rPr>
              <a:t> dans le sang mais surtout les urines.</a:t>
            </a:r>
            <a:endParaRPr lang="fr-F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95228" y="26064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Tyrosinémie</a:t>
            </a:r>
            <a:r>
              <a:rPr lang="fr-FR" sz="3200" dirty="0" smtClean="0"/>
              <a:t> de type 2</a:t>
            </a:r>
            <a:endParaRPr lang="fr-FR" sz="3200" dirty="0"/>
          </a:p>
        </p:txBody>
      </p:sp>
      <p:sp>
        <p:nvSpPr>
          <p:cNvPr id="54274" name="AutoShape 2" descr="Résultat de recherche d'images pour &quot;clinical signs of tyrosinemia type I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4276" name="AutoShape 4" descr="Résultat de recherche d'images pour &quot;clinical signs of tyrosinemia type I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4278" name="AutoShape 6" descr="Picture of Tyrosinem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4280" name="AutoShape 8" descr="Picture of Tyrosinem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4282" name="AutoShape 10" descr="Résultat de recherche d'images pour &quot;clinical signs of tyrosinemia type I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4284" name="AutoShape 12" descr="Image associé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4286" name="Picture 14" descr="Image associ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9524" y="2132856"/>
            <a:ext cx="4680520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ZoneTexte 9"/>
          <p:cNvSpPr txBox="1"/>
          <p:nvPr/>
        </p:nvSpPr>
        <p:spPr>
          <a:xfrm>
            <a:off x="390972" y="1916832"/>
            <a:ext cx="4536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signes oculaires : sensibilité accrue à la lumière ;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 signes cutanés  ,hyperkératose  </a:t>
            </a:r>
            <a:r>
              <a:rPr lang="fr-FR" dirty="0" err="1" smtClean="0"/>
              <a:t>palmo</a:t>
            </a:r>
            <a:r>
              <a:rPr lang="fr-FR" dirty="0" smtClean="0"/>
              <a:t>-plantaire,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quelques retards mentaux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143500" y="1124744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Déficit en tyrosine </a:t>
            </a:r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</a:rPr>
              <a:t>aminotransférase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" y="332656"/>
            <a:ext cx="9233470" cy="5976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" y="1844824"/>
            <a:ext cx="9183563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d/d6/VineMaple_7518t.jpg/800px-VineMaple_7518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3540" y="404664"/>
            <a:ext cx="442071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s://upload.wikimedia.org/wikipedia/commons/thumb/c/cf/Flag_of_Canada.svg/220px-Flag_of_Canada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044" y="260648"/>
            <a:ext cx="3384376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https://upload.wikimedia.org/wikipedia/commons/thumb/2/26/Acer_saccharum.jpg/170px-Acer_sacchar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004" y="2708920"/>
            <a:ext cx="3600400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ZoneTexte 4"/>
          <p:cNvSpPr txBox="1"/>
          <p:nvPr/>
        </p:nvSpPr>
        <p:spPr>
          <a:xfrm>
            <a:off x="4423420" y="573325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Erable  à sucre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439644" y="386104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Feuilles d’érable </a:t>
            </a:r>
            <a:endParaRPr lang="fr-F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87116" y="188640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Maladie du sirop d’érable ( </a:t>
            </a:r>
            <a:r>
              <a:rPr lang="fr-FR" sz="3600" dirty="0" err="1" smtClean="0"/>
              <a:t>leucinose</a:t>
            </a:r>
            <a:r>
              <a:rPr lang="fr-FR" sz="3600" dirty="0" smtClean="0"/>
              <a:t> ou MSUD)</a:t>
            </a:r>
            <a:r>
              <a:rPr lang="fr-FR" sz="3600" b="1" dirty="0" smtClean="0"/>
              <a:t>  </a:t>
            </a:r>
            <a:r>
              <a:rPr lang="fr-FR" b="1" dirty="0" err="1" smtClean="0"/>
              <a:t>Cétoacidurie</a:t>
            </a:r>
            <a:r>
              <a:rPr lang="fr-FR" b="1" dirty="0" smtClean="0"/>
              <a:t> à chaînes ramifiées</a:t>
            </a:r>
            <a:endParaRPr lang="fr-FR" sz="3600" dirty="0" smtClean="0"/>
          </a:p>
          <a:p>
            <a:r>
              <a:rPr lang="fr-FR" sz="3600" dirty="0" smtClean="0"/>
              <a:t> </a:t>
            </a:r>
            <a:endParaRPr lang="fr-FR" sz="3600" dirty="0"/>
          </a:p>
        </p:txBody>
      </p:sp>
      <p:sp>
        <p:nvSpPr>
          <p:cNvPr id="3" name="ZoneTexte 2"/>
          <p:cNvSpPr txBox="1"/>
          <p:nvPr/>
        </p:nvSpPr>
        <p:spPr>
          <a:xfrm>
            <a:off x="679004" y="1556792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Maladie autosomique récessive,  qui touche les acides aminés ramifiés : 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leucine, isoleucine et la valine </a:t>
            </a:r>
            <a:r>
              <a:rPr lang="fr-FR" dirty="0" smtClean="0"/>
              <a:t>;</a:t>
            </a:r>
          </a:p>
          <a:p>
            <a:r>
              <a:rPr lang="fr-FR" dirty="0" smtClean="0"/>
              <a:t>La </a:t>
            </a:r>
            <a:r>
              <a:rPr lang="fr-FR" dirty="0" err="1" smtClean="0"/>
              <a:t>leucinose</a:t>
            </a:r>
            <a:r>
              <a:rPr lang="fr-FR" dirty="0" smtClean="0"/>
              <a:t> est due à un déficit des 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alpha </a:t>
            </a:r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</a:rPr>
              <a:t>cétodécarboxylases</a:t>
            </a:r>
            <a:endParaRPr lang="fr-FR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b="1" dirty="0" smtClean="0"/>
              <a:t>Prévalence : 1/185 000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51012" y="3212976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La forme grave classique à début néonatal</a:t>
            </a:r>
            <a:r>
              <a:rPr lang="fr-FR" dirty="0" smtClean="0"/>
              <a:t>:</a:t>
            </a:r>
          </a:p>
          <a:p>
            <a:r>
              <a:rPr lang="fr-FR" dirty="0" smtClean="0"/>
              <a:t>Refus à  prendre le sein  (3 à 5 J); léthargie, une irritabilité ,     des vomissements et des crises d’</a:t>
            </a:r>
            <a:r>
              <a:rPr lang="fr-FR" dirty="0" err="1" smtClean="0"/>
              <a:t>épileptie</a:t>
            </a:r>
            <a:r>
              <a:rPr lang="fr-FR" dirty="0" smtClean="0"/>
              <a:t>, </a:t>
            </a:r>
          </a:p>
          <a:p>
            <a:r>
              <a:rPr lang="fr-FR" dirty="0" smtClean="0"/>
              <a:t>Non diagnostiquée l’évolution se fait vers la mort . 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79004" y="515719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forme subaigüe débute un peu plus tardivement, avec une évolution également sévère, caractérisée par une hypotonie majeure et une atrophie cérébrale.</a:t>
            </a:r>
            <a:endParaRPr lang="fr-F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7076" y="260648"/>
            <a:ext cx="1240753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7436" y="332656"/>
            <a:ext cx="1224136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3780" y="260648"/>
            <a:ext cx="1152128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27076" y="2780928"/>
            <a:ext cx="1224136" cy="1917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428" y="2924944"/>
            <a:ext cx="1296144" cy="1780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349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35788" y="2924944"/>
            <a:ext cx="1152128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ZoneTexte 7"/>
          <p:cNvSpPr txBox="1"/>
          <p:nvPr/>
        </p:nvSpPr>
        <p:spPr>
          <a:xfrm>
            <a:off x="3631332" y="2132856"/>
            <a:ext cx="2952328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200" dirty="0" err="1" smtClean="0">
                <a:solidFill>
                  <a:srgbClr val="C00000"/>
                </a:solidFill>
              </a:rPr>
              <a:t>Transaminations</a:t>
            </a:r>
            <a:r>
              <a:rPr lang="fr-FR" sz="3200" dirty="0" smtClean="0"/>
              <a:t> </a:t>
            </a:r>
            <a:endParaRPr lang="fr-FR" sz="3200" dirty="0"/>
          </a:p>
        </p:txBody>
      </p:sp>
      <p:sp>
        <p:nvSpPr>
          <p:cNvPr id="9" name="ZoneTexte 8"/>
          <p:cNvSpPr txBox="1"/>
          <p:nvPr/>
        </p:nvSpPr>
        <p:spPr>
          <a:xfrm>
            <a:off x="2335188" y="4941168"/>
            <a:ext cx="489654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céto</a:t>
            </a:r>
            <a:r>
              <a:rPr lang="fr-FR" sz="2800" b="1" dirty="0" smtClean="0"/>
              <a:t>-acide déshydrogénase  </a:t>
            </a:r>
            <a:endParaRPr lang="fr-FR" sz="28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895028" y="602128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Isovaleryl</a:t>
            </a:r>
            <a:r>
              <a:rPr lang="fr-FR" dirty="0" smtClean="0"/>
              <a:t> </a:t>
            </a:r>
            <a:r>
              <a:rPr lang="fr-FR" dirty="0" err="1" smtClean="0"/>
              <a:t>CoA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943700" y="594928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Methylbuthyryl</a:t>
            </a:r>
            <a:r>
              <a:rPr lang="fr-FR" dirty="0" smtClean="0"/>
              <a:t> </a:t>
            </a:r>
            <a:r>
              <a:rPr lang="fr-FR" dirty="0" err="1" smtClean="0"/>
              <a:t>CoA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063380" y="602128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Isobutyryl</a:t>
            </a:r>
            <a:r>
              <a:rPr lang="fr-FR" dirty="0" smtClean="0"/>
              <a:t> </a:t>
            </a:r>
            <a:r>
              <a:rPr lang="fr-FR" dirty="0" err="1" smtClean="0"/>
              <a:t>CoA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2980" y="4077072"/>
            <a:ext cx="93610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A l’état normal  tous les acides aminés peuvent passer dans les urines ; il existe donc une </a:t>
            </a:r>
            <a:r>
              <a:rPr lang="fr-FR" sz="2800" dirty="0" err="1" smtClean="0"/>
              <a:t>aminoacidurie</a:t>
            </a:r>
            <a:r>
              <a:rPr lang="fr-FR" sz="2800" dirty="0" smtClean="0"/>
              <a:t> physiologique qui est de l’ordre de 5 à 10 mg/jour pour chaque AA pour l’adulte sain.</a:t>
            </a:r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895028" y="965046"/>
            <a:ext cx="66967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/>
              <a:t>Une anomalie du métabolisme des acides aminés peut ne pas se manifester par une augmentation des  AA  dans le sang mais par une </a:t>
            </a:r>
            <a:r>
              <a:rPr lang="fr-FR" sz="2800" dirty="0" err="1" smtClean="0"/>
              <a:t>amino</a:t>
            </a:r>
            <a:r>
              <a:rPr lang="fr-FR" sz="2800" dirty="0" smtClean="0"/>
              <a:t>-</a:t>
            </a:r>
            <a:r>
              <a:rPr lang="fr-FR" sz="2800" dirty="0" err="1" smtClean="0"/>
              <a:t>acidurie</a:t>
            </a:r>
            <a:r>
              <a:rPr lang="fr-FR" sz="2800" dirty="0" smtClean="0"/>
              <a:t>.  </a:t>
            </a:r>
          </a:p>
        </p:txBody>
      </p:sp>
      <p:pic>
        <p:nvPicPr>
          <p:cNvPr id="4" name="Picture 2" descr="Résultat de recherche d'images pour &quot;phenylketonuria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3820" y="260648"/>
            <a:ext cx="2016224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67036" y="1700808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Sur le plan biologique :</a:t>
            </a:r>
          </a:p>
          <a:p>
            <a:endParaRPr lang="fr-FR" b="1" u="sng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Augmentation plasmatique et urinaire des acides aminés  leucine, valine et Isoleucine.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Odeur du sirop d’érable des  urines.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Hypoglycémie.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Acidoacétose</a:t>
            </a:r>
            <a:r>
              <a:rPr lang="fr-FR" dirty="0" smtClean="0"/>
              <a:t> .</a:t>
            </a:r>
            <a:endParaRPr lang="fr-FR" dirty="0"/>
          </a:p>
        </p:txBody>
      </p:sp>
      <p:pic>
        <p:nvPicPr>
          <p:cNvPr id="3" name="Picture 2" descr="Résultat de recherche d'images pour &quot;phenylketonuria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9804" y="260648"/>
            <a:ext cx="2160240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67036" y="0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tx2">
                    <a:lumMod val="75000"/>
                  </a:schemeClr>
                </a:solidFill>
              </a:rPr>
              <a:t>Autres </a:t>
            </a:r>
            <a:r>
              <a:rPr lang="fr-FR" sz="3600" b="1" dirty="0" err="1" smtClean="0">
                <a:solidFill>
                  <a:schemeClr val="tx2">
                    <a:lumMod val="75000"/>
                  </a:schemeClr>
                </a:solidFill>
              </a:rPr>
              <a:t>amino</a:t>
            </a:r>
            <a:r>
              <a:rPr lang="fr-FR" sz="3600" b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fr-FR" sz="3600" b="1" dirty="0" err="1" smtClean="0">
                <a:solidFill>
                  <a:schemeClr val="tx2">
                    <a:lumMod val="75000"/>
                  </a:schemeClr>
                </a:solidFill>
              </a:rPr>
              <a:t>acidopathies</a:t>
            </a:r>
            <a:r>
              <a:rPr lang="fr-FR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fr-FR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2980" y="1412776"/>
            <a:ext cx="95050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800" b="1" dirty="0" err="1" smtClean="0">
                <a:solidFill>
                  <a:schemeClr val="tx2">
                    <a:lumMod val="75000"/>
                  </a:schemeClr>
                </a:solidFill>
              </a:rPr>
              <a:t>Hyperammoniémie</a:t>
            </a:r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</a:rPr>
              <a:t> : </a:t>
            </a:r>
            <a:r>
              <a:rPr lang="fr-FR" dirty="0" smtClean="0"/>
              <a:t>urgence vitale ; anomalies du cycle de l’urée</a:t>
            </a:r>
            <a:endParaRPr lang="fr-FR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fr-FR" sz="2800" dirty="0" smtClean="0"/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</a:t>
            </a:r>
            <a:r>
              <a:rPr lang="fr-FR" sz="2800" b="1" dirty="0" err="1" smtClean="0">
                <a:solidFill>
                  <a:schemeClr val="tx2">
                    <a:lumMod val="75000"/>
                  </a:schemeClr>
                </a:solidFill>
              </a:rPr>
              <a:t>Cystinose</a:t>
            </a:r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800" dirty="0" smtClean="0"/>
              <a:t>: </a:t>
            </a:r>
            <a:r>
              <a:rPr lang="fr-FR" dirty="0" smtClean="0"/>
              <a:t>La </a:t>
            </a:r>
            <a:r>
              <a:rPr lang="fr-FR" dirty="0" err="1" smtClean="0"/>
              <a:t>cystinose</a:t>
            </a:r>
            <a:r>
              <a:rPr lang="fr-FR" dirty="0" smtClean="0"/>
              <a:t> anomalie de transport de la  cystine hors des lysosomes entraînant une accumulation </a:t>
            </a:r>
            <a:r>
              <a:rPr lang="fr-FR" dirty="0" err="1" smtClean="0"/>
              <a:t>lysosomiale</a:t>
            </a:r>
            <a:r>
              <a:rPr lang="fr-FR" dirty="0" smtClean="0"/>
              <a:t> de cet acide aminé dans différents organes. A.  Récessive; prévalence 1/200 000; mutation du gène codant la </a:t>
            </a:r>
            <a:r>
              <a:rPr lang="fr-FR" dirty="0" err="1" smtClean="0"/>
              <a:t>cystinosine</a:t>
            </a:r>
            <a:r>
              <a:rPr lang="fr-FR" dirty="0" smtClean="0"/>
              <a:t>. </a:t>
            </a:r>
            <a:endParaRPr lang="fr-FR" sz="2800" dirty="0" smtClean="0"/>
          </a:p>
          <a:p>
            <a:endParaRPr lang="fr-FR" sz="2800" dirty="0" smtClean="0"/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</a:t>
            </a:r>
            <a:r>
              <a:rPr lang="fr-FR" sz="2800" b="1" dirty="0" err="1" smtClean="0">
                <a:solidFill>
                  <a:schemeClr val="tx2">
                    <a:lumMod val="75000"/>
                  </a:schemeClr>
                </a:solidFill>
              </a:rPr>
              <a:t>Cystinurie</a:t>
            </a:r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800" dirty="0" smtClean="0"/>
              <a:t> </a:t>
            </a:r>
            <a:r>
              <a:rPr lang="fr-FR" sz="2200" dirty="0" smtClean="0"/>
              <a:t>La </a:t>
            </a:r>
            <a:r>
              <a:rPr lang="fr-FR" sz="2200" dirty="0" err="1" smtClean="0"/>
              <a:t>cystinurie</a:t>
            </a:r>
            <a:r>
              <a:rPr lang="fr-FR" sz="2200" dirty="0" smtClean="0"/>
              <a:t> est une anomalie du transport des acides aminés dans le tubule rénal caractérisée par la formation récurrente de calculs rénaux de cystine. Prévalence dépend des ethnies (la moyenne 1/7000)</a:t>
            </a:r>
          </a:p>
          <a:p>
            <a:pPr>
              <a:buFont typeface="Arial" pitchFamily="34" charset="0"/>
              <a:buChar char="•"/>
            </a:pPr>
            <a:endParaRPr lang="fr-FR" sz="2800" dirty="0" smtClean="0"/>
          </a:p>
          <a:p>
            <a:pPr>
              <a:buFont typeface="Arial" pitchFamily="34" charset="0"/>
              <a:buChar char="•"/>
            </a:pPr>
            <a:endParaRPr lang="fr-FR" sz="2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615108" y="260649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Conclusion I </a:t>
            </a:r>
          </a:p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039044" y="1894180"/>
            <a:ext cx="8208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mtClean="0"/>
              <a:t> </a:t>
            </a:r>
            <a:r>
              <a:rPr lang="fr-FR" smtClean="0"/>
              <a:t>Ce </a:t>
            </a:r>
            <a:r>
              <a:rPr lang="fr-FR" dirty="0" smtClean="0"/>
              <a:t>sont des maladies rares, cependant il faut savoir les détecter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Elles occasionnent , parfois, une symptomatogie invalidante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Les signes cliniques les plus fréquents sont les troubles neurologiques et musculaires , mais tous les organes peuvent être touchés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La symptomatologie clinique apparaît généralement après</a:t>
            </a:r>
          </a:p>
          <a:p>
            <a:r>
              <a:rPr lang="fr-FR" b="1" dirty="0" smtClean="0"/>
              <a:t>« un intervalle libre »</a:t>
            </a:r>
            <a:r>
              <a:rPr lang="fr-FR" dirty="0" smtClean="0"/>
              <a:t> de quelques heures à quelques jours</a:t>
            </a:r>
          </a:p>
          <a:p>
            <a:r>
              <a:rPr lang="fr-FR" dirty="0" smtClean="0"/>
              <a:t>dans les formes aiguës.</a:t>
            </a:r>
            <a:endParaRPr lang="fr-FR" dirty="0"/>
          </a:p>
        </p:txBody>
      </p:sp>
      <p:pic>
        <p:nvPicPr>
          <p:cNvPr id="4" name="Picture 2" descr="Résultat de recherche d'images pour &quot;phenylketonuria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1852" y="260648"/>
            <a:ext cx="172819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9324" y="332656"/>
            <a:ext cx="3651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 smtClean="0"/>
              <a:t>Conclusion II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95028" y="1268760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Devant toute suspicion  de maladie métabolique des acides aminés en période néonatale nous devons réaliser les examens suivants :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39044" y="2492896"/>
            <a:ext cx="7704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/>
              <a:t> Glycémie;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Les gaz du sang : pH; PaCO2; PaO2; HCO3-;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Ionogramme sanguin et urinaire ( Na+, K+, Cl-);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fr-FR" dirty="0" err="1" smtClean="0"/>
              <a:t>Ammonémie</a:t>
            </a:r>
            <a:r>
              <a:rPr lang="fr-FR" dirty="0" smtClean="0"/>
              <a:t>;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Corps cétoniques; 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Acide lactique;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Transaminases (ASAT et ALAT);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Crase sanguine 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 Dosage des AA et des acides organiques dans le sang et les urines</a:t>
            </a:r>
            <a:endParaRPr lang="fr-FR" dirty="0"/>
          </a:p>
        </p:txBody>
      </p:sp>
      <p:pic>
        <p:nvPicPr>
          <p:cNvPr id="5" name="Picture 2" descr="Résultat de recherche d'images pour &quot;phenylketonuria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9884" y="260648"/>
            <a:ext cx="1440160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1292" y="332656"/>
            <a:ext cx="30604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dirty="0" smtClean="0"/>
              <a:t>Conclusion</a:t>
            </a:r>
            <a:r>
              <a:rPr lang="fr-FR" dirty="0" smtClean="0"/>
              <a:t> </a:t>
            </a:r>
            <a:r>
              <a:rPr lang="fr-FR" sz="3600" dirty="0" smtClean="0"/>
              <a:t>III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11052" y="2204864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cas d’impossibilité de réalisation de certains dosages sanguins et urinaires , congeler les échantillons à – 20°C           ou mieux encore à – 80°C.</a:t>
            </a:r>
            <a:endParaRPr lang="fr-FR" dirty="0"/>
          </a:p>
        </p:txBody>
      </p:sp>
      <p:pic>
        <p:nvPicPr>
          <p:cNvPr id="4" name="Picture 2" descr="Résultat de recherche d'images pour &quot;phenylketonuria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1852" y="260648"/>
            <a:ext cx="1728192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enfant avec poing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5068" y="1196752"/>
            <a:ext cx="4968552" cy="5138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Bulle ronde 3"/>
          <p:cNvSpPr/>
          <p:nvPr/>
        </p:nvSpPr>
        <p:spPr bwMode="auto">
          <a:xfrm>
            <a:off x="5431532" y="476672"/>
            <a:ext cx="4608512" cy="2160240"/>
          </a:xfrm>
          <a:prstGeom prst="wedgeEllipseCallout">
            <a:avLst>
              <a:gd name="adj1" fmla="val -61432"/>
              <a:gd name="adj2" fmla="val 59895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935588" y="836712"/>
            <a:ext cx="3559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I </a:t>
            </a:r>
            <a:r>
              <a:rPr lang="fr-FR" sz="3200" b="1" dirty="0" err="1" smtClean="0">
                <a:solidFill>
                  <a:srgbClr val="FF0000"/>
                </a:solidFill>
              </a:rPr>
              <a:t>beg</a:t>
            </a:r>
            <a:r>
              <a:rPr lang="fr-FR" sz="3200" b="1" dirty="0" smtClean="0">
                <a:solidFill>
                  <a:srgbClr val="FF0000"/>
                </a:solidFill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</a:rPr>
              <a:t>you</a:t>
            </a:r>
            <a:r>
              <a:rPr lang="fr-FR" sz="3200" b="1" dirty="0" smtClean="0">
                <a:solidFill>
                  <a:srgbClr val="FF0000"/>
                </a:solidFill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</a:rPr>
              <a:t>be</a:t>
            </a:r>
            <a:r>
              <a:rPr lang="fr-FR" sz="3200" b="1" dirty="0" smtClean="0">
                <a:solidFill>
                  <a:srgbClr val="FF0000"/>
                </a:solidFill>
              </a:rPr>
              <a:t> a good </a:t>
            </a:r>
            <a:r>
              <a:rPr lang="fr-FR" sz="3200" b="1" dirty="0" err="1" smtClean="0">
                <a:solidFill>
                  <a:srgbClr val="FF0000"/>
                </a:solidFill>
              </a:rPr>
              <a:t>Doctors</a:t>
            </a:r>
            <a:r>
              <a:rPr lang="fr-FR" sz="3200" b="1" dirty="0" smtClean="0">
                <a:solidFill>
                  <a:srgbClr val="FF0000"/>
                </a:solidFill>
              </a:rPr>
              <a:t> to </a:t>
            </a:r>
            <a:r>
              <a:rPr lang="fr-FR" sz="3200" b="1" dirty="0" err="1" smtClean="0">
                <a:solidFill>
                  <a:srgbClr val="FF0000"/>
                </a:solidFill>
              </a:rPr>
              <a:t>save</a:t>
            </a:r>
            <a:r>
              <a:rPr lang="fr-FR" sz="3200" b="1" dirty="0" smtClean="0">
                <a:solidFill>
                  <a:srgbClr val="FF0000"/>
                </a:solidFill>
              </a:rPr>
              <a:t> US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87116" y="404664"/>
            <a:ext cx="45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Mécanismes d’</a:t>
            </a:r>
            <a:r>
              <a:rPr lang="fr-FR" sz="3200" b="1" dirty="0" err="1" smtClean="0"/>
              <a:t>hyperaminoaciduries</a:t>
            </a:r>
            <a:r>
              <a:rPr lang="fr-FR" sz="3200" b="1" dirty="0" smtClean="0"/>
              <a:t>  </a:t>
            </a:r>
            <a:endParaRPr lang="fr-FR" sz="32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751012" y="2204864"/>
            <a:ext cx="9145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3600" dirty="0" smtClean="0"/>
              <a:t> </a:t>
            </a:r>
            <a:r>
              <a:rPr lang="fr-FR" sz="3600" dirty="0" err="1" smtClean="0"/>
              <a:t>Hyperamino</a:t>
            </a:r>
            <a:r>
              <a:rPr lang="fr-FR" sz="3600" dirty="0" smtClean="0"/>
              <a:t> </a:t>
            </a:r>
            <a:r>
              <a:rPr lang="fr-FR" sz="3600" dirty="0" err="1" smtClean="0"/>
              <a:t>acidurie</a:t>
            </a:r>
            <a:r>
              <a:rPr lang="fr-FR" sz="3600" dirty="0" smtClean="0"/>
              <a:t> de débordement , sans altération des systèmes de transfert</a:t>
            </a:r>
            <a:endParaRPr lang="fr-FR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823020" y="4797152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4000" dirty="0" smtClean="0"/>
              <a:t> </a:t>
            </a:r>
            <a:r>
              <a:rPr lang="fr-FR" sz="4000" dirty="0" err="1" smtClean="0"/>
              <a:t>Hyperamino</a:t>
            </a:r>
            <a:r>
              <a:rPr lang="fr-FR" sz="4000" dirty="0" smtClean="0"/>
              <a:t> </a:t>
            </a:r>
            <a:r>
              <a:rPr lang="fr-FR" sz="4000" dirty="0" err="1" smtClean="0"/>
              <a:t>acidurie</a:t>
            </a:r>
            <a:r>
              <a:rPr lang="fr-FR" sz="4000" dirty="0" smtClean="0"/>
              <a:t> avec altération des systèmes de transfert </a:t>
            </a:r>
            <a:endParaRPr lang="fr-FR" sz="4000" dirty="0"/>
          </a:p>
        </p:txBody>
      </p:sp>
      <p:pic>
        <p:nvPicPr>
          <p:cNvPr id="5" name="Picture 2" descr="Résultat de recherche d'images pour &quot;phenylketonuria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5788" y="188640"/>
            <a:ext cx="2304256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ZoneTexte 5"/>
          <p:cNvSpPr txBox="1"/>
          <p:nvPr/>
        </p:nvSpPr>
        <p:spPr>
          <a:xfrm>
            <a:off x="895028" y="3645024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                       B                           C                              Produit final                      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 bwMode="auto">
          <a:xfrm>
            <a:off x="1687116" y="3861048"/>
            <a:ext cx="108012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 bwMode="auto">
          <a:xfrm>
            <a:off x="3703340" y="3861048"/>
            <a:ext cx="108012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 bwMode="auto">
          <a:xfrm>
            <a:off x="6079604" y="3861048"/>
            <a:ext cx="108012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Double flèche verticale 10"/>
          <p:cNvSpPr/>
          <p:nvPr/>
        </p:nvSpPr>
        <p:spPr bwMode="auto">
          <a:xfrm>
            <a:off x="3991372" y="3501008"/>
            <a:ext cx="288032" cy="648072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839244" y="4293096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Exp</a:t>
            </a:r>
            <a:r>
              <a:rPr lang="fr-FR" i="1" dirty="0" smtClean="0"/>
              <a:t>. Phénylcétonurie, </a:t>
            </a:r>
            <a:r>
              <a:rPr lang="fr-FR" i="1" dirty="0" err="1" smtClean="0"/>
              <a:t>tyrosinose,etc.</a:t>
            </a:r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 bwMode="auto">
          <a:xfrm>
            <a:off x="823020" y="476672"/>
            <a:ext cx="9073008" cy="504056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23020" y="476672"/>
            <a:ext cx="921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rgbClr val="C00000"/>
                </a:solidFill>
              </a:rPr>
              <a:t>Hyperamino</a:t>
            </a:r>
            <a:r>
              <a:rPr lang="fr-FR" sz="2800" dirty="0" smtClean="0">
                <a:solidFill>
                  <a:srgbClr val="C00000"/>
                </a:solidFill>
              </a:rPr>
              <a:t> </a:t>
            </a:r>
            <a:r>
              <a:rPr lang="fr-FR" sz="2800" dirty="0" err="1" smtClean="0">
                <a:solidFill>
                  <a:srgbClr val="C00000"/>
                </a:solidFill>
              </a:rPr>
              <a:t>acidurie</a:t>
            </a:r>
            <a:r>
              <a:rPr lang="fr-FR" sz="2800" dirty="0" smtClean="0">
                <a:solidFill>
                  <a:srgbClr val="C00000"/>
                </a:solidFill>
              </a:rPr>
              <a:t> avec altération des systèmes de transfert </a:t>
            </a: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11052" y="1628800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dirty="0" smtClean="0"/>
              <a:t>Le trouble peut porter sur un seul acide aminé  ; </a:t>
            </a:r>
            <a:r>
              <a:rPr lang="fr-FR" dirty="0" err="1" smtClean="0"/>
              <a:t>exp</a:t>
            </a:r>
            <a:r>
              <a:rPr lang="fr-FR" dirty="0" smtClean="0"/>
              <a:t>. </a:t>
            </a:r>
            <a:r>
              <a:rPr lang="fr-FR" dirty="0" err="1" smtClean="0"/>
              <a:t>Cystinurie</a:t>
            </a:r>
            <a:r>
              <a:rPr lang="fr-FR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Le trouble peut porter sur le transfert d’un groupe d’acides aminés ; </a:t>
            </a:r>
            <a:r>
              <a:rPr lang="fr-FR" dirty="0" err="1" smtClean="0"/>
              <a:t>exp</a:t>
            </a:r>
            <a:r>
              <a:rPr lang="fr-FR" dirty="0" smtClean="0"/>
              <a:t>. Maladie d’</a:t>
            </a:r>
            <a:r>
              <a:rPr lang="fr-FR" dirty="0" err="1" smtClean="0"/>
              <a:t>Hartnup</a:t>
            </a:r>
            <a:r>
              <a:rPr lang="fr-FR" dirty="0" smtClean="0"/>
              <a:t>: le rein laisse fuir le </a:t>
            </a:r>
            <a:r>
              <a:rPr lang="fr-FR" dirty="0" err="1" smtClean="0"/>
              <a:t>trp</a:t>
            </a:r>
            <a:r>
              <a:rPr lang="fr-FR" dirty="0" smtClean="0"/>
              <a:t> et autres AA neutres.</a:t>
            </a:r>
          </a:p>
          <a:p>
            <a:pPr marL="457200" indent="-457200">
              <a:buFont typeface="+mj-lt"/>
              <a:buAutoNum type="arabicPeriod"/>
            </a:pP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Le trouble peut toucher tous les acides aminés</a:t>
            </a:r>
          </a:p>
          <a:p>
            <a:pPr marL="457200" indent="-457200"/>
            <a:r>
              <a:rPr lang="fr-FR" dirty="0" smtClean="0"/>
              <a:t>	c’est le cas du Syndrome  de </a:t>
            </a:r>
            <a:r>
              <a:rPr lang="fr-FR" b="1" dirty="0" smtClean="0">
                <a:solidFill>
                  <a:srgbClr val="FFFF00"/>
                </a:solidFill>
              </a:rPr>
              <a:t> Toni Debré </a:t>
            </a:r>
            <a:r>
              <a:rPr lang="fr-FR" b="1" dirty="0" err="1" smtClean="0">
                <a:solidFill>
                  <a:srgbClr val="FFFF00"/>
                </a:solidFill>
              </a:rPr>
              <a:t>Fanconi</a:t>
            </a:r>
            <a:r>
              <a:rPr lang="fr-FR" b="1" dirty="0" smtClean="0">
                <a:solidFill>
                  <a:srgbClr val="FFFF00"/>
                </a:solidFill>
              </a:rPr>
              <a:t> </a:t>
            </a:r>
            <a:r>
              <a:rPr lang="fr-FR" dirty="0" smtClean="0"/>
              <a:t>: trouble de transfert de tous les acides aminés ainsi que le HCO3, glucose, K+</a:t>
            </a:r>
          </a:p>
          <a:p>
            <a:pPr marL="457200" indent="-457200">
              <a:buFont typeface="+mj-lt"/>
              <a:buAutoNum type="arabicPeriod"/>
            </a:pP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 bwMode="auto">
          <a:xfrm>
            <a:off x="1039044" y="404664"/>
            <a:ext cx="5688632" cy="7920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83060" y="404664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Exploration d’une A . </a:t>
            </a:r>
            <a:r>
              <a:rPr lang="fr-FR" sz="3200" dirty="0" err="1" smtClean="0"/>
              <a:t>Acidurie</a:t>
            </a:r>
            <a:r>
              <a:rPr lang="fr-FR" sz="3200" dirty="0" smtClean="0"/>
              <a:t> </a:t>
            </a:r>
            <a:endParaRPr lang="fr-FR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246956" y="2492896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/>
              <a:t>1. Épreuves simples praticables au lit du malade</a:t>
            </a:r>
            <a:endParaRPr lang="fr-FR" sz="2800" b="1" u="sng" dirty="0"/>
          </a:p>
        </p:txBody>
      </p:sp>
      <p:sp>
        <p:nvSpPr>
          <p:cNvPr id="4" name="ZoneTexte 3"/>
          <p:cNvSpPr txBox="1"/>
          <p:nvPr/>
        </p:nvSpPr>
        <p:spPr>
          <a:xfrm>
            <a:off x="174948" y="3645024"/>
            <a:ext cx="96490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600" dirty="0" smtClean="0"/>
              <a:t> Odeur des urines:</a:t>
            </a:r>
          </a:p>
          <a:p>
            <a:pPr>
              <a:buFont typeface="Arial" pitchFamily="34" charset="0"/>
              <a:buChar char="•"/>
            </a:pPr>
            <a:endParaRPr lang="fr-FR" sz="2600" dirty="0" smtClean="0"/>
          </a:p>
          <a:p>
            <a:r>
              <a:rPr lang="fr-FR" sz="2600" dirty="0" smtClean="0"/>
              <a:t>	- odeur de souris ou de moisi </a:t>
            </a:r>
            <a:r>
              <a:rPr lang="fr-FR" sz="2600" b="1" dirty="0" smtClean="0">
                <a:solidFill>
                  <a:schemeClr val="accent1">
                    <a:lumMod val="90000"/>
                  </a:schemeClr>
                </a:solidFill>
              </a:rPr>
              <a:t>( phénylcétonurie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	- odeur de sirop d’érable ou de bouillon de viande ( </a:t>
            </a:r>
            <a:r>
              <a:rPr lang="fr-FR" sz="2600" b="1" dirty="0" err="1" smtClean="0">
                <a:solidFill>
                  <a:schemeClr val="accent1">
                    <a:lumMod val="90000"/>
                  </a:schemeClr>
                </a:solidFill>
              </a:rPr>
              <a:t>leucinose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	- odeur de beurre rance ( </a:t>
            </a:r>
            <a:r>
              <a:rPr lang="fr-FR" sz="2600" b="1" dirty="0" err="1" smtClean="0">
                <a:solidFill>
                  <a:schemeClr val="accent1">
                    <a:lumMod val="90000"/>
                  </a:schemeClr>
                </a:solidFill>
              </a:rPr>
              <a:t>hyperméthioninémie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	- odeur des pieds (</a:t>
            </a:r>
            <a:r>
              <a:rPr lang="fr-FR" sz="2600" b="1" dirty="0" err="1" smtClean="0">
                <a:solidFill>
                  <a:schemeClr val="accent1">
                    <a:lumMod val="90000"/>
                  </a:schemeClr>
                </a:solidFill>
              </a:rPr>
              <a:t>acidémie</a:t>
            </a:r>
            <a:r>
              <a:rPr lang="fr-FR" sz="2600" b="1" dirty="0" smtClean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fr-FR" sz="2600" b="1" dirty="0" err="1" smtClean="0">
                <a:solidFill>
                  <a:schemeClr val="accent1">
                    <a:lumMod val="90000"/>
                  </a:schemeClr>
                </a:solidFill>
              </a:rPr>
              <a:t>isovalérique</a:t>
            </a:r>
            <a:r>
              <a:rPr lang="fr-FR" sz="2600" dirty="0" smtClean="0"/>
              <a:t>) </a:t>
            </a:r>
            <a:endParaRPr lang="fr-FR" sz="2600" dirty="0"/>
          </a:p>
        </p:txBody>
      </p:sp>
      <p:pic>
        <p:nvPicPr>
          <p:cNvPr id="6" name="Picture 2" descr="Résultat de recherche d'images pour &quot;phenylketonuria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1772" y="260648"/>
            <a:ext cx="2232248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ZoneTexte 7"/>
          <p:cNvSpPr txBox="1"/>
          <p:nvPr/>
        </p:nvSpPr>
        <p:spPr>
          <a:xfrm>
            <a:off x="679004" y="1700808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90000"/>
                  </a:schemeClr>
                </a:solidFill>
              </a:rPr>
              <a:t>Elle peut revêtir un caractère d’urgence</a:t>
            </a:r>
            <a:endParaRPr lang="fr-FR" dirty="0">
              <a:solidFill>
                <a:schemeClr val="accent1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ésultat de recherche d'images pour &quot;phenylketonuria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3740" y="188640"/>
            <a:ext cx="2520281" cy="1988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ZoneTexte 4"/>
          <p:cNvSpPr txBox="1"/>
          <p:nvPr/>
        </p:nvSpPr>
        <p:spPr>
          <a:xfrm>
            <a:off x="895028" y="188640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3200" dirty="0" smtClean="0"/>
              <a:t> Réactions chimiques 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318964" y="1628800"/>
            <a:ext cx="55446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b="1" dirty="0" smtClean="0">
                <a:solidFill>
                  <a:srgbClr val="FFFF00"/>
                </a:solidFill>
              </a:rPr>
              <a:t>Réaction de </a:t>
            </a:r>
            <a:r>
              <a:rPr lang="fr-FR" b="1" dirty="0" err="1" smtClean="0">
                <a:solidFill>
                  <a:srgbClr val="FFFF00"/>
                </a:solidFill>
              </a:rPr>
              <a:t>Folling</a:t>
            </a:r>
            <a:r>
              <a:rPr lang="fr-FR" b="1" dirty="0" smtClean="0">
                <a:solidFill>
                  <a:srgbClr val="FFFF00"/>
                </a:solidFill>
              </a:rPr>
              <a:t>  Fecl3  </a:t>
            </a:r>
            <a:r>
              <a:rPr lang="fr-FR" dirty="0" smtClean="0"/>
              <a:t>qui donne  une coloration verte fugace avec les             A </a:t>
            </a:r>
            <a:r>
              <a:rPr lang="el-GR" dirty="0" smtClean="0"/>
              <a:t>α</a:t>
            </a:r>
            <a:r>
              <a:rPr lang="fr-FR" dirty="0" smtClean="0"/>
              <a:t> cétoniques de  la </a:t>
            </a:r>
            <a:r>
              <a:rPr lang="fr-FR" dirty="0" err="1" smtClean="0"/>
              <a:t>phe</a:t>
            </a:r>
            <a:r>
              <a:rPr lang="fr-FR" dirty="0" smtClean="0"/>
              <a:t>.</a:t>
            </a:r>
          </a:p>
          <a:p>
            <a:pPr>
              <a:buFontTx/>
              <a:buChar char="-"/>
            </a:pPr>
            <a:endParaRPr lang="fr-FR" dirty="0" smtClean="0"/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</a:t>
            </a:r>
            <a:r>
              <a:rPr lang="fr-FR" b="1" dirty="0" smtClean="0">
                <a:solidFill>
                  <a:srgbClr val="FFFF00"/>
                </a:solidFill>
              </a:rPr>
              <a:t>Réaction au 2,4 DNPH  </a:t>
            </a:r>
            <a:r>
              <a:rPr lang="fr-FR" dirty="0" smtClean="0"/>
              <a:t>coloration jaune des dérivés cétoniques des AA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</a:t>
            </a:r>
            <a:r>
              <a:rPr lang="fr-FR" b="1" dirty="0" smtClean="0">
                <a:solidFill>
                  <a:srgbClr val="FFFF00"/>
                </a:solidFill>
              </a:rPr>
              <a:t>Réaction de Brand au </a:t>
            </a:r>
            <a:r>
              <a:rPr lang="fr-FR" b="1" dirty="0" err="1" smtClean="0">
                <a:solidFill>
                  <a:srgbClr val="FFFF00"/>
                </a:solidFill>
              </a:rPr>
              <a:t>nitroprussiate</a:t>
            </a:r>
            <a:r>
              <a:rPr lang="fr-FR" b="1" dirty="0" smtClean="0">
                <a:solidFill>
                  <a:srgbClr val="FFFF00"/>
                </a:solidFill>
              </a:rPr>
              <a:t>         de sodium </a:t>
            </a:r>
            <a:r>
              <a:rPr lang="fr-FR" dirty="0" smtClean="0"/>
              <a:t>( </a:t>
            </a:r>
            <a:r>
              <a:rPr lang="fr-FR" dirty="0" err="1" smtClean="0"/>
              <a:t>recherchede</a:t>
            </a:r>
            <a:r>
              <a:rPr lang="fr-FR" dirty="0" smtClean="0"/>
              <a:t> </a:t>
            </a:r>
            <a:r>
              <a:rPr lang="fr-FR" dirty="0" err="1" smtClean="0"/>
              <a:t>cysteine</a:t>
            </a:r>
            <a:r>
              <a:rPr lang="fr-FR" dirty="0" smtClean="0"/>
              <a:t>               et </a:t>
            </a:r>
            <a:r>
              <a:rPr lang="fr-FR" dirty="0" err="1" smtClean="0"/>
              <a:t>homocysteine</a:t>
            </a:r>
            <a:r>
              <a:rPr lang="fr-FR" dirty="0" smtClean="0"/>
              <a:t> ) coloration rouge</a:t>
            </a:r>
            <a:endParaRPr lang="fr-FR" dirty="0"/>
          </a:p>
        </p:txBody>
      </p:sp>
      <p:pic>
        <p:nvPicPr>
          <p:cNvPr id="39938" name="Picture 2" descr="Résultat de recherche d'images pour &quot;nitroprussiate de sodium + cystein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572" y="2996952"/>
            <a:ext cx="4248472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1012" y="620688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2. </a:t>
            </a:r>
            <a:r>
              <a:rPr lang="fr-FR" sz="2800" b="1" u="sng" dirty="0" smtClean="0"/>
              <a:t>Dosage spécifiques des acides aminés </a:t>
            </a:r>
            <a:endParaRPr lang="fr-FR" sz="2800" b="1" u="sng" dirty="0"/>
          </a:p>
        </p:txBody>
      </p:sp>
      <p:sp>
        <p:nvSpPr>
          <p:cNvPr id="6" name="ZoneTexte 5"/>
          <p:cNvSpPr txBox="1"/>
          <p:nvPr/>
        </p:nvSpPr>
        <p:spPr>
          <a:xfrm>
            <a:off x="967036" y="1336700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Méthodes chromatographiques </a:t>
            </a:r>
            <a:r>
              <a:rPr lang="fr-FR" dirty="0" smtClean="0"/>
              <a:t>: couche mince et HPLC 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Méthode microbiologique</a:t>
            </a:r>
            <a:r>
              <a:rPr lang="fr-FR" dirty="0" smtClean="0"/>
              <a:t> : test de GUTHRIE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18964" y="3645024"/>
            <a:ext cx="95050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Il se pratique sur une goutte de sang recueillie sur papier filtre;</a:t>
            </a:r>
          </a:p>
          <a:p>
            <a:pPr algn="just"/>
            <a:r>
              <a:rPr lang="fr-FR" dirty="0" smtClean="0"/>
              <a:t>La croissance de </a:t>
            </a:r>
            <a:r>
              <a:rPr lang="fr-FR" dirty="0" err="1" smtClean="0"/>
              <a:t>Bacillus</a:t>
            </a:r>
            <a:r>
              <a:rPr lang="fr-FR" dirty="0" smtClean="0"/>
              <a:t>  </a:t>
            </a:r>
            <a:r>
              <a:rPr lang="fr-FR" dirty="0" err="1" smtClean="0"/>
              <a:t>subtilis</a:t>
            </a:r>
            <a:r>
              <a:rPr lang="fr-FR" dirty="0" smtClean="0"/>
              <a:t> est inhibée par un  analogue structural de la </a:t>
            </a:r>
            <a:r>
              <a:rPr lang="fr-FR" dirty="0" err="1" smtClean="0"/>
              <a:t>Phe</a:t>
            </a:r>
            <a:r>
              <a:rPr lang="fr-FR" dirty="0" smtClean="0"/>
              <a:t> en milieu gélifié sur une boite de pétri. On ajoute la goutte de sang et la croissance bactérienne reprend sous forme d’un halo dont le diamètre est grossièrement proportionnel à la concentration en </a:t>
            </a:r>
            <a:r>
              <a:rPr lang="fr-FR" dirty="0" err="1" smtClean="0"/>
              <a:t>Phe</a:t>
            </a:r>
            <a:r>
              <a:rPr lang="fr-FR" dirty="0" smtClean="0"/>
              <a:t>.</a:t>
            </a:r>
          </a:p>
          <a:p>
            <a:pPr algn="just"/>
            <a:r>
              <a:rPr lang="fr-FR" dirty="0" smtClean="0"/>
              <a:t>Le principe est élégant mais les résultats sont parfois difficilement interprétables.  </a:t>
            </a:r>
            <a:endParaRPr lang="fr-FR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3740" y="260648"/>
            <a:ext cx="2619574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ZoneTexte 8"/>
          <p:cNvSpPr txBox="1"/>
          <p:nvPr/>
        </p:nvSpPr>
        <p:spPr>
          <a:xfrm>
            <a:off x="7447756" y="908720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CHROMATOGRAPHIE COUCHE MINCE </a:t>
            </a:r>
            <a:endParaRPr lang="fr-FR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Squares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99"/>
      </a:lt2>
      <a:accent1>
        <a:srgbClr val="FFFF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FFFF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SQUAR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SQUAR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SQUAR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SQUAR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SQUAR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SQUAR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SQUAR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SQUAR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SQUAR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SQUAR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SQUAR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SQUAR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SQUAR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3Squares</Template>
  <TotalTime>8238</TotalTime>
  <Words>1623</Words>
  <Application>Microsoft Office PowerPoint</Application>
  <PresentationFormat>Diapositives 35 mm</PresentationFormat>
  <Paragraphs>199</Paragraphs>
  <Slides>45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46" baseType="lpstr">
      <vt:lpstr>3Squares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CATABOLISME  DE  LA  PHENYLALANINE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gggggggggggggggggggg</dc:title>
  <dc:creator>HOME</dc:creator>
  <cp:lastModifiedBy>HOME</cp:lastModifiedBy>
  <cp:revision>406</cp:revision>
  <dcterms:created xsi:type="dcterms:W3CDTF">2012-09-14T10:09:29Z</dcterms:created>
  <dcterms:modified xsi:type="dcterms:W3CDTF">2017-11-20T19:09:52Z</dcterms:modified>
</cp:coreProperties>
</file>